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357" r:id="rId6"/>
    <p:sldId id="267" r:id="rId7"/>
    <p:sldId id="272" r:id="rId8"/>
    <p:sldId id="269" r:id="rId9"/>
    <p:sldId id="342" r:id="rId10"/>
    <p:sldId id="343" r:id="rId11"/>
    <p:sldId id="317" r:id="rId12"/>
    <p:sldId id="292" r:id="rId13"/>
    <p:sldId id="344" r:id="rId14"/>
    <p:sldId id="345" r:id="rId15"/>
    <p:sldId id="346" r:id="rId16"/>
    <p:sldId id="347" r:id="rId17"/>
    <p:sldId id="348" r:id="rId18"/>
    <p:sldId id="349" r:id="rId19"/>
    <p:sldId id="350" r:id="rId20"/>
    <p:sldId id="351" r:id="rId21"/>
    <p:sldId id="353" r:id="rId22"/>
    <p:sldId id="352" r:id="rId23"/>
    <p:sldId id="354" r:id="rId24"/>
    <p:sldId id="355" r:id="rId25"/>
    <p:sldId id="356" r:id="rId26"/>
    <p:sldId id="359" r:id="rId27"/>
  </p:sldIdLst>
  <p:sldSz cx="9906000" cy="6858000" type="A4"/>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099" userDrawn="1">
          <p15:clr>
            <a:srgbClr val="A4A3A4"/>
          </p15:clr>
        </p15:guide>
        <p15:guide id="2" pos="3369" userDrawn="1">
          <p15:clr>
            <a:srgbClr val="A4A3A4"/>
          </p15:clr>
        </p15:guide>
        <p15:guide id="3" orient="horz" pos="754" userDrawn="1">
          <p15:clr>
            <a:srgbClr val="A4A3A4"/>
          </p15:clr>
        </p15:guide>
        <p15:guide id="4" orient="horz" pos="3206" userDrawn="1">
          <p15:clr>
            <a:srgbClr val="A4A3A4"/>
          </p15:clr>
        </p15:guide>
        <p15:guide id="5" pos="4118" userDrawn="1">
          <p15:clr>
            <a:srgbClr val="A4A3A4"/>
          </p15:clr>
        </p15:guide>
        <p15:guide id="6" orient="horz" pos="1243" userDrawn="1">
          <p15:clr>
            <a:srgbClr val="A4A3A4"/>
          </p15:clr>
        </p15:guide>
        <p15:guide id="7" orient="horz" pos="1058" userDrawn="1">
          <p15:clr>
            <a:srgbClr val="A4A3A4"/>
          </p15:clr>
        </p15:guide>
        <p15:guide id="8" pos="54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106" d="100"/>
          <a:sy n="106" d="100"/>
        </p:scale>
        <p:origin x="1470" y="108"/>
      </p:cViewPr>
      <p:guideLst>
        <p:guide pos="2099"/>
        <p:guide pos="3369"/>
        <p:guide orient="horz" pos="754"/>
        <p:guide orient="horz" pos="3206"/>
        <p:guide pos="4118"/>
        <p:guide orient="horz" pos="1243"/>
        <p:guide orient="horz" pos="1058"/>
        <p:guide pos="5428"/>
      </p:guideLst>
    </p:cSldViewPr>
  </p:slideViewPr>
  <p:outlineViewPr>
    <p:cViewPr>
      <p:scale>
        <a:sx n="33" d="100"/>
        <a:sy n="33" d="100"/>
      </p:scale>
      <p:origin x="0" y="-3156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88850174216027"/>
          <c:y val="5.6300268096514748E-2"/>
          <c:w val="0.84320557491289194"/>
          <c:h val="0.89276139410187672"/>
        </c:manualLayout>
      </c:layout>
      <c:lineChart>
        <c:grouping val="standard"/>
        <c:varyColors val="0"/>
        <c:ser>
          <c:idx val="0"/>
          <c:order val="0"/>
          <c:tx>
            <c:strRef>
              <c:f>Sheet1!$A$2</c:f>
              <c:strCache>
                <c:ptCount val="1"/>
              </c:strCache>
            </c:strRef>
          </c:tx>
          <c:spPr>
            <a:ln w="12700">
              <a:solidFill>
                <a:schemeClr val="accent4"/>
              </a:solidFill>
              <a:prstDash val="solid"/>
            </a:ln>
          </c:spPr>
          <c:marker>
            <c:symbol val="none"/>
          </c:marker>
          <c:cat>
            <c:numRef>
              <c:f>Sheet1!$B$1:$F$1</c:f>
              <c:numCache>
                <c:formatCode>General</c:formatCode>
                <c:ptCount val="5"/>
              </c:numCache>
            </c:numRef>
          </c:cat>
          <c:val>
            <c:numRef>
              <c:f>Sheet1!$B$2:$F$2</c:f>
              <c:numCache>
                <c:formatCode>General</c:formatCode>
                <c:ptCount val="5"/>
                <c:pt idx="0">
                  <c:v>100.00000000001137</c:v>
                </c:pt>
                <c:pt idx="1">
                  <c:v>100.00000000001137</c:v>
                </c:pt>
                <c:pt idx="2">
                  <c:v>89.97747426649822</c:v>
                </c:pt>
                <c:pt idx="3">
                  <c:v>115.04376835563454</c:v>
                </c:pt>
                <c:pt idx="4">
                  <c:v>168.86031193865796</c:v>
                </c:pt>
              </c:numCache>
            </c:numRef>
          </c:val>
          <c:smooth val="0"/>
        </c:ser>
        <c:ser>
          <c:idx val="1"/>
          <c:order val="1"/>
          <c:tx>
            <c:strRef>
              <c:f>Sheet1!$A$3</c:f>
              <c:strCache>
                <c:ptCount val="1"/>
              </c:strCache>
            </c:strRef>
          </c:tx>
          <c:spPr>
            <a:ln w="12700">
              <a:solidFill>
                <a:schemeClr val="tx2"/>
              </a:solidFill>
              <a:prstDash val="solid"/>
            </a:ln>
          </c:spPr>
          <c:marker>
            <c:symbol val="none"/>
          </c:marker>
          <c:cat>
            <c:numRef>
              <c:f>Sheet1!$B$1:$F$1</c:f>
              <c:numCache>
                <c:formatCode>General</c:formatCode>
                <c:ptCount val="5"/>
              </c:numCache>
            </c:numRef>
          </c:cat>
          <c:val>
            <c:numRef>
              <c:f>Sheet1!$B$3:$F$3</c:f>
              <c:numCache>
                <c:formatCode>General</c:formatCode>
                <c:ptCount val="5"/>
                <c:pt idx="0">
                  <c:v>100.00000000001137</c:v>
                </c:pt>
                <c:pt idx="1">
                  <c:v>109.97105864433847</c:v>
                </c:pt>
                <c:pt idx="2">
                  <c:v>97.41051028180847</c:v>
                </c:pt>
                <c:pt idx="3">
                  <c:v>108.26504188881657</c:v>
                </c:pt>
                <c:pt idx="4">
                  <c:v>140.01523229247593</c:v>
                </c:pt>
              </c:numCache>
            </c:numRef>
          </c:val>
          <c:smooth val="0"/>
        </c:ser>
        <c:ser>
          <c:idx val="2"/>
          <c:order val="2"/>
          <c:tx>
            <c:strRef>
              <c:f>Sheet1!$A$4</c:f>
              <c:strCache>
                <c:ptCount val="1"/>
              </c:strCache>
            </c:strRef>
          </c:tx>
          <c:spPr>
            <a:ln w="12700">
              <a:solidFill>
                <a:schemeClr val="accent1"/>
              </a:solidFill>
              <a:prstDash val="solid"/>
            </a:ln>
          </c:spPr>
          <c:marker>
            <c:symbol val="none"/>
          </c:marker>
          <c:cat>
            <c:numRef>
              <c:f>Sheet1!$B$1:$F$1</c:f>
              <c:numCache>
                <c:formatCode>General</c:formatCode>
                <c:ptCount val="5"/>
              </c:numCache>
            </c:numRef>
          </c:cat>
          <c:val>
            <c:numRef>
              <c:f>Sheet1!$B$4:$F$4</c:f>
              <c:numCache>
                <c:formatCode>General</c:formatCode>
                <c:ptCount val="5"/>
                <c:pt idx="0">
                  <c:v>100.00000000001137</c:v>
                </c:pt>
                <c:pt idx="1">
                  <c:v>102.40000000001164</c:v>
                </c:pt>
                <c:pt idx="2">
                  <c:v>80.256000000009124</c:v>
                </c:pt>
                <c:pt idx="3">
                  <c:v>88.832000000010098</c:v>
                </c:pt>
                <c:pt idx="4">
                  <c:v>106.33600000001208</c:v>
                </c:pt>
              </c:numCache>
            </c:numRef>
          </c:val>
          <c:smooth val="0"/>
        </c:ser>
        <c:ser>
          <c:idx val="3"/>
          <c:order val="3"/>
          <c:tx>
            <c:strRef>
              <c:f>Sheet1!$A$5</c:f>
              <c:strCache>
                <c:ptCount val="1"/>
              </c:strCache>
            </c:strRef>
          </c:tx>
          <c:spPr>
            <a:ln w="12700">
              <a:solidFill>
                <a:schemeClr val="accent2"/>
              </a:solidFill>
              <a:prstDash val="solid"/>
            </a:ln>
          </c:spPr>
          <c:marker>
            <c:symbol val="none"/>
          </c:marker>
          <c:cat>
            <c:numRef>
              <c:f>Sheet1!$B$1:$F$1</c:f>
              <c:numCache>
                <c:formatCode>General</c:formatCode>
                <c:ptCount val="5"/>
              </c:numCache>
            </c:numRef>
          </c:cat>
          <c:val>
            <c:numRef>
              <c:f>Sheet1!$B$5:$F$5</c:f>
              <c:numCache>
                <c:formatCode>General</c:formatCode>
                <c:ptCount val="5"/>
                <c:pt idx="0">
                  <c:v>100.00000000001137</c:v>
                </c:pt>
                <c:pt idx="1">
                  <c:v>117.7533222591496</c:v>
                </c:pt>
                <c:pt idx="2">
                  <c:v>121.36126704091194</c:v>
                </c:pt>
                <c:pt idx="3">
                  <c:v>124.05024439608847</c:v>
                </c:pt>
                <c:pt idx="4">
                  <c:v>133.50114083325306</c:v>
                </c:pt>
              </c:numCache>
            </c:numRef>
          </c:val>
          <c:smooth val="0"/>
        </c:ser>
        <c:ser>
          <c:idx val="4"/>
          <c:order val="4"/>
          <c:tx>
            <c:strRef>
              <c:f>Sheet1!$A$6</c:f>
              <c:strCache>
                <c:ptCount val="1"/>
              </c:strCache>
            </c:strRef>
          </c:tx>
          <c:spPr>
            <a:ln w="34294">
              <a:solidFill>
                <a:srgbClr val="6F8DB9"/>
              </a:solidFill>
              <a:prstDash val="solid"/>
            </a:ln>
          </c:spPr>
          <c:marker>
            <c:symbol val="none"/>
          </c:marker>
          <c:cat>
            <c:numRef>
              <c:f>Sheet1!$B$1:$F$1</c:f>
              <c:numCache>
                <c:formatCode>General</c:formatCode>
                <c:ptCount val="5"/>
              </c:numCache>
            </c:numRef>
          </c:cat>
          <c:val>
            <c:numRef>
              <c:f>Sheet1!$B$6:$F$6</c:f>
              <c:numCache>
                <c:formatCode>General</c:formatCode>
                <c:ptCount val="5"/>
              </c:numCache>
            </c:numRef>
          </c:val>
          <c:smooth val="0"/>
        </c:ser>
        <c:ser>
          <c:idx val="5"/>
          <c:order val="5"/>
          <c:tx>
            <c:strRef>
              <c:f>Sheet1!$A$7</c:f>
              <c:strCache>
                <c:ptCount val="1"/>
              </c:strCache>
            </c:strRef>
          </c:tx>
          <c:spPr>
            <a:ln w="12700">
              <a:solidFill>
                <a:schemeClr val="accent3"/>
              </a:solidFill>
              <a:prstDash val="solid"/>
            </a:ln>
          </c:spPr>
          <c:marker>
            <c:symbol val="none"/>
          </c:marker>
          <c:cat>
            <c:numRef>
              <c:f>Sheet1!$B$1:$F$1</c:f>
              <c:numCache>
                <c:formatCode>General</c:formatCode>
                <c:ptCount val="5"/>
              </c:numCache>
            </c:numRef>
          </c:cat>
          <c:val>
            <c:numRef>
              <c:f>Sheet1!$B$7:$F$7</c:f>
              <c:numCache>
                <c:formatCode>General</c:formatCode>
                <c:ptCount val="5"/>
                <c:pt idx="0">
                  <c:v>100.00000000001137</c:v>
                </c:pt>
                <c:pt idx="1">
                  <c:v>221.60097989771231</c:v>
                </c:pt>
                <c:pt idx="2">
                  <c:v>174.50824987393003</c:v>
                </c:pt>
                <c:pt idx="3">
                  <c:v>277.82981482818923</c:v>
                </c:pt>
                <c:pt idx="4">
                  <c:v>0</c:v>
                </c:pt>
              </c:numCache>
            </c:numRef>
          </c:val>
          <c:smooth val="0"/>
        </c:ser>
        <c:dLbls>
          <c:showLegendKey val="0"/>
          <c:showVal val="0"/>
          <c:showCatName val="0"/>
          <c:showSerName val="0"/>
          <c:showPercent val="0"/>
          <c:showBubbleSize val="0"/>
        </c:dLbls>
        <c:smooth val="0"/>
        <c:axId val="706088688"/>
        <c:axId val="706083592"/>
      </c:lineChart>
      <c:catAx>
        <c:axId val="706088688"/>
        <c:scaling>
          <c:orientation val="minMax"/>
        </c:scaling>
        <c:delete val="0"/>
        <c:axPos val="b"/>
        <c:numFmt formatCode="General" sourceLinked="1"/>
        <c:majorTickMark val="out"/>
        <c:minorTickMark val="none"/>
        <c:tickLblPos val="none"/>
        <c:spPr>
          <a:ln w="6350">
            <a:solidFill>
              <a:schemeClr val="tx1"/>
            </a:solidFill>
            <a:prstDash val="solid"/>
          </a:ln>
        </c:spPr>
        <c:crossAx val="706083592"/>
        <c:crossesAt val="0"/>
        <c:auto val="1"/>
        <c:lblAlgn val="ctr"/>
        <c:lblOffset val="100"/>
        <c:tickLblSkip val="1"/>
        <c:tickMarkSkip val="1"/>
        <c:noMultiLvlLbl val="0"/>
      </c:catAx>
      <c:valAx>
        <c:axId val="706083592"/>
        <c:scaling>
          <c:orientation val="minMax"/>
          <c:max val="300"/>
          <c:min val="0"/>
        </c:scaling>
        <c:delete val="0"/>
        <c:axPos val="l"/>
        <c:numFmt formatCode="#,##0_);\(#,##0\)" sourceLinked="0"/>
        <c:majorTickMark val="out"/>
        <c:minorTickMark val="none"/>
        <c:tickLblPos val="nextTo"/>
        <c:spPr>
          <a:ln w="6350">
            <a:solidFill>
              <a:schemeClr val="tx1"/>
            </a:solidFill>
            <a:prstDash val="solid"/>
          </a:ln>
        </c:spPr>
        <c:txPr>
          <a:bodyPr rot="0" vert="horz"/>
          <a:lstStyle/>
          <a:p>
            <a:pPr>
              <a:defRPr sz="800" b="0" i="0" u="none" strike="noStrike" baseline="0">
                <a:solidFill>
                  <a:schemeClr val="tx1"/>
                </a:solidFill>
                <a:latin typeface="Arial"/>
                <a:ea typeface="Arial"/>
                <a:cs typeface="Arial"/>
              </a:defRPr>
            </a:pPr>
            <a:endParaRPr lang="en-US"/>
          </a:p>
        </c:txPr>
        <c:crossAx val="706088688"/>
        <c:crosses val="autoZero"/>
        <c:crossBetween val="midCat"/>
        <c:majorUnit val="50"/>
      </c:valAx>
      <c:spPr>
        <a:noFill/>
        <a:ln w="22862">
          <a:noFill/>
        </a:ln>
      </c:spPr>
    </c:plotArea>
    <c:plotVisOnly val="1"/>
    <c:dispBlanksAs val="gap"/>
    <c:showDLblsOverMax val="0"/>
  </c:chart>
  <c:spPr>
    <a:noFill/>
    <a:ln>
      <a:noFill/>
    </a:ln>
  </c:spPr>
  <c:txPr>
    <a:bodyPr/>
    <a:lstStyle/>
    <a:p>
      <a:pPr>
        <a:defRPr sz="1080" b="1" i="0" u="none" strike="noStrike" baseline="0">
          <a:solidFill>
            <a:schemeClr val="tx1"/>
          </a:solidFill>
          <a:latin typeface="Calibri"/>
          <a:ea typeface="Calibri"/>
          <a:cs typeface="Calibr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3554006968641"/>
          <c:y val="5.6300268096514748E-2"/>
          <c:w val="0.85365853658536583"/>
          <c:h val="0.89276139410187672"/>
        </c:manualLayout>
      </c:layout>
      <c:lineChart>
        <c:grouping val="standard"/>
        <c:varyColors val="0"/>
        <c:ser>
          <c:idx val="0"/>
          <c:order val="0"/>
          <c:tx>
            <c:strRef>
              <c:f>Sheet1!$A$2</c:f>
              <c:strCache>
                <c:ptCount val="1"/>
              </c:strCache>
            </c:strRef>
          </c:tx>
          <c:spPr>
            <a:ln w="12700">
              <a:solidFill>
                <a:schemeClr val="accent4"/>
              </a:solidFill>
              <a:prstDash val="solid"/>
            </a:ln>
          </c:spPr>
          <c:marker>
            <c:symbol val="none"/>
          </c:marker>
          <c:cat>
            <c:numRef>
              <c:f>Sheet1!$B$1:$F$1</c:f>
              <c:numCache>
                <c:formatCode>General</c:formatCode>
                <c:ptCount val="5"/>
              </c:numCache>
            </c:numRef>
          </c:cat>
          <c:val>
            <c:numRef>
              <c:f>Sheet1!$B$2:$F$2</c:f>
              <c:numCache>
                <c:formatCode>General</c:formatCode>
                <c:ptCount val="5"/>
                <c:pt idx="1">
                  <c:v>4.7389581135416412</c:v>
                </c:pt>
                <c:pt idx="2">
                  <c:v>4.8897198631010754</c:v>
                </c:pt>
                <c:pt idx="3">
                  <c:v>4.4042927603048598</c:v>
                </c:pt>
                <c:pt idx="4">
                  <c:v>2.3099913881902627</c:v>
                </c:pt>
              </c:numCache>
            </c:numRef>
          </c:val>
          <c:smooth val="0"/>
        </c:ser>
        <c:ser>
          <c:idx val="1"/>
          <c:order val="1"/>
          <c:tx>
            <c:strRef>
              <c:f>Sheet1!$A$3</c:f>
              <c:strCache>
                <c:ptCount val="1"/>
              </c:strCache>
            </c:strRef>
          </c:tx>
          <c:spPr>
            <a:ln w="12700">
              <a:solidFill>
                <a:schemeClr val="tx2"/>
              </a:solidFill>
              <a:prstDash val="solid"/>
            </a:ln>
          </c:spPr>
          <c:marker>
            <c:symbol val="none"/>
          </c:marker>
          <c:cat>
            <c:numRef>
              <c:f>Sheet1!$B$1:$F$1</c:f>
              <c:numCache>
                <c:formatCode>General</c:formatCode>
                <c:ptCount val="5"/>
              </c:numCache>
            </c:numRef>
          </c:cat>
          <c:val>
            <c:numRef>
              <c:f>Sheet1!$B$3:$F$3</c:f>
              <c:numCache>
                <c:formatCode>General</c:formatCode>
                <c:ptCount val="5"/>
                <c:pt idx="0">
                  <c:v>6.1203351104348158</c:v>
                </c:pt>
                <c:pt idx="1">
                  <c:v>6.0529669233759442</c:v>
                </c:pt>
                <c:pt idx="2">
                  <c:v>4.6004691164977869</c:v>
                </c:pt>
                <c:pt idx="3">
                  <c:v>6.9080983735727362</c:v>
                </c:pt>
                <c:pt idx="4">
                  <c:v>6.8037423846831055</c:v>
                </c:pt>
              </c:numCache>
            </c:numRef>
          </c:val>
          <c:smooth val="0"/>
        </c:ser>
        <c:ser>
          <c:idx val="2"/>
          <c:order val="2"/>
          <c:tx>
            <c:strRef>
              <c:f>Sheet1!$A$4</c:f>
              <c:strCache>
                <c:ptCount val="1"/>
              </c:strCache>
            </c:strRef>
          </c:tx>
          <c:spPr>
            <a:ln w="12700">
              <a:solidFill>
                <a:schemeClr val="accent1"/>
              </a:solidFill>
              <a:prstDash val="solid"/>
            </a:ln>
          </c:spPr>
          <c:marker>
            <c:symbol val="none"/>
          </c:marker>
          <c:cat>
            <c:numRef>
              <c:f>Sheet1!$B$1:$F$1</c:f>
              <c:numCache>
                <c:formatCode>General</c:formatCode>
                <c:ptCount val="5"/>
              </c:numCache>
            </c:numRef>
          </c:cat>
          <c:val>
            <c:numRef>
              <c:f>Sheet1!$B$4:$F$4</c:f>
              <c:numCache>
                <c:formatCode>General</c:formatCode>
                <c:ptCount val="5"/>
                <c:pt idx="0">
                  <c:v>9.2800000000010545</c:v>
                </c:pt>
                <c:pt idx="1">
                  <c:v>9.9531250000011315</c:v>
                </c:pt>
                <c:pt idx="2">
                  <c:v>5.8612440191394217</c:v>
                </c:pt>
                <c:pt idx="3">
                  <c:v>8.0151296829980296</c:v>
                </c:pt>
                <c:pt idx="4">
                  <c:v>8.6066807102026033</c:v>
                </c:pt>
              </c:numCache>
            </c:numRef>
          </c:val>
          <c:smooth val="0"/>
        </c:ser>
        <c:ser>
          <c:idx val="3"/>
          <c:order val="3"/>
          <c:tx>
            <c:strRef>
              <c:f>Sheet1!$A$5</c:f>
              <c:strCache>
                <c:ptCount val="1"/>
              </c:strCache>
            </c:strRef>
          </c:tx>
          <c:spPr>
            <a:ln w="12700">
              <a:solidFill>
                <a:schemeClr val="accent2"/>
              </a:solidFill>
              <a:prstDash val="solid"/>
            </a:ln>
          </c:spPr>
          <c:marker>
            <c:symbol val="none"/>
          </c:marker>
          <c:cat>
            <c:numRef>
              <c:f>Sheet1!$B$1:$F$1</c:f>
              <c:numCache>
                <c:formatCode>General</c:formatCode>
                <c:ptCount val="5"/>
              </c:numCache>
            </c:numRef>
          </c:cat>
          <c:val>
            <c:numRef>
              <c:f>Sheet1!$B$5:$F$5</c:f>
              <c:numCache>
                <c:formatCode>General</c:formatCode>
                <c:ptCount val="5"/>
                <c:pt idx="0">
                  <c:v>5.7118035666558598</c:v>
                </c:pt>
                <c:pt idx="1">
                  <c:v>4.3360351212161152</c:v>
                </c:pt>
                <c:pt idx="2">
                  <c:v>5.4576848497726935</c:v>
                </c:pt>
                <c:pt idx="3">
                  <c:v>6.7919923133850499</c:v>
                </c:pt>
                <c:pt idx="4">
                  <c:v>7.4444663544411327</c:v>
                </c:pt>
              </c:numCache>
            </c:numRef>
          </c:val>
          <c:smooth val="0"/>
        </c:ser>
        <c:ser>
          <c:idx val="4"/>
          <c:order val="4"/>
          <c:tx>
            <c:strRef>
              <c:f>Sheet1!$A$6</c:f>
              <c:strCache>
                <c:ptCount val="1"/>
              </c:strCache>
            </c:strRef>
          </c:tx>
          <c:spPr>
            <a:ln w="34303">
              <a:solidFill>
                <a:srgbClr val="6F8DB9"/>
              </a:solidFill>
              <a:prstDash val="solid"/>
            </a:ln>
          </c:spPr>
          <c:marker>
            <c:symbol val="none"/>
          </c:marker>
          <c:cat>
            <c:numRef>
              <c:f>Sheet1!$B$1:$F$1</c:f>
              <c:numCache>
                <c:formatCode>General</c:formatCode>
                <c:ptCount val="5"/>
              </c:numCache>
            </c:numRef>
          </c:cat>
          <c:val>
            <c:numRef>
              <c:f>Sheet1!$B$6:$F$6</c:f>
              <c:numCache>
                <c:formatCode>General</c:formatCode>
                <c:ptCount val="5"/>
              </c:numCache>
            </c:numRef>
          </c:val>
          <c:smooth val="0"/>
        </c:ser>
        <c:ser>
          <c:idx val="5"/>
          <c:order val="5"/>
          <c:tx>
            <c:strRef>
              <c:f>Sheet1!$A$7</c:f>
              <c:strCache>
                <c:ptCount val="1"/>
              </c:strCache>
            </c:strRef>
          </c:tx>
          <c:spPr>
            <a:ln w="12700">
              <a:solidFill>
                <a:schemeClr val="accent3"/>
              </a:solidFill>
              <a:prstDash val="solid"/>
            </a:ln>
          </c:spPr>
          <c:marker>
            <c:symbol val="none"/>
          </c:marker>
          <c:cat>
            <c:numRef>
              <c:f>Sheet1!$B$1:$F$1</c:f>
              <c:numCache>
                <c:formatCode>General</c:formatCode>
                <c:ptCount val="5"/>
              </c:numCache>
            </c:numRef>
          </c:cat>
          <c:val>
            <c:numRef>
              <c:f>Sheet1!$B$7:$F$7</c:f>
              <c:numCache>
                <c:formatCode>General</c:formatCode>
                <c:ptCount val="5"/>
                <c:pt idx="0">
                  <c:v>5.2309244181863432</c:v>
                </c:pt>
                <c:pt idx="1">
                  <c:v>-8.4081154896615082</c:v>
                </c:pt>
                <c:pt idx="2">
                  <c:v>-6.54830718414608</c:v>
                </c:pt>
                <c:pt idx="3">
                  <c:v>-4.2349585062245474</c:v>
                </c:pt>
                <c:pt idx="4">
                  <c:v>0</c:v>
                </c:pt>
              </c:numCache>
            </c:numRef>
          </c:val>
          <c:smooth val="0"/>
        </c:ser>
        <c:dLbls>
          <c:showLegendKey val="0"/>
          <c:showVal val="0"/>
          <c:showCatName val="0"/>
          <c:showSerName val="0"/>
          <c:showPercent val="0"/>
          <c:showBubbleSize val="0"/>
        </c:dLbls>
        <c:smooth val="0"/>
        <c:axId val="706085552"/>
        <c:axId val="706089864"/>
      </c:lineChart>
      <c:catAx>
        <c:axId val="706085552"/>
        <c:scaling>
          <c:orientation val="minMax"/>
        </c:scaling>
        <c:delete val="0"/>
        <c:axPos val="b"/>
        <c:numFmt formatCode="General" sourceLinked="1"/>
        <c:majorTickMark val="out"/>
        <c:minorTickMark val="none"/>
        <c:tickLblPos val="none"/>
        <c:spPr>
          <a:ln w="6350">
            <a:solidFill>
              <a:schemeClr val="tx1"/>
            </a:solidFill>
            <a:prstDash val="solid"/>
          </a:ln>
        </c:spPr>
        <c:crossAx val="706089864"/>
        <c:crossesAt val="0"/>
        <c:auto val="1"/>
        <c:lblAlgn val="ctr"/>
        <c:lblOffset val="100"/>
        <c:tickLblSkip val="1"/>
        <c:tickMarkSkip val="1"/>
        <c:noMultiLvlLbl val="0"/>
      </c:catAx>
      <c:valAx>
        <c:axId val="706089864"/>
        <c:scaling>
          <c:orientation val="minMax"/>
          <c:max val="10"/>
          <c:min val="-10"/>
        </c:scaling>
        <c:delete val="0"/>
        <c:axPos val="l"/>
        <c:numFmt formatCode="#,##0;\(#,##0\)" sourceLinked="0"/>
        <c:majorTickMark val="out"/>
        <c:minorTickMark val="none"/>
        <c:tickLblPos val="nextTo"/>
        <c:spPr>
          <a:ln w="6350">
            <a:solidFill>
              <a:schemeClr val="tx1"/>
            </a:solidFill>
            <a:prstDash val="solid"/>
          </a:ln>
        </c:spPr>
        <c:txPr>
          <a:bodyPr rot="0" vert="horz"/>
          <a:lstStyle/>
          <a:p>
            <a:pPr>
              <a:defRPr sz="800" b="0" i="0" u="none" strike="noStrike" baseline="0">
                <a:solidFill>
                  <a:schemeClr val="tx1"/>
                </a:solidFill>
                <a:latin typeface="Arial"/>
                <a:ea typeface="Arial"/>
                <a:cs typeface="Arial"/>
              </a:defRPr>
            </a:pPr>
            <a:endParaRPr lang="en-US"/>
          </a:p>
        </c:txPr>
        <c:crossAx val="706085552"/>
        <c:crosses val="autoZero"/>
        <c:crossBetween val="midCat"/>
        <c:majorUnit val="2"/>
      </c:valAx>
      <c:spPr>
        <a:noFill/>
        <a:ln w="22868">
          <a:noFill/>
        </a:ln>
      </c:spPr>
    </c:plotArea>
    <c:plotVisOnly val="1"/>
    <c:dispBlanksAs val="gap"/>
    <c:showDLblsOverMax val="0"/>
  </c:chart>
  <c:spPr>
    <a:noFill/>
    <a:ln>
      <a:noFill/>
    </a:ln>
  </c:spPr>
  <c:txPr>
    <a:bodyPr/>
    <a:lstStyle/>
    <a:p>
      <a:pPr>
        <a:defRPr sz="1080" b="1" i="0" u="none" strike="noStrike" baseline="0">
          <a:solidFill>
            <a:schemeClr val="tx1"/>
          </a:solidFill>
          <a:latin typeface="Calibri"/>
          <a:ea typeface="Calibri"/>
          <a:cs typeface="Calibri"/>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5/22/2017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377264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3573773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272041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1627394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2754570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1731745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407711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3045184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a:p>
        </p:txBody>
      </p:sp>
    </p:spTree>
    <p:extLst>
      <p:ext uri="{BB962C8B-B14F-4D97-AF65-F5344CB8AC3E}">
        <p14:creationId xmlns:p14="http://schemas.microsoft.com/office/powerpoint/2010/main" val="344584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a:p>
        </p:txBody>
      </p:sp>
    </p:spTree>
    <p:extLst>
      <p:ext uri="{BB962C8B-B14F-4D97-AF65-F5344CB8AC3E}">
        <p14:creationId xmlns:p14="http://schemas.microsoft.com/office/powerpoint/2010/main" val="371647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226368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a:p>
        </p:txBody>
      </p:sp>
    </p:spTree>
    <p:extLst>
      <p:ext uri="{BB962C8B-B14F-4D97-AF65-F5344CB8AC3E}">
        <p14:creationId xmlns:p14="http://schemas.microsoft.com/office/powerpoint/2010/main" val="278542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422362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4051931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1995865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6017748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3"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package" Target="../embeddings/Microsoft_Excel_Worksheet1.xlsx"/></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14.xml"/><Relationship Id="rId4"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package" Target="../embeddings/Microsoft_Excel_Worksheet2.xlsx"/><Relationship Id="rId3" Type="http://schemas.openxmlformats.org/officeDocument/2006/relationships/tags" Target="../tags/tag19.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4.emf"/><Relationship Id="rId2" Type="http://schemas.openxmlformats.org/officeDocument/2006/relationships/tags" Target="../tags/tag18.xml"/><Relationship Id="rId16" Type="http://schemas.openxmlformats.org/officeDocument/2006/relationships/image" Target="../media/image13.emf"/><Relationship Id="rId1" Type="http://schemas.openxmlformats.org/officeDocument/2006/relationships/vmlDrawing" Target="../drawings/vmlDrawing2.vml"/><Relationship Id="rId6" Type="http://schemas.openxmlformats.org/officeDocument/2006/relationships/notesSlide" Target="../notesSlides/notesSlide15.xml"/><Relationship Id="rId11" Type="http://schemas.openxmlformats.org/officeDocument/2006/relationships/image" Target="../media/image10.png"/><Relationship Id="rId5" Type="http://schemas.openxmlformats.org/officeDocument/2006/relationships/slideLayout" Target="../slideLayouts/slideLayout11.xml"/><Relationship Id="rId15" Type="http://schemas.openxmlformats.org/officeDocument/2006/relationships/image" Target="../media/image12.emf"/><Relationship Id="rId10" Type="http://schemas.openxmlformats.org/officeDocument/2006/relationships/image" Target="../media/image9.png"/><Relationship Id="rId4" Type="http://schemas.openxmlformats.org/officeDocument/2006/relationships/tags" Target="../tags/tag20.xml"/><Relationship Id="rId9" Type="http://schemas.openxmlformats.org/officeDocument/2006/relationships/image" Target="../media/image8.png"/><Relationship Id="rId14" Type="http://schemas.openxmlformats.org/officeDocument/2006/relationships/image" Target="../media/image5.wmf"/></Relationships>
</file>

<file path=ppt/slides/_rels/slide18.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slideLayout" Target="../slideLayouts/slideLayout11.xml"/><Relationship Id="rId3" Type="http://schemas.openxmlformats.org/officeDocument/2006/relationships/tags" Target="../tags/tag23.xml"/><Relationship Id="rId21" Type="http://schemas.openxmlformats.org/officeDocument/2006/relationships/tags" Target="../tags/tag4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tags" Target="../tags/tag45.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29" Type="http://schemas.openxmlformats.org/officeDocument/2006/relationships/chart" Target="../charts/chart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tags" Target="../tags/tag44.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tags" Target="../tags/tag43.xml"/><Relationship Id="rId28" Type="http://schemas.openxmlformats.org/officeDocument/2006/relationships/chart" Target="../charts/chart1.xml"/><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tags" Target="../tags/tag42.xml"/><Relationship Id="rId27"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46.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48.xml"/><Relationship Id="rId7" Type="http://schemas.openxmlformats.org/officeDocument/2006/relationships/slideLayout" Target="../slideLayouts/slideLayout11.xml"/><Relationship Id="rId12" Type="http://schemas.openxmlformats.org/officeDocument/2006/relationships/image" Target="../media/image5.wmf"/><Relationship Id="rId2" Type="http://schemas.openxmlformats.org/officeDocument/2006/relationships/tags" Target="../tags/tag47.xml"/><Relationship Id="rId1" Type="http://schemas.openxmlformats.org/officeDocument/2006/relationships/vmlDrawing" Target="../drawings/vmlDrawing3.vml"/><Relationship Id="rId6" Type="http://schemas.openxmlformats.org/officeDocument/2006/relationships/tags" Target="../tags/tag51.xml"/><Relationship Id="rId11" Type="http://schemas.openxmlformats.org/officeDocument/2006/relationships/package" Target="../embeddings/Microsoft_Excel_Worksheet5.xlsx"/><Relationship Id="rId5" Type="http://schemas.openxmlformats.org/officeDocument/2006/relationships/tags" Target="../tags/tag50.xml"/><Relationship Id="rId10" Type="http://schemas.openxmlformats.org/officeDocument/2006/relationships/image" Target="../media/image17.png"/><Relationship Id="rId4" Type="http://schemas.openxmlformats.org/officeDocument/2006/relationships/tags" Target="../tags/tag49.xml"/><Relationship Id="rId9"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52.xml"/></Relationships>
</file>

<file path=ppt/slides/_rels/slide22.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slideLayout" Target="../slideLayouts/slideLayout10.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5.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portal.ema.kworld.kpmg.com/Adv/Pages/KGS/KGS_TR.aspx" TargetMode="External"/><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hyperlink" Target="http://portal.kworld.kpmg.com/Research/Pages/HomePage.aspx" TargetMode="External"/><Relationship Id="rId5" Type="http://schemas.openxmlformats.org/officeDocument/2006/relationships/hyperlink" Target="https://portal.ema.kworld.kpmg.com/Advisory/research/Pages/ReseachToolsA-Z.aspx" TargetMode="External"/><Relationship Id="rId4" Type="http://schemas.openxmlformats.org/officeDocument/2006/relationships/hyperlink" Target="https://portal.ema.kworld.kpmg.com/de/deal-advisory/Pages/KGS.aspx"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Competition</a:t>
            </a: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2696650749"/>
              </p:ext>
            </p:extLst>
          </p:nvPr>
        </p:nvGraphicFramePr>
        <p:xfrm>
          <a:off x="-1128713" y="5969578"/>
          <a:ext cx="914400" cy="771525"/>
        </p:xfrm>
        <a:graphic>
          <a:graphicData uri="http://schemas.openxmlformats.org/presentationml/2006/ole">
            <mc:AlternateContent xmlns:mc="http://schemas.openxmlformats.org/markup-compatibility/2006">
              <mc:Choice xmlns:v="urn:schemas-microsoft-com:vml" Requires="v">
                <p:oleObj spid="_x0000_s12335"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128713" y="596957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a:t>
            </a:r>
            <a:r>
              <a:rPr lang="en-US" dirty="0" smtClean="0"/>
              <a:t>Competitor 1</a:t>
            </a:r>
            <a:r>
              <a:rPr lang="en-US" dirty="0"/>
              <a:t>], [Competitor 2] and [Competitor 3] are the primary competitors of the target in the market for conveyor systems for pulp &amp; paper</a:t>
            </a:r>
          </a:p>
          <a:p>
            <a:pPr lvl="0"/>
            <a:r>
              <a:rPr lang="en-US" dirty="0"/>
              <a:t>The product portfolio from Competitor 7 is very similar to that of the target</a:t>
            </a:r>
          </a:p>
          <a:p>
            <a:endParaRPr lang="en-US" dirty="0"/>
          </a:p>
        </p:txBody>
      </p:sp>
      <p:sp>
        <p:nvSpPr>
          <p:cNvPr id="5" name="Titel 4"/>
          <p:cNvSpPr>
            <a:spLocks noGrp="1"/>
          </p:cNvSpPr>
          <p:nvPr>
            <p:ph type="title"/>
          </p:nvPr>
        </p:nvSpPr>
        <p:spPr/>
        <p:txBody>
          <a:bodyPr/>
          <a:lstStyle/>
          <a:p>
            <a:r>
              <a:rPr lang="en-US" dirty="0"/>
              <a:t>1. Who are the competitors? </a:t>
            </a:r>
            <a:r>
              <a:rPr lang="en-US" dirty="0" smtClean="0"/>
              <a:t>(2/4)</a:t>
            </a:r>
            <a:endParaRPr lang="en-US" dirty="0"/>
          </a:p>
        </p:txBody>
      </p:sp>
      <p:sp>
        <p:nvSpPr>
          <p:cNvPr id="9" name="Textplatzhalter 8"/>
          <p:cNvSpPr>
            <a:spLocks noGrp="1"/>
          </p:cNvSpPr>
          <p:nvPr>
            <p:ph type="body" sz="quarter" idx="13"/>
          </p:nvPr>
        </p:nvSpPr>
        <p:spPr/>
        <p:txBody>
          <a:bodyPr/>
          <a:lstStyle/>
          <a:p>
            <a:r>
              <a:rPr lang="en-US" dirty="0" smtClean="0"/>
              <a:t>Competitive Analysis</a:t>
            </a:r>
            <a:endParaRPr lang="en-US" dirty="0"/>
          </a:p>
        </p:txBody>
      </p:sp>
      <p:grpSp>
        <p:nvGrpSpPr>
          <p:cNvPr id="379" name="Gruppieren 378"/>
          <p:cNvGrpSpPr/>
          <p:nvPr/>
        </p:nvGrpSpPr>
        <p:grpSpPr>
          <a:xfrm>
            <a:off x="6976193" y="211707"/>
            <a:ext cx="2431001"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Overview of key competitors in Pulp &amp; Paper</a:t>
            </a:r>
          </a:p>
          <a:p>
            <a:endParaRPr lang="en-US" sz="900" kern="0" dirty="0">
              <a:latin typeface="Arial" panose="020B0604020202020204" pitchFamily="34" charset="0"/>
              <a:cs typeface="Arial" panose="020B0604020202020204" pitchFamily="34" charset="0"/>
            </a:endParaRPr>
          </a:p>
        </p:txBody>
      </p:sp>
      <p:graphicFrame>
        <p:nvGraphicFramePr>
          <p:cNvPr id="27" name="Table 9"/>
          <p:cNvGraphicFramePr>
            <a:graphicFrameLocks noGrp="1"/>
          </p:cNvGraphicFramePr>
          <p:nvPr>
            <p:extLst>
              <p:ext uri="{D42A27DB-BD31-4B8C-83A1-F6EECF244321}">
                <p14:modId xmlns:p14="http://schemas.microsoft.com/office/powerpoint/2010/main" val="2787492184"/>
              </p:ext>
            </p:extLst>
          </p:nvPr>
        </p:nvGraphicFramePr>
        <p:xfrm>
          <a:off x="2447923" y="1638423"/>
          <a:ext cx="6959269" cy="4051680"/>
        </p:xfrm>
        <a:graphic>
          <a:graphicData uri="http://schemas.openxmlformats.org/drawingml/2006/table">
            <a:tbl>
              <a:tblPr firstRow="1" bandRow="1">
                <a:tableStyleId>{5C22544A-7EE6-4342-B048-85BDC9FD1C3A}</a:tableStyleId>
              </a:tblPr>
              <a:tblGrid>
                <a:gridCol w="760980"/>
                <a:gridCol w="403424"/>
                <a:gridCol w="366750"/>
                <a:gridCol w="476775"/>
                <a:gridCol w="513450"/>
                <a:gridCol w="513507"/>
                <a:gridCol w="586865"/>
                <a:gridCol w="513507"/>
                <a:gridCol w="403424"/>
                <a:gridCol w="366790"/>
                <a:gridCol w="403424"/>
                <a:gridCol w="403424"/>
                <a:gridCol w="403424"/>
                <a:gridCol w="366750"/>
                <a:gridCol w="476775"/>
              </a:tblGrid>
              <a:tr h="0">
                <a:tc rowSpan="3">
                  <a:txBody>
                    <a:bodyPr/>
                    <a:lstStyle/>
                    <a:p>
                      <a:pPr algn="l"/>
                      <a:r>
                        <a:rPr lang="en-US" sz="800" dirty="0" smtClean="0">
                          <a:latin typeface="+mn-lt"/>
                          <a:cs typeface="Arial" pitchFamily="34" charset="0"/>
                        </a:rPr>
                        <a:t>Competitor</a:t>
                      </a:r>
                      <a:endParaRPr lang="en-US" sz="800" dirty="0">
                        <a:latin typeface="+mn-lt"/>
                        <a:cs typeface="Arial" pitchFamily="34" charset="0"/>
                      </a:endParaRPr>
                    </a:p>
                  </a:txBody>
                  <a:tcPr marL="54000" marR="54000" marT="54000" marB="54000" anchor="b">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3">
                  <a:txBody>
                    <a:bodyPr/>
                    <a:lstStyle/>
                    <a:p>
                      <a:pPr algn="l"/>
                      <a:r>
                        <a:rPr lang="en-US" sz="800" dirty="0" smtClean="0">
                          <a:latin typeface="+mn-lt"/>
                          <a:cs typeface="Arial" pitchFamily="34" charset="0"/>
                        </a:rPr>
                        <a:t>Sales (€m)</a:t>
                      </a:r>
                      <a:endParaRPr lang="en-US" sz="800" dirty="0">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3">
                  <a:txBody>
                    <a:bodyPr/>
                    <a:lstStyle/>
                    <a:p>
                      <a:pPr algn="l"/>
                      <a:r>
                        <a:rPr lang="en-US" sz="800" dirty="0" smtClean="0">
                          <a:latin typeface="+mn-lt"/>
                          <a:cs typeface="Arial" pitchFamily="34" charset="0"/>
                        </a:rPr>
                        <a:t>EBIT (€m)</a:t>
                      </a:r>
                      <a:endParaRPr lang="en-US" sz="800" dirty="0">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3">
                  <a:txBody>
                    <a:bodyPr/>
                    <a:lstStyle/>
                    <a:p>
                      <a:pPr algn="l"/>
                      <a:r>
                        <a:rPr lang="en-US" sz="800" dirty="0" err="1" smtClean="0">
                          <a:latin typeface="+mn-lt"/>
                          <a:cs typeface="Arial" pitchFamily="34" charset="0"/>
                        </a:rPr>
                        <a:t>Emplo</a:t>
                      </a:r>
                      <a:r>
                        <a:rPr lang="en-US" sz="800" dirty="0" smtClean="0">
                          <a:latin typeface="+mn-lt"/>
                          <a:cs typeface="Arial" pitchFamily="34" charset="0"/>
                        </a:rPr>
                        <a:t>-</a:t>
                      </a:r>
                    </a:p>
                    <a:p>
                      <a:pPr algn="l"/>
                      <a:r>
                        <a:rPr lang="en-US" sz="800" dirty="0" err="1" smtClean="0">
                          <a:latin typeface="+mn-lt"/>
                          <a:cs typeface="Arial" pitchFamily="34" charset="0"/>
                        </a:rPr>
                        <a:t>yees</a:t>
                      </a:r>
                      <a:r>
                        <a:rPr lang="en-US" sz="800" dirty="0" smtClean="0">
                          <a:latin typeface="+mn-lt"/>
                          <a:cs typeface="Arial" pitchFamily="34" charset="0"/>
                        </a:rPr>
                        <a:t> (#)</a:t>
                      </a:r>
                      <a:endParaRPr lang="en-US" sz="800" dirty="0">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3">
                  <a:txBody>
                    <a:bodyPr/>
                    <a:lstStyle/>
                    <a:p>
                      <a:pPr algn="l"/>
                      <a:r>
                        <a:rPr lang="en-US" sz="800" dirty="0" smtClean="0">
                          <a:latin typeface="+mn-lt"/>
                          <a:cs typeface="Arial" pitchFamily="34" charset="0"/>
                        </a:rPr>
                        <a:t>HQ</a:t>
                      </a:r>
                      <a:endParaRPr lang="en-US" sz="800" dirty="0">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gridSpan="6">
                  <a:txBody>
                    <a:bodyPr/>
                    <a:lstStyle/>
                    <a:p>
                      <a:pPr marL="0" algn="ctr" defTabSz="914400" rtl="0" eaLnBrk="1" latinLnBrk="0" hangingPunct="1"/>
                      <a:r>
                        <a:rPr lang="en-US" sz="800" b="1" kern="1200" noProof="0" dirty="0" smtClean="0">
                          <a:solidFill>
                            <a:schemeClr val="lt1"/>
                          </a:solidFill>
                          <a:latin typeface="+mn-lt"/>
                          <a:ea typeface="+mn-ea"/>
                          <a:cs typeface="Arial" pitchFamily="34" charset="0"/>
                        </a:rPr>
                        <a:t>Product focus</a:t>
                      </a:r>
                      <a:endParaRPr lang="en-US" sz="800" b="1" kern="1200" noProof="0" dirty="0">
                        <a:solidFill>
                          <a:schemeClr val="lt1"/>
                        </a:solidFill>
                        <a:latin typeface="+mn-lt"/>
                        <a:ea typeface="+mn-ea"/>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gridSpan="4">
                  <a:txBody>
                    <a:bodyPr/>
                    <a:lstStyle/>
                    <a:p>
                      <a:pPr marL="0" algn="ctr" defTabSz="914400" rtl="0" eaLnBrk="1" latinLnBrk="0" hangingPunct="1"/>
                      <a:r>
                        <a:rPr lang="en-US" sz="800" b="1" kern="1200" noProof="0" dirty="0" smtClean="0">
                          <a:solidFill>
                            <a:schemeClr val="lt1"/>
                          </a:solidFill>
                          <a:latin typeface="+mn-lt"/>
                          <a:ea typeface="+mn-ea"/>
                          <a:cs typeface="Arial" pitchFamily="34" charset="0"/>
                        </a:rPr>
                        <a:t>Regional focus</a:t>
                      </a:r>
                      <a:endParaRPr lang="en-US" sz="800" b="1" kern="1200" noProof="0" dirty="0">
                        <a:solidFill>
                          <a:schemeClr val="lt1"/>
                        </a:solidFill>
                        <a:latin typeface="+mn-lt"/>
                        <a:ea typeface="+mn-ea"/>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r>
              <a:tr h="0">
                <a:tc vMerge="1">
                  <a:txBody>
                    <a:bodyPr/>
                    <a:lstStyle/>
                    <a:p>
                      <a:endParaRPr lang="en-GB" sz="1000" dirty="0">
                        <a:latin typeface="Arial" pitchFamily="34" charset="0"/>
                        <a:cs typeface="Arial" pitchFamily="34" charset="0"/>
                      </a:endParaRPr>
                    </a:p>
                  </a:txBody>
                  <a:tcPr anchor="ctr">
                    <a:lnL w="19050" cap="flat" cmpd="sng" algn="ctr">
                      <a:solidFill>
                        <a:schemeClr val="tx2"/>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GB" sz="1000" dirty="0">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gridSpan="4">
                  <a:txBody>
                    <a:bodyPr/>
                    <a:lstStyle/>
                    <a:p>
                      <a:pPr algn="ctr"/>
                      <a:r>
                        <a:rPr lang="en-US" sz="800" b="0" dirty="0" smtClean="0">
                          <a:solidFill>
                            <a:schemeClr val="bg1"/>
                          </a:solidFill>
                          <a:latin typeface="+mn-lt"/>
                          <a:cs typeface="Arial" pitchFamily="34" charset="0"/>
                        </a:rPr>
                        <a:t>Pulp &amp; Paper</a:t>
                      </a: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hMerge="1">
                  <a:txBody>
                    <a:bodyPr/>
                    <a:lstStyle/>
                    <a:p>
                      <a:endParaRPr lang="de-DE" sz="800" dirty="0" smtClean="0">
                        <a:solidFill>
                          <a:schemeClr val="bg1"/>
                        </a:solidFill>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800" dirty="0" smtClean="0">
                        <a:solidFill>
                          <a:schemeClr val="bg1"/>
                        </a:solidFill>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hMerge="1">
                  <a:txBody>
                    <a:bodyPr/>
                    <a:lstStyle/>
                    <a:p>
                      <a:endParaRPr lang="en-GB" sz="1000" dirty="0" smtClean="0">
                        <a:solidFill>
                          <a:schemeClr val="bg1"/>
                        </a:solidFill>
                        <a:latin typeface="Arial" pitchFamily="34" charset="0"/>
                        <a:cs typeface="Arial" pitchFamily="34" charset="0"/>
                      </a:endParaRPr>
                    </a:p>
                  </a:txBody>
                  <a:tcPr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rowSpan="2">
                  <a:txBody>
                    <a:bodyPr/>
                    <a:lstStyle/>
                    <a:p>
                      <a:pPr algn="l"/>
                      <a:r>
                        <a:rPr lang="en-US" sz="800" b="0" dirty="0" smtClean="0">
                          <a:solidFill>
                            <a:schemeClr val="bg1"/>
                          </a:solidFill>
                          <a:latin typeface="+mn-lt"/>
                          <a:cs typeface="Arial" pitchFamily="34" charset="0"/>
                        </a:rPr>
                        <a:t>Bio-mass</a:t>
                      </a: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2">
                  <a:txBody>
                    <a:bodyPr/>
                    <a:lstStyle/>
                    <a:p>
                      <a:pPr algn="l"/>
                      <a:r>
                        <a:rPr lang="en-US" sz="800" b="0" dirty="0" smtClean="0">
                          <a:solidFill>
                            <a:schemeClr val="bg1"/>
                          </a:solidFill>
                          <a:latin typeface="+mn-lt"/>
                          <a:cs typeface="Arial" pitchFamily="34" charset="0"/>
                        </a:rPr>
                        <a:t>Other</a:t>
                      </a:r>
                      <a:endParaRPr lang="en-US" sz="800" b="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2">
                  <a:txBody>
                    <a:bodyPr/>
                    <a:lstStyle/>
                    <a:p>
                      <a:pPr algn="l"/>
                      <a:r>
                        <a:rPr lang="en-US" sz="800" dirty="0" smtClean="0">
                          <a:solidFill>
                            <a:schemeClr val="bg1"/>
                          </a:solidFill>
                          <a:latin typeface="+mn-lt"/>
                          <a:cs typeface="Arial" pitchFamily="34" charset="0"/>
                        </a:rPr>
                        <a:t>WE</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2">
                  <a:txBody>
                    <a:bodyPr/>
                    <a:lstStyle/>
                    <a:p>
                      <a:pPr algn="l"/>
                      <a:r>
                        <a:rPr lang="en-US" sz="800" dirty="0" smtClean="0">
                          <a:solidFill>
                            <a:schemeClr val="bg1"/>
                          </a:solidFill>
                          <a:latin typeface="+mn-lt"/>
                          <a:cs typeface="Arial" pitchFamily="34" charset="0"/>
                        </a:rPr>
                        <a:t>US</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2">
                  <a:txBody>
                    <a:bodyPr/>
                    <a:lstStyle/>
                    <a:p>
                      <a:pPr algn="l"/>
                      <a:r>
                        <a:rPr lang="en-US" sz="800" dirty="0" smtClean="0">
                          <a:solidFill>
                            <a:schemeClr val="bg1"/>
                          </a:solidFill>
                          <a:latin typeface="+mn-lt"/>
                          <a:cs typeface="Arial" pitchFamily="34" charset="0"/>
                        </a:rPr>
                        <a:t>RU</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rowSpan="2">
                  <a:txBody>
                    <a:bodyPr/>
                    <a:lstStyle/>
                    <a:p>
                      <a:pPr algn="l"/>
                      <a:r>
                        <a:rPr lang="en-US" sz="800" dirty="0" smtClean="0">
                          <a:solidFill>
                            <a:schemeClr val="bg1"/>
                          </a:solidFill>
                          <a:latin typeface="+mn-lt"/>
                          <a:cs typeface="Arial" pitchFamily="34" charset="0"/>
                        </a:rPr>
                        <a:t>Other</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r>
              <a:tr h="288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r>
                        <a:rPr lang="en-US" sz="800" dirty="0" smtClean="0">
                          <a:solidFill>
                            <a:schemeClr val="bg1"/>
                          </a:solidFill>
                          <a:latin typeface="+mn-lt"/>
                          <a:cs typeface="Arial" pitchFamily="34" charset="0"/>
                        </a:rPr>
                        <a:t>Chip handling</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err="1" smtClean="0">
                          <a:solidFill>
                            <a:schemeClr val="bg1"/>
                          </a:solidFill>
                          <a:latin typeface="+mn-lt"/>
                          <a:cs typeface="Arial" pitchFamily="34" charset="0"/>
                        </a:rPr>
                        <a:t>Dewirin</a:t>
                      </a:r>
                      <a:r>
                        <a:rPr lang="en-US" sz="800" dirty="0" err="1" smtClean="0">
                          <a:solidFill>
                            <a:schemeClr val="bg1"/>
                          </a:solidFill>
                          <a:latin typeface="+mn-lt"/>
                          <a:cs typeface="+mn-cs"/>
                        </a:rPr>
                        <a:t>g</a:t>
                      </a:r>
                      <a:endParaRPr lang="en-US" sz="800" dirty="0" smtClean="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l"/>
                      <a:r>
                        <a:rPr lang="en-US" sz="800" dirty="0" smtClean="0">
                          <a:solidFill>
                            <a:schemeClr val="bg1"/>
                          </a:solidFill>
                          <a:latin typeface="+mn-lt"/>
                          <a:cs typeface="Arial" pitchFamily="34" charset="0"/>
                        </a:rPr>
                        <a:t>Screws</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l"/>
                      <a:r>
                        <a:rPr lang="en-US" sz="800" dirty="0" smtClean="0">
                          <a:solidFill>
                            <a:schemeClr val="bg1"/>
                          </a:solidFill>
                          <a:latin typeface="+mn-lt"/>
                          <a:cs typeface="Arial" pitchFamily="34" charset="0"/>
                        </a:rPr>
                        <a:t>Other</a:t>
                      </a:r>
                      <a:endParaRPr lang="en-US" sz="800" dirty="0">
                        <a:solidFill>
                          <a:schemeClr val="bg1"/>
                        </a:solidFill>
                        <a:latin typeface="+mn-lt"/>
                        <a:cs typeface="Arial" pitchFamily="34" charset="0"/>
                      </a:endParaRPr>
                    </a:p>
                  </a:txBody>
                  <a:tcPr marL="54000" marR="54000" marT="54000" marB="54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vMerge="1">
                  <a:txBody>
                    <a:bodyPr/>
                    <a:lstStyle/>
                    <a:p>
                      <a:endParaRPr lang="en-GB" sz="800" dirty="0">
                        <a:solidFill>
                          <a:schemeClr val="bg1"/>
                        </a:solidFill>
                        <a:latin typeface="Arial" pitchFamily="34" charset="0"/>
                        <a:cs typeface="Arial" pitchFamily="34" charset="0"/>
                      </a:endParaRPr>
                    </a:p>
                  </a:txBody>
                  <a:tcPr marL="54000" marR="54000" marT="36000" marB="36000"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GB" sz="800" dirty="0">
                        <a:solidFill>
                          <a:schemeClr val="bg1"/>
                        </a:solidFill>
                        <a:latin typeface="Arial" pitchFamily="34" charset="0"/>
                        <a:cs typeface="Arial" pitchFamily="34" charset="0"/>
                      </a:endParaRPr>
                    </a:p>
                  </a:txBody>
                  <a:tcPr marL="54000" marR="54000" marT="36000" marB="36000" anchor="ct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US"/>
                    </a:p>
                  </a:txBody>
                  <a:tcPr>
                    <a:lnL w="12700" cap="flat" cmpd="sng" algn="ctr">
                      <a:solidFill>
                        <a:srgbClr val="409DAD"/>
                      </a:solidFill>
                      <a:prstDash val="solid"/>
                      <a:round/>
                      <a:headEnd type="none" w="med" len="med"/>
                      <a:tailEnd type="none" w="med" len="med"/>
                    </a:lnL>
                    <a:lnR w="12700" cap="flat" cmpd="sng" algn="ctr">
                      <a:solidFill>
                        <a:srgbClr val="409DAD"/>
                      </a:solidFill>
                      <a:prstDash val="solid"/>
                      <a:round/>
                      <a:headEnd type="none" w="med" len="med"/>
                      <a:tailEnd type="none" w="med" len="med"/>
                    </a:lnR>
                    <a:lnT w="12700" cap="flat" cmpd="sng" algn="ctr">
                      <a:solidFill>
                        <a:srgbClr val="409DAD"/>
                      </a:solidFill>
                      <a:prstDash val="solid"/>
                      <a:round/>
                      <a:headEnd type="none" w="med" len="med"/>
                      <a:tailEnd type="none" w="med" len="med"/>
                    </a:lnT>
                    <a:lnB w="12700" cap="flat" cmpd="sng" algn="ctr">
                      <a:solidFill>
                        <a:srgbClr val="409DAD"/>
                      </a:solidFill>
                      <a:prstDash val="solid"/>
                      <a:round/>
                      <a:headEnd type="none" w="med" len="med"/>
                      <a:tailEnd type="none" w="med" len="med"/>
                    </a:lnB>
                    <a:solidFill>
                      <a:schemeClr val="tx2"/>
                    </a:solidFill>
                  </a:tcPr>
                </a:tc>
                <a:tc vMerge="1">
                  <a:txBody>
                    <a:bodyPr/>
                    <a:lstStyle/>
                    <a:p>
                      <a:endParaRPr lang="en-US"/>
                    </a:p>
                  </a:txBody>
                  <a:tcPr/>
                </a:tc>
                <a:tc vMerge="1">
                  <a:txBody>
                    <a:bodyPr/>
                    <a:lstStyle/>
                    <a:p>
                      <a:endParaRPr lang="en-US"/>
                    </a:p>
                  </a:txBody>
                  <a:tcPr/>
                </a:tc>
                <a:tc vMerge="1">
                  <a:txBody>
                    <a:bodyPr/>
                    <a:lstStyle/>
                    <a:p>
                      <a:endParaRPr lang="en-US"/>
                    </a:p>
                  </a:txBody>
                  <a:tcPr/>
                </a:tc>
              </a:tr>
              <a:tr h="360000">
                <a:tc>
                  <a:txBody>
                    <a:bodyPr/>
                    <a:lstStyle/>
                    <a:p>
                      <a:r>
                        <a:rPr lang="en-US" sz="800" dirty="0" smtClean="0">
                          <a:solidFill>
                            <a:schemeClr val="bg1"/>
                          </a:solidFill>
                          <a:latin typeface="+mn-lt"/>
                          <a:cs typeface="Arial" pitchFamily="34" charset="0"/>
                        </a:rPr>
                        <a:t>[Target]</a:t>
                      </a:r>
                      <a:r>
                        <a:rPr lang="en-US" sz="800" baseline="30000" dirty="0" smtClean="0">
                          <a:solidFill>
                            <a:schemeClr val="bg1"/>
                          </a:solidFill>
                          <a:latin typeface="+mn-lt"/>
                          <a:cs typeface="Arial" pitchFamily="34" charset="0"/>
                        </a:rPr>
                        <a:t>(a)</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bg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bg1"/>
                          </a:solidFill>
                          <a:latin typeface="+mn-lt"/>
                          <a:ea typeface="+mn-ea"/>
                          <a:cs typeface="+mn-cs"/>
                        </a:rPr>
                        <a:t>xx</a:t>
                      </a:r>
                      <a:endParaRPr lang="en-US" sz="800" kern="1200" dirty="0">
                        <a:solidFill>
                          <a:schemeClr val="bg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bg1"/>
                          </a:solidFill>
                          <a:latin typeface="+mn-lt"/>
                          <a:ea typeface="+mn-ea"/>
                          <a:cs typeface="+mn-cs"/>
                        </a:rPr>
                        <a:t>xx</a:t>
                      </a:r>
                      <a:endParaRPr lang="en-US" sz="800" kern="1200" dirty="0">
                        <a:solidFill>
                          <a:schemeClr val="bg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r>
                        <a:rPr lang="en-US" sz="800" dirty="0" smtClean="0">
                          <a:solidFill>
                            <a:schemeClr val="bg1"/>
                          </a:solidFill>
                          <a:latin typeface="+mn-lt"/>
                          <a:cs typeface="Arial" pitchFamily="34" charset="0"/>
                        </a:rPr>
                        <a:t>[region]</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latin typeface="+mn-lt"/>
                          <a:cs typeface="Arial" pitchFamily="34" charset="0"/>
                          <a:sym typeface="Wingdings"/>
                        </a:rPr>
                        <a:t></a:t>
                      </a:r>
                      <a:endParaRPr lang="en-US" sz="800" dirty="0" smtClean="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latin typeface="+mn-lt"/>
                          <a:cs typeface="Arial" pitchFamily="34" charset="0"/>
                          <a:sym typeface="Wingdings"/>
                        </a:rPr>
                        <a:t></a:t>
                      </a:r>
                      <a:endParaRPr lang="en-US" sz="800" dirty="0" smtClean="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latin typeface="+mn-lt"/>
                          <a:cs typeface="Arial" pitchFamily="34" charset="0"/>
                          <a:sym typeface="Wingdings"/>
                        </a:rPr>
                        <a:t></a:t>
                      </a:r>
                      <a:endParaRPr lang="en-US" sz="800" dirty="0" smtClean="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algn="ctr"/>
                      <a:r>
                        <a:rPr lang="en-US" sz="800" dirty="0" smtClean="0">
                          <a:solidFill>
                            <a:schemeClr val="bg1"/>
                          </a:solidFill>
                          <a:latin typeface="+mn-lt"/>
                          <a:cs typeface="Arial" pitchFamily="34" charset="0"/>
                          <a:sym typeface="Wingdings"/>
                        </a:rPr>
                        <a:t></a:t>
                      </a:r>
                      <a:endParaRPr lang="en-US" sz="800" dirty="0">
                        <a:solidFill>
                          <a:schemeClr val="bg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r>
              <a:tr h="360000">
                <a:tc>
                  <a:txBody>
                    <a:bodyPr/>
                    <a:lstStyle/>
                    <a:p>
                      <a:r>
                        <a:rPr lang="en-US" sz="800" b="0" dirty="0" smtClean="0">
                          <a:solidFill>
                            <a:schemeClr val="accent3"/>
                          </a:solidFill>
                          <a:latin typeface="+mn-lt"/>
                          <a:cs typeface="Arial" pitchFamily="34" charset="0"/>
                        </a:rPr>
                        <a:t>Competitor 1</a:t>
                      </a:r>
                      <a:endParaRPr lang="en-US" sz="800" b="0" dirty="0">
                        <a:solidFill>
                          <a:schemeClr val="accent3"/>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algn="ctr" defTabSz="914400" rtl="0" eaLnBrk="1" latinLnBrk="0" hangingPunct="1"/>
                      <a:r>
                        <a:rPr lang="en-US" sz="800" dirty="0" smtClean="0">
                          <a:solidFill>
                            <a:schemeClr val="tx1"/>
                          </a:solidFill>
                          <a:latin typeface="+mn-lt"/>
                          <a:cs typeface="Arial" pitchFamily="34" charset="0"/>
                          <a:sym typeface="Wingdings"/>
                        </a:rPr>
                        <a:t></a:t>
                      </a:r>
                      <a:endParaRPr lang="en-US" sz="800" kern="1200" dirty="0" smtClean="0">
                        <a:solidFill>
                          <a:schemeClr val="tx1"/>
                        </a:solidFill>
                        <a:latin typeface="+mn-lt"/>
                        <a:ea typeface="+mn-ea"/>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dirty="0" smtClean="0">
                          <a:solidFill>
                            <a:schemeClr val="accent3"/>
                          </a:solidFill>
                          <a:latin typeface="+mn-lt"/>
                          <a:cs typeface="Arial" pitchFamily="34" charset="0"/>
                        </a:rPr>
                        <a:t>Competitor 2</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r>
                        <a:rPr lang="en-US" sz="800" b="0" dirty="0" smtClean="0">
                          <a:solidFill>
                            <a:schemeClr val="accent3"/>
                          </a:solidFill>
                          <a:latin typeface="+mn-lt"/>
                          <a:cs typeface="Arial" pitchFamily="34" charset="0"/>
                        </a:rPr>
                        <a:t>Competitor 3</a:t>
                      </a:r>
                      <a:endParaRPr lang="en-US" sz="800" b="0" dirty="0">
                        <a:solidFill>
                          <a:schemeClr val="accent3"/>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dirty="0" smtClean="0">
                          <a:solidFill>
                            <a:schemeClr val="accent3"/>
                          </a:solidFill>
                          <a:latin typeface="+mn-lt"/>
                          <a:cs typeface="Arial" pitchFamily="34" charset="0"/>
                        </a:rPr>
                        <a:t>Competitor 4</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latin typeface="+mn-lt"/>
                          <a:cs typeface="Arial" pitchFamily="34" charset="0"/>
                        </a:rPr>
                        <a:t>xx</a:t>
                      </a:r>
                      <a:endParaRPr lang="en-US" sz="800" dirty="0">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latin typeface="+mn-lt"/>
                          <a:cs typeface="Arial" pitchFamily="34" charset="0"/>
                        </a:rPr>
                        <a:t>xx</a:t>
                      </a:r>
                      <a:endParaRPr lang="en-US" sz="800" dirty="0">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r>
                        <a:rPr lang="en-US" sz="800" b="0" dirty="0" smtClean="0">
                          <a:solidFill>
                            <a:schemeClr val="accent3"/>
                          </a:solidFill>
                          <a:latin typeface="+mn-lt"/>
                          <a:cs typeface="Arial" pitchFamily="34" charset="0"/>
                        </a:rPr>
                        <a:t>Competitor 5</a:t>
                      </a:r>
                      <a:endParaRPr lang="en-US" sz="800" b="0" dirty="0">
                        <a:solidFill>
                          <a:schemeClr val="accent3"/>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algn="ctr" defTabSz="914400" rtl="0" eaLnBrk="1" latinLnBrk="0" hangingPunct="1"/>
                      <a:r>
                        <a:rPr lang="en-US" sz="800" kern="1200" dirty="0" smtClean="0">
                          <a:solidFill>
                            <a:schemeClr val="tx1"/>
                          </a:solidFill>
                          <a:latin typeface="+mn-lt"/>
                          <a:ea typeface="+mn-ea"/>
                          <a:cs typeface="Arial" pitchFamily="34" charset="0"/>
                          <a:sym typeface="Wingdings"/>
                        </a:rPr>
                        <a:t>-</a:t>
                      </a:r>
                      <a:endParaRPr lang="en-US" sz="800" kern="1200" dirty="0" smtClean="0">
                        <a:solidFill>
                          <a:schemeClr val="tx1"/>
                        </a:solidFill>
                        <a:latin typeface="+mn-lt"/>
                        <a:ea typeface="+mn-ea"/>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r>
                        <a:rPr lang="en-US" sz="800" b="0" dirty="0" smtClean="0">
                          <a:solidFill>
                            <a:schemeClr val="accent3"/>
                          </a:solidFill>
                          <a:latin typeface="+mn-lt"/>
                          <a:cs typeface="Arial" pitchFamily="34" charset="0"/>
                        </a:rPr>
                        <a:t>Competitor 6</a:t>
                      </a:r>
                      <a:endParaRPr lang="en-US" sz="800" b="0" dirty="0">
                        <a:solidFill>
                          <a:schemeClr val="accent3"/>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endParaRPr lang="en-US" sz="800" kern="1200" noProof="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rPr>
                        <a:t>-</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algn="ctr" defTabSz="914400" rtl="0" eaLnBrk="1" latinLnBrk="0" hangingPunct="1"/>
                      <a:r>
                        <a:rPr lang="en-US" sz="800" dirty="0" smtClean="0">
                          <a:solidFill>
                            <a:schemeClr val="tx1"/>
                          </a:solidFill>
                          <a:latin typeface="+mn-lt"/>
                          <a:cs typeface="Arial" pitchFamily="34" charset="0"/>
                          <a:sym typeface="Wingdings"/>
                        </a:rPr>
                        <a:t></a:t>
                      </a:r>
                      <a:endParaRPr lang="en-US" sz="800" kern="1200" dirty="0" smtClean="0">
                        <a:solidFill>
                          <a:schemeClr val="tx1"/>
                        </a:solidFill>
                        <a:latin typeface="+mn-lt"/>
                        <a:ea typeface="+mn-ea"/>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dirty="0" smtClean="0">
                          <a:solidFill>
                            <a:schemeClr val="accent3"/>
                          </a:solidFill>
                          <a:latin typeface="+mn-lt"/>
                          <a:cs typeface="Arial" pitchFamily="34" charset="0"/>
                        </a:rPr>
                        <a:t>Competitor 7</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endParaRPr lang="en-US" sz="800" kern="1200" noProof="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dirty="0" smtClean="0">
                          <a:solidFill>
                            <a:schemeClr val="tx1"/>
                          </a:solidFill>
                          <a:latin typeface="+mn-lt"/>
                          <a:ea typeface="+mn-ea"/>
                          <a:cs typeface="+mn-cs"/>
                        </a:rPr>
                        <a:t>xx</a:t>
                      </a:r>
                      <a:endParaRPr lang="en-US" sz="800" kern="1200" dirty="0">
                        <a:solidFill>
                          <a:schemeClr val="tx1"/>
                        </a:solidFill>
                        <a:latin typeface="+mn-lt"/>
                        <a:ea typeface="+mn-ea"/>
                        <a:cs typeface="+mn-cs"/>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dirty="0" smtClean="0">
                          <a:solidFill>
                            <a:schemeClr val="accent3"/>
                          </a:solidFill>
                          <a:latin typeface="+mn-lt"/>
                          <a:cs typeface="Arial" pitchFamily="34" charset="0"/>
                        </a:rPr>
                        <a:t>Competitor 8</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108000" lvl="2" indent="-108000" algn="l" defTabSz="914400" rtl="0" eaLnBrk="1" latinLnBrk="0" hangingPunct="1">
                        <a:spcBef>
                          <a:spcPts val="300"/>
                        </a:spcBef>
                        <a:buClr>
                          <a:srgbClr val="97989A"/>
                        </a:buClr>
                        <a:buFont typeface="Arial" pitchFamily="34" charset="0"/>
                        <a:buNone/>
                        <a:defRPr/>
                      </a:pPr>
                      <a:r>
                        <a:rPr lang="en-US" sz="800" kern="1200" noProof="0" dirty="0" smtClean="0">
                          <a:solidFill>
                            <a:schemeClr val="tx1"/>
                          </a:solidFill>
                          <a:latin typeface="+mn-lt"/>
                          <a:ea typeface="+mn-ea"/>
                          <a:cs typeface="+mn-cs"/>
                        </a:rPr>
                        <a:t>xx</a:t>
                      </a: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latin typeface="+mn-lt"/>
                          <a:cs typeface="Arial" pitchFamily="34" charset="0"/>
                        </a:rPr>
                        <a:t>xx</a:t>
                      </a:r>
                      <a:endParaRPr lang="en-US" sz="800" dirty="0">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latin typeface="+mn-lt"/>
                          <a:cs typeface="Arial" pitchFamily="34" charset="0"/>
                        </a:rPr>
                        <a:t>xx</a:t>
                      </a:r>
                      <a:endParaRPr lang="en-US" sz="800" dirty="0">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r>
                        <a:rPr lang="en-US" sz="800" dirty="0" smtClean="0">
                          <a:solidFill>
                            <a:schemeClr val="tx1"/>
                          </a:solidFill>
                          <a:latin typeface="+mn-lt"/>
                          <a:cs typeface="Arial" pitchFamily="34" charset="0"/>
                        </a:rPr>
                        <a:t>[region]</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sym typeface="Wingdings"/>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algn="ctr"/>
                      <a:r>
                        <a:rPr lang="en-US" sz="800" dirty="0" smtClean="0">
                          <a:solidFill>
                            <a:schemeClr val="tx1"/>
                          </a:solidFill>
                          <a:latin typeface="+mn-lt"/>
                          <a:cs typeface="Arial" pitchFamily="34" charset="0"/>
                        </a:rPr>
                        <a:t>-</a:t>
                      </a:r>
                      <a:endParaRPr lang="en-US" sz="800" dirty="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Arial" pitchFamily="34" charset="0"/>
                          <a:sym typeface="Wingdings"/>
                        </a:rPr>
                        <a:t></a:t>
                      </a:r>
                      <a:endParaRPr lang="en-US" sz="800" dirty="0" smtClean="0">
                        <a:solidFill>
                          <a:schemeClr val="tx1"/>
                        </a:solidFill>
                        <a:latin typeface="+mn-lt"/>
                        <a:cs typeface="Arial" pitchFamily="34" charset="0"/>
                      </a:endParaRPr>
                    </a:p>
                  </a:txBody>
                  <a:tcPr marL="54000" marR="54000"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r>
            </a:tbl>
          </a:graphicData>
        </a:graphic>
      </p:graphicFrame>
      <p:sp>
        <p:nvSpPr>
          <p:cNvPr id="28" name="Textfeld 815"/>
          <p:cNvSpPr txBox="1"/>
          <p:nvPr/>
        </p:nvSpPr>
        <p:spPr>
          <a:xfrm>
            <a:off x="2455006" y="6040688"/>
            <a:ext cx="5333128" cy="184666"/>
          </a:xfrm>
          <a:prstGeom prst="rect">
            <a:avLst/>
          </a:prstGeom>
          <a:noFill/>
        </p:spPr>
        <p:txBody>
          <a:bodyPr wrap="square" lIns="0" tIns="0" rIns="0" bIns="0" rtlCol="0" anchor="b">
            <a:spAutoFit/>
          </a:bodyPr>
          <a:lstStyle/>
          <a:p>
            <a:pPr>
              <a:tabLst>
                <a:tab pos="446088" algn="l"/>
              </a:tabLst>
            </a:pPr>
            <a:r>
              <a:rPr lang="en-US" sz="600" dirty="0" smtClean="0">
                <a:latin typeface="Arial" pitchFamily="34" charset="0"/>
                <a:cs typeface="Arial" pitchFamily="34" charset="0"/>
              </a:rPr>
              <a:t>Note: 	(a)  [Target] materials handling division only</a:t>
            </a:r>
          </a:p>
          <a:p>
            <a:pPr>
              <a:tabLst>
                <a:tab pos="446088" algn="l"/>
              </a:tabLst>
            </a:pPr>
            <a:r>
              <a:rPr lang="en-US" sz="600" dirty="0" smtClean="0">
                <a:latin typeface="Arial" pitchFamily="34" charset="0"/>
                <a:cs typeface="Arial" pitchFamily="34" charset="0"/>
              </a:rPr>
              <a:t>Source: 	Company websites; annual reports; Amadeus; Factiva; KPMG interviews and analysis</a:t>
            </a:r>
          </a:p>
        </p:txBody>
      </p:sp>
      <p:grpSp>
        <p:nvGrpSpPr>
          <p:cNvPr id="2" name="Gruppieren 1"/>
          <p:cNvGrpSpPr/>
          <p:nvPr/>
        </p:nvGrpSpPr>
        <p:grpSpPr>
          <a:xfrm>
            <a:off x="2417361" y="5738278"/>
            <a:ext cx="2398016" cy="276999"/>
            <a:chOff x="2461321" y="5711902"/>
            <a:chExt cx="2398016" cy="276999"/>
          </a:xfrm>
        </p:grpSpPr>
        <p:sp>
          <p:nvSpPr>
            <p:cNvPr id="30" name="TextBox 12"/>
            <p:cNvSpPr txBox="1"/>
            <p:nvPr/>
          </p:nvSpPr>
          <p:spPr>
            <a:xfrm>
              <a:off x="2958598" y="5804235"/>
              <a:ext cx="720080" cy="107722"/>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Strong</a:t>
              </a:r>
            </a:p>
          </p:txBody>
        </p:sp>
        <p:sp>
          <p:nvSpPr>
            <p:cNvPr id="31" name="TextBox 13"/>
            <p:cNvSpPr txBox="1"/>
            <p:nvPr/>
          </p:nvSpPr>
          <p:spPr>
            <a:xfrm>
              <a:off x="3534662" y="5804235"/>
              <a:ext cx="720080" cy="107722"/>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 Weak</a:t>
              </a:r>
            </a:p>
          </p:txBody>
        </p:sp>
        <p:sp>
          <p:nvSpPr>
            <p:cNvPr id="32" name="TextBox 14"/>
            <p:cNvSpPr txBox="1"/>
            <p:nvPr/>
          </p:nvSpPr>
          <p:spPr>
            <a:xfrm>
              <a:off x="3993075" y="5757582"/>
              <a:ext cx="288032" cy="169277"/>
            </a:xfrm>
            <a:prstGeom prst="rect">
              <a:avLst/>
            </a:prstGeom>
            <a:noFill/>
          </p:spPr>
          <p:txBody>
            <a:bodyPr wrap="square" lIns="0" tIns="0" rIns="0" bIns="0" rtlCol="0">
              <a:spAutoFit/>
            </a:bodyPr>
            <a:lstStyle/>
            <a:p>
              <a:r>
                <a:rPr lang="en-US" sz="1100" b="1" dirty="0" smtClean="0">
                  <a:latin typeface="Arial" pitchFamily="34" charset="0"/>
                  <a:cs typeface="Arial" pitchFamily="34" charset="0"/>
                </a:rPr>
                <a:t> -</a:t>
              </a:r>
            </a:p>
          </p:txBody>
        </p:sp>
        <p:sp>
          <p:nvSpPr>
            <p:cNvPr id="33" name="Rectangle 15"/>
            <p:cNvSpPr/>
            <p:nvPr/>
          </p:nvSpPr>
          <p:spPr>
            <a:xfrm>
              <a:off x="2461321" y="5711902"/>
              <a:ext cx="545341" cy="276999"/>
            </a:xfrm>
            <a:prstGeom prst="rect">
              <a:avLst/>
            </a:prstGeom>
          </p:spPr>
          <p:txBody>
            <a:bodyPr wrap="none">
              <a:spAutoFit/>
            </a:bodyPr>
            <a:lstStyle/>
            <a:p>
              <a:pPr algn="ctr">
                <a:defRPr/>
              </a:pPr>
              <a:r>
                <a:rPr lang="en-US" sz="1200" dirty="0" smtClean="0">
                  <a:cs typeface="Arial" pitchFamily="34" charset="0"/>
                  <a:sym typeface="Wingdings"/>
                </a:rPr>
                <a:t></a:t>
              </a:r>
              <a:endParaRPr lang="en-US" sz="1200" dirty="0" smtClean="0">
                <a:cs typeface="Arial" pitchFamily="34" charset="0"/>
              </a:endParaRPr>
            </a:p>
          </p:txBody>
        </p:sp>
        <p:sp>
          <p:nvSpPr>
            <p:cNvPr id="34" name="Rectangle 16"/>
            <p:cNvSpPr/>
            <p:nvPr/>
          </p:nvSpPr>
          <p:spPr>
            <a:xfrm>
              <a:off x="3289451" y="5711902"/>
              <a:ext cx="304891" cy="276999"/>
            </a:xfrm>
            <a:prstGeom prst="rect">
              <a:avLst/>
            </a:prstGeom>
          </p:spPr>
          <p:txBody>
            <a:bodyPr wrap="none">
              <a:spAutoFit/>
            </a:bodyPr>
            <a:lstStyle/>
            <a:p>
              <a:pPr algn="ctr"/>
              <a:r>
                <a:rPr lang="en-US" sz="1200" dirty="0" smtClean="0">
                  <a:cs typeface="Arial" pitchFamily="34" charset="0"/>
                  <a:sym typeface="Wingdings"/>
                </a:rPr>
                <a:t></a:t>
              </a:r>
              <a:endParaRPr lang="en-US" sz="1200" dirty="0" smtClean="0">
                <a:cs typeface="Arial" pitchFamily="34" charset="0"/>
              </a:endParaRPr>
            </a:p>
          </p:txBody>
        </p:sp>
        <p:sp>
          <p:nvSpPr>
            <p:cNvPr id="37" name="TextBox 13"/>
            <p:cNvSpPr txBox="1"/>
            <p:nvPr/>
          </p:nvSpPr>
          <p:spPr>
            <a:xfrm>
              <a:off x="4139257" y="5804235"/>
              <a:ext cx="720080" cy="107722"/>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 None</a:t>
              </a:r>
            </a:p>
          </p:txBody>
        </p:sp>
      </p:grpSp>
    </p:spTree>
    <p:extLst>
      <p:ext uri="{BB962C8B-B14F-4D97-AF65-F5344CB8AC3E}">
        <p14:creationId xmlns:p14="http://schemas.microsoft.com/office/powerpoint/2010/main" val="1064931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All competitors delivers products of a lower technological quality than those of the target</a:t>
            </a:r>
          </a:p>
          <a:p>
            <a:pPr lvl="0"/>
            <a:r>
              <a:rPr lang="en-US" dirty="0"/>
              <a:t>[</a:t>
            </a:r>
            <a:r>
              <a:rPr lang="en-US" dirty="0" smtClean="0"/>
              <a:t>Competitor 1</a:t>
            </a:r>
            <a:r>
              <a:rPr lang="en-US" dirty="0"/>
              <a:t>], [Competitor 2] and [Competitor 3] demand higher prices</a:t>
            </a:r>
          </a:p>
          <a:p>
            <a:pPr lvl="0"/>
            <a:r>
              <a:rPr lang="en-US" dirty="0"/>
              <a:t>[Competitor 4] is well-established in Europe and the USA</a:t>
            </a:r>
          </a:p>
          <a:p>
            <a:pPr lvl="0"/>
            <a:r>
              <a:rPr lang="en-US" dirty="0"/>
              <a:t>Small players are only competitive in after-sales services</a:t>
            </a:r>
          </a:p>
          <a:p>
            <a:endParaRPr lang="en-US" dirty="0"/>
          </a:p>
        </p:txBody>
      </p:sp>
      <p:sp>
        <p:nvSpPr>
          <p:cNvPr id="5" name="Titel 4"/>
          <p:cNvSpPr>
            <a:spLocks noGrp="1"/>
          </p:cNvSpPr>
          <p:nvPr>
            <p:ph type="title"/>
          </p:nvPr>
        </p:nvSpPr>
        <p:spPr/>
        <p:txBody>
          <a:bodyPr/>
          <a:lstStyle/>
          <a:p>
            <a:r>
              <a:rPr lang="en-US" dirty="0"/>
              <a:t>1. Who are the competitors? </a:t>
            </a:r>
            <a:r>
              <a:rPr lang="en-US" dirty="0" smtClean="0"/>
              <a:t>(3/4)</a:t>
            </a:r>
            <a:endParaRPr lang="en-US" dirty="0"/>
          </a:p>
        </p:txBody>
      </p:sp>
      <p:sp>
        <p:nvSpPr>
          <p:cNvPr id="9" name="Textplatzhalter 8"/>
          <p:cNvSpPr>
            <a:spLocks noGrp="1"/>
          </p:cNvSpPr>
          <p:nvPr>
            <p:ph type="body" sz="quarter" idx="13"/>
          </p:nvPr>
        </p:nvSpPr>
        <p:spPr/>
        <p:txBody>
          <a:bodyPr/>
          <a:lstStyle/>
          <a:p>
            <a:r>
              <a:rPr lang="en-US" dirty="0" smtClean="0"/>
              <a:t>Competitive Analysis</a:t>
            </a:r>
            <a:endParaRPr lang="en-US" dirty="0"/>
          </a:p>
        </p:txBody>
      </p:sp>
      <p:grpSp>
        <p:nvGrpSpPr>
          <p:cNvPr id="379" name="Gruppieren 378"/>
          <p:cNvGrpSpPr/>
          <p:nvPr/>
        </p:nvGrpSpPr>
        <p:grpSpPr>
          <a:xfrm>
            <a:off x="6976193" y="211707"/>
            <a:ext cx="2431001"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Strengths and weaknesses </a:t>
            </a:r>
            <a:r>
              <a:rPr lang="en-US" sz="900" kern="0" dirty="0" smtClean="0">
                <a:latin typeface="Arial" panose="020B0604020202020204" pitchFamily="34" charset="0"/>
                <a:cs typeface="Arial" panose="020B0604020202020204" pitchFamily="34" charset="0"/>
              </a:rPr>
              <a:t>of </a:t>
            </a:r>
            <a:r>
              <a:rPr lang="en-US" sz="900" kern="0" dirty="0">
                <a:latin typeface="Arial" panose="020B0604020202020204" pitchFamily="34" charset="0"/>
                <a:cs typeface="Arial" panose="020B0604020202020204" pitchFamily="34" charset="0"/>
              </a:rPr>
              <a:t>key competitors in Pulp &amp; Paper</a:t>
            </a:r>
          </a:p>
          <a:p>
            <a:endParaRPr lang="en-US" sz="900" kern="0" dirty="0">
              <a:latin typeface="Arial" panose="020B0604020202020204" pitchFamily="34" charset="0"/>
              <a:cs typeface="Arial" panose="020B0604020202020204" pitchFamily="34" charset="0"/>
            </a:endParaRPr>
          </a:p>
        </p:txBody>
      </p:sp>
      <p:sp>
        <p:nvSpPr>
          <p:cNvPr id="28" name="Textfeld 815"/>
          <p:cNvSpPr txBox="1"/>
          <p:nvPr/>
        </p:nvSpPr>
        <p:spPr>
          <a:xfrm>
            <a:off x="2447440" y="6026800"/>
            <a:ext cx="5333128" cy="92333"/>
          </a:xfrm>
          <a:prstGeom prst="rect">
            <a:avLst/>
          </a:prstGeom>
          <a:noFill/>
        </p:spPr>
        <p:txBody>
          <a:bodyPr wrap="square" lIns="0" tIns="0" rIns="0" bIns="0" rtlCol="0" anchor="b">
            <a:spAutoFit/>
          </a:bodyPr>
          <a:lstStyle/>
          <a:p>
            <a:pPr>
              <a:tabLst>
                <a:tab pos="446088" algn="l"/>
              </a:tabLst>
            </a:pPr>
            <a:r>
              <a:rPr lang="en-US" sz="600" dirty="0" smtClean="0">
                <a:latin typeface="Arial" pitchFamily="34" charset="0"/>
                <a:cs typeface="Arial" pitchFamily="34" charset="0"/>
              </a:rPr>
              <a:t>Source: 	Company websites; annual reports; Amadeus; Factiva; KPMG interviews and analysis</a:t>
            </a:r>
          </a:p>
        </p:txBody>
      </p:sp>
      <p:graphicFrame>
        <p:nvGraphicFramePr>
          <p:cNvPr id="36" name="Group 309"/>
          <p:cNvGraphicFramePr>
            <a:graphicFrameLocks noGrp="1"/>
          </p:cNvGraphicFramePr>
          <p:nvPr>
            <p:custDataLst>
              <p:tags r:id="rId2"/>
            </p:custDataLst>
            <p:extLst>
              <p:ext uri="{D42A27DB-BD31-4B8C-83A1-F6EECF244321}">
                <p14:modId xmlns:p14="http://schemas.microsoft.com/office/powerpoint/2010/main" val="2117075497"/>
              </p:ext>
            </p:extLst>
          </p:nvPr>
        </p:nvGraphicFramePr>
        <p:xfrm>
          <a:off x="2447440" y="1585861"/>
          <a:ext cx="6959754" cy="4441320"/>
        </p:xfrm>
        <a:graphic>
          <a:graphicData uri="http://schemas.openxmlformats.org/drawingml/2006/table">
            <a:tbl>
              <a:tblPr/>
              <a:tblGrid>
                <a:gridCol w="1201368"/>
                <a:gridCol w="2879193"/>
                <a:gridCol w="2879193"/>
              </a:tblGrid>
              <a:tr h="288000">
                <a:tc>
                  <a:txBody>
                    <a:bodyPr/>
                    <a:lstStyle/>
                    <a:p>
                      <a:pPr algn="l"/>
                      <a:r>
                        <a:rPr lang="en-US" sz="900" b="1" noProof="0" dirty="0" smtClean="0">
                          <a:solidFill>
                            <a:schemeClr val="bg1"/>
                          </a:solidFill>
                        </a:rPr>
                        <a:t>Company</a:t>
                      </a:r>
                      <a:endParaRPr lang="en-US" sz="900" b="1" noProof="0" dirty="0">
                        <a:solidFill>
                          <a:schemeClr val="bg1"/>
                        </a:solidFill>
                      </a:endParaRPr>
                    </a:p>
                  </a:txBody>
                  <a:tcPr marL="54000" marR="54000" marT="36000" marB="36000" anchor="ctr">
                    <a:lnL w="9525"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900" b="1" noProof="0" dirty="0" smtClean="0">
                          <a:solidFill>
                            <a:schemeClr val="bg1"/>
                          </a:solidFill>
                        </a:rPr>
                        <a:t>Strengths</a:t>
                      </a:r>
                    </a:p>
                  </a:txBody>
                  <a:tcPr marL="54000" marR="54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ts val="900"/>
                        </a:lnSpc>
                        <a:spcBef>
                          <a:spcPts val="0"/>
                        </a:spcBef>
                        <a:spcAft>
                          <a:spcPct val="0"/>
                        </a:spcAft>
                        <a:buClr>
                          <a:srgbClr val="97989A"/>
                        </a:buClr>
                        <a:buSzPct val="100000"/>
                        <a:buFont typeface="Arial" pitchFamily="34" charset="0"/>
                        <a:buNone/>
                        <a:tabLst/>
                      </a:pPr>
                      <a:r>
                        <a:rPr lang="en-US" sz="900" b="1" kern="1200" noProof="0" dirty="0" smtClean="0">
                          <a:solidFill>
                            <a:schemeClr val="bg1"/>
                          </a:solidFill>
                          <a:latin typeface="+mn-lt"/>
                          <a:ea typeface="+mn-ea"/>
                          <a:cs typeface="+mn-cs"/>
                        </a:rPr>
                        <a:t>Weaknesses</a:t>
                      </a:r>
                    </a:p>
                  </a:txBody>
                  <a:tcPr marL="54000" marR="54000" marT="36000" marB="36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1</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Market leader and turnkey provider for paper plants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Very strong position in pulp mills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Strongest worldwide sales and service network</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Strong customer relationships</a:t>
                      </a: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Complex organizational structure, slow and bureaucratic decision processes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High overhead costs resulting in higher prices for customers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Equipment made in China has a lower quality level than European production</a:t>
                      </a:r>
                    </a:p>
                  </a:txBody>
                  <a:tcPr marL="54000" marR="54000" marT="54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2</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Market leader and turnkey provider for pulp mills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Global presence with geographical focus on Europe</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High level of diversification into various end-markets (e.g. Biomass, Minerals (lime))</a:t>
                      </a: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High overhead costs and therefore higher prices for customers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Limited efficiency of technical material handling solutions, even after copying [Target]’s products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Low level of flexibility in terms of service and customization</a:t>
                      </a:r>
                    </a:p>
                  </a:txBody>
                  <a:tcPr marL="54000" marR="54000" marT="54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3</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Among the leading turnkey providers for Pulp &amp; Paper plants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Expertise in materials handling due to acquisition of B+G Material Handling</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Global market presence</a:t>
                      </a: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Relatively weak track record and low level of engineering expertise in chip handling systems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Inferior technological design for wood yard systems and </a:t>
                      </a:r>
                      <a:r>
                        <a:rPr lang="en-US" sz="900" kern="1200" noProof="0" dirty="0" err="1" smtClean="0">
                          <a:solidFill>
                            <a:schemeClr val="tx1"/>
                          </a:solidFill>
                          <a:latin typeface="+mn-lt"/>
                          <a:ea typeface="+mn-ea"/>
                          <a:cs typeface="+mn-cs"/>
                          <a:sym typeface="Wingdings" pitchFamily="2" charset="2"/>
                        </a:rPr>
                        <a:t>dewiring</a:t>
                      </a:r>
                      <a:r>
                        <a:rPr lang="en-US" sz="900" kern="1200" noProof="0" dirty="0" smtClean="0">
                          <a:solidFill>
                            <a:schemeClr val="tx1"/>
                          </a:solidFill>
                          <a:latin typeface="+mn-lt"/>
                          <a:ea typeface="+mn-ea"/>
                          <a:cs typeface="+mn-cs"/>
                          <a:sym typeface="Wingdings" pitchFamily="2" charset="2"/>
                        </a:rPr>
                        <a:t> machines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High prices for equipment and services</a:t>
                      </a:r>
                    </a:p>
                  </a:txBody>
                  <a:tcPr marL="54000" marR="54000" marT="54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4</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Simple and flexible organizational structure due to limited size</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Strong market presence in Europe and the U.S. </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Specialized on the materials handling niche</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Dynamic revenue growth in recent years</a:t>
                      </a: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Limited track record &amp; profitability issues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Weak local presence in emerging markets, such as Russia and China</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Inferior technological solutions compared to [Target]’s in chip handling systems</a:t>
                      </a:r>
                    </a:p>
                  </a:txBody>
                  <a:tcPr marL="54000" marR="54000" marT="54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Small local players, e.g. advanced dynamics</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Strong local presence, however limited to home market</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Highly competitive pricing</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After-sales service and customized solutions for spare parts</a:t>
                      </a:r>
                    </a:p>
                  </a:txBody>
                  <a:tcPr marL="54000" marR="54000" marT="54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Low-end and outdated technology as well as insufficient engineering expertise</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Very limited track record</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No ability to provide turnkey solutions</a:t>
                      </a:r>
                    </a:p>
                    <a:p>
                      <a:pPr marL="216000" marR="0" lvl="2" indent="-216000" algn="l" defTabSz="914400" rtl="0" eaLnBrk="1" fontAlgn="base" latinLnBrk="0" hangingPunct="1">
                        <a:lnSpc>
                          <a:spcPct val="100000"/>
                        </a:lnSpc>
                        <a:spcBef>
                          <a:spcPts val="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Very weak customer relationships</a:t>
                      </a:r>
                    </a:p>
                  </a:txBody>
                  <a:tcPr marL="54000" marR="54000" marT="54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467036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The target has 4 primary competitors</a:t>
            </a:r>
          </a:p>
          <a:p>
            <a:pPr lvl="0"/>
            <a:r>
              <a:rPr lang="en-US" dirty="0"/>
              <a:t>The headquarters of these global players are in the USA, Japan and Europe</a:t>
            </a:r>
          </a:p>
          <a:p>
            <a:endParaRPr lang="en-US" dirty="0"/>
          </a:p>
        </p:txBody>
      </p:sp>
      <p:sp>
        <p:nvSpPr>
          <p:cNvPr id="5" name="Titel 4"/>
          <p:cNvSpPr>
            <a:spLocks noGrp="1"/>
          </p:cNvSpPr>
          <p:nvPr>
            <p:ph type="title"/>
          </p:nvPr>
        </p:nvSpPr>
        <p:spPr/>
        <p:txBody>
          <a:bodyPr/>
          <a:lstStyle/>
          <a:p>
            <a:r>
              <a:rPr lang="en-US" dirty="0"/>
              <a:t>1. Who are the competitors? </a:t>
            </a:r>
            <a:r>
              <a:rPr lang="en-US" dirty="0" smtClean="0"/>
              <a:t>(4/4</a:t>
            </a:r>
            <a:r>
              <a:rPr lang="en-US" dirty="0"/>
              <a:t>) </a:t>
            </a:r>
          </a:p>
        </p:txBody>
      </p:sp>
      <p:sp>
        <p:nvSpPr>
          <p:cNvPr id="9" name="Textplatzhalter 8"/>
          <p:cNvSpPr>
            <a:spLocks noGrp="1"/>
          </p:cNvSpPr>
          <p:nvPr>
            <p:ph type="body" sz="quarter" idx="13"/>
          </p:nvPr>
        </p:nvSpPr>
        <p:spPr/>
        <p:txBody>
          <a:bodyPr/>
          <a:lstStyle/>
          <a:p>
            <a:r>
              <a:rPr lang="en-US" dirty="0" smtClean="0"/>
              <a:t>Competitive Analysis</a:t>
            </a:r>
            <a:endParaRPr lang="en-US" dirty="0"/>
          </a:p>
        </p:txBody>
      </p:sp>
      <p:grpSp>
        <p:nvGrpSpPr>
          <p:cNvPr id="379" name="Gruppieren 378"/>
          <p:cNvGrpSpPr/>
          <p:nvPr/>
        </p:nvGrpSpPr>
        <p:grpSpPr>
          <a:xfrm>
            <a:off x="6976193" y="211707"/>
            <a:ext cx="2431001"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12" name="Group 309"/>
          <p:cNvGraphicFramePr>
            <a:graphicFrameLocks noGrp="1"/>
          </p:cNvGraphicFramePr>
          <p:nvPr>
            <p:custDataLst>
              <p:tags r:id="rId1"/>
            </p:custDataLst>
            <p:extLst>
              <p:ext uri="{D42A27DB-BD31-4B8C-83A1-F6EECF244321}">
                <p14:modId xmlns:p14="http://schemas.microsoft.com/office/powerpoint/2010/main" val="1537634589"/>
              </p:ext>
            </p:extLst>
          </p:nvPr>
        </p:nvGraphicFramePr>
        <p:xfrm>
          <a:off x="2446338" y="1431192"/>
          <a:ext cx="6970712" cy="4597548"/>
        </p:xfrm>
        <a:graphic>
          <a:graphicData uri="http://schemas.openxmlformats.org/drawingml/2006/table">
            <a:tbl>
              <a:tblPr/>
              <a:tblGrid>
                <a:gridCol w="770661"/>
                <a:gridCol w="689015"/>
                <a:gridCol w="630817"/>
                <a:gridCol w="650631"/>
                <a:gridCol w="800100"/>
                <a:gridCol w="3429488"/>
              </a:tblGrid>
              <a:tr h="360000">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800" b="1" i="0" u="none" strike="noStrike" kern="1200" cap="none" normalizeH="0" baseline="0" noProof="0" dirty="0" smtClean="0">
                          <a:ln>
                            <a:noFill/>
                          </a:ln>
                          <a:solidFill>
                            <a:schemeClr val="bg1"/>
                          </a:solidFill>
                          <a:effectLst/>
                          <a:latin typeface="+mn-lt"/>
                          <a:ea typeface="+mn-ea"/>
                          <a:cs typeface="+mn-cs"/>
                        </a:rPr>
                        <a:t>Company</a:t>
                      </a:r>
                    </a:p>
                  </a:txBody>
                  <a:tcPr marL="54000" marR="54000"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800" b="1" i="0" u="none" strike="noStrike" kern="1200" cap="none" normalizeH="0" baseline="0" noProof="0" dirty="0" smtClean="0">
                          <a:ln>
                            <a:noFill/>
                          </a:ln>
                          <a:solidFill>
                            <a:schemeClr val="bg1"/>
                          </a:solidFill>
                          <a:effectLst/>
                          <a:latin typeface="+mn-lt"/>
                          <a:ea typeface="+mn-ea"/>
                          <a:cs typeface="+mn-cs"/>
                        </a:rPr>
                        <a:t>Employee</a:t>
                      </a:r>
                      <a:r>
                        <a:rPr kumimoji="0" lang="en-US" sz="800" b="1" i="0" u="none" strike="noStrike" kern="1200" cap="none" normalizeH="0" baseline="30000" noProof="0" dirty="0" smtClean="0">
                          <a:ln>
                            <a:noFill/>
                          </a:ln>
                          <a:solidFill>
                            <a:schemeClr val="bg1"/>
                          </a:solidFill>
                          <a:effectLst/>
                          <a:latin typeface="+mn-lt"/>
                          <a:ea typeface="+mn-ea"/>
                          <a:cs typeface="+mn-cs"/>
                        </a:rPr>
                        <a:t>(a)</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800" b="1" i="0" u="none" strike="noStrike" kern="1200" cap="none" normalizeH="0" baseline="0" noProof="0" dirty="0" smtClean="0">
                          <a:ln>
                            <a:noFill/>
                          </a:ln>
                          <a:solidFill>
                            <a:schemeClr val="bg1"/>
                          </a:solidFill>
                          <a:effectLst/>
                          <a:latin typeface="+mn-lt"/>
                          <a:ea typeface="+mn-ea"/>
                          <a:cs typeface="+mn-cs"/>
                        </a:rPr>
                        <a:t>Sales (€m)</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0"/>
                        </a:spcBef>
                        <a:spcAft>
                          <a:spcPct val="0"/>
                        </a:spcAft>
                        <a:buClrTx/>
                        <a:buSzTx/>
                        <a:buFontTx/>
                        <a:buNone/>
                        <a:tabLst/>
                      </a:pPr>
                      <a:r>
                        <a:rPr kumimoji="0" lang="en-US" sz="800" b="1" i="0" u="none" strike="noStrike" kern="1200" cap="none" normalizeH="0" baseline="0" noProof="0" dirty="0" smtClean="0">
                          <a:ln>
                            <a:noFill/>
                          </a:ln>
                          <a:solidFill>
                            <a:schemeClr val="bg1"/>
                          </a:solidFill>
                          <a:effectLst/>
                          <a:latin typeface="+mn-lt"/>
                          <a:ea typeface="+mn-ea"/>
                          <a:cs typeface="+mn-cs"/>
                        </a:rPr>
                        <a:t>EBIT </a:t>
                      </a:r>
                      <a:br>
                        <a:rPr kumimoji="0" lang="en-US" sz="800" b="1" i="0" u="none" strike="noStrike" kern="1200" cap="none" normalizeH="0" baseline="0" noProof="0" dirty="0" smtClean="0">
                          <a:ln>
                            <a:noFill/>
                          </a:ln>
                          <a:solidFill>
                            <a:schemeClr val="bg1"/>
                          </a:solidFill>
                          <a:effectLst/>
                          <a:latin typeface="+mn-lt"/>
                          <a:ea typeface="+mn-ea"/>
                          <a:cs typeface="+mn-cs"/>
                        </a:rPr>
                      </a:br>
                      <a:r>
                        <a:rPr kumimoji="0" lang="en-US" sz="800" b="1" i="0" u="none" strike="noStrike" kern="1200" cap="none" normalizeH="0" baseline="0" noProof="0" dirty="0" smtClean="0">
                          <a:ln>
                            <a:noFill/>
                          </a:ln>
                          <a:solidFill>
                            <a:schemeClr val="bg1"/>
                          </a:solidFill>
                          <a:effectLst/>
                          <a:latin typeface="+mn-lt"/>
                          <a:ea typeface="+mn-ea"/>
                          <a:cs typeface="+mn-cs"/>
                        </a:rPr>
                        <a:t>margin (%)</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0"/>
                        </a:spcBef>
                        <a:spcAft>
                          <a:spcPct val="0"/>
                        </a:spcAft>
                        <a:buClr>
                          <a:srgbClr val="97989A"/>
                        </a:buClr>
                        <a:buSzPct val="100000"/>
                        <a:buFont typeface="Arial" pitchFamily="34" charset="0"/>
                        <a:buNone/>
                        <a:tabLst/>
                      </a:pPr>
                      <a:r>
                        <a:rPr kumimoji="0" lang="en-US" sz="800" b="1" i="0" u="none" strike="noStrike" cap="none" normalizeH="0" baseline="0" noProof="0" dirty="0" smtClean="0">
                          <a:ln>
                            <a:noFill/>
                          </a:ln>
                          <a:solidFill>
                            <a:schemeClr val="bg1"/>
                          </a:solidFill>
                          <a:effectLst/>
                          <a:latin typeface="+mn-lt"/>
                        </a:rPr>
                        <a:t>Geo.</a:t>
                      </a:r>
                      <a:br>
                        <a:rPr kumimoji="0" lang="en-US" sz="800" b="1" i="0" u="none" strike="noStrike" cap="none" normalizeH="0" baseline="0" noProof="0" dirty="0" smtClean="0">
                          <a:ln>
                            <a:noFill/>
                          </a:ln>
                          <a:solidFill>
                            <a:schemeClr val="bg1"/>
                          </a:solidFill>
                          <a:effectLst/>
                          <a:latin typeface="+mn-lt"/>
                        </a:rPr>
                      </a:br>
                      <a:r>
                        <a:rPr kumimoji="0" lang="en-US" sz="800" b="1" i="0" u="none" strike="noStrike" cap="none" normalizeH="0" baseline="0" noProof="0" dirty="0" smtClean="0">
                          <a:ln>
                            <a:noFill/>
                          </a:ln>
                          <a:solidFill>
                            <a:schemeClr val="bg1"/>
                          </a:solidFill>
                          <a:effectLst/>
                          <a:latin typeface="+mn-lt"/>
                        </a:rPr>
                        <a:t>footprint</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ts val="0"/>
                        </a:spcBef>
                        <a:spcAft>
                          <a:spcPct val="0"/>
                        </a:spcAft>
                        <a:buClr>
                          <a:srgbClr val="97989A"/>
                        </a:buClr>
                        <a:buSzPct val="100000"/>
                        <a:buFont typeface="Arial" pitchFamily="34" charset="0"/>
                        <a:buNone/>
                        <a:tabLst/>
                      </a:pPr>
                      <a:r>
                        <a:rPr kumimoji="0" lang="en-US" sz="800" b="1" i="0" u="none" strike="noStrike" kern="1200" cap="none" normalizeH="0" baseline="0" noProof="0" dirty="0" smtClean="0">
                          <a:ln>
                            <a:noFill/>
                          </a:ln>
                          <a:solidFill>
                            <a:schemeClr val="bg1"/>
                          </a:solidFill>
                          <a:effectLst/>
                          <a:latin typeface="+mn-lt"/>
                          <a:ea typeface="+mn-ea"/>
                          <a:cs typeface="+mn-cs"/>
                        </a:rPr>
                        <a:t>Product portfolio and focus</a:t>
                      </a:r>
                      <a:endParaRPr kumimoji="0" lang="en-US" sz="800" b="1" i="0" u="none" strike="noStrike" cap="none" normalizeH="0" baseline="0" noProof="0" dirty="0" smtClean="0">
                        <a:ln>
                          <a:noFill/>
                        </a:ln>
                        <a:solidFill>
                          <a:schemeClr val="bg1"/>
                        </a:solidFill>
                        <a:effectLst/>
                        <a:latin typeface="+mn-lt"/>
                      </a:endParaRP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1027174">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kern="1200" cap="none" normalizeH="0" baseline="0" noProof="0" dirty="0" smtClean="0">
                          <a:ln>
                            <a:noFill/>
                          </a:ln>
                          <a:solidFill>
                            <a:schemeClr val="accent3"/>
                          </a:solidFill>
                          <a:effectLst/>
                          <a:latin typeface="+mn-lt"/>
                          <a:ea typeface="+mn-ea"/>
                          <a:cs typeface="+mn-cs"/>
                        </a:rPr>
                        <a:t>Competitor 1</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lang="en-US" sz="800" dirty="0" smtClean="0">
                          <a:latin typeface="+mn-lt"/>
                        </a:rPr>
                        <a:t>xx</a:t>
                      </a:r>
                      <a:endParaRPr kumimoji="0" lang="en-US" sz="800" b="0" i="0" u="none" strike="noStrike" kern="1200" cap="none" normalizeH="0" baseline="0" noProof="0" dirty="0" smtClean="0">
                        <a:ln>
                          <a:noFill/>
                        </a:ln>
                        <a:solidFill>
                          <a:schemeClr val="tx1"/>
                        </a:solidFill>
                        <a:effectLst/>
                        <a:latin typeface="+mn-lt"/>
                        <a:ea typeface="+mn-ea"/>
                        <a:cs typeface="+mn-cs"/>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85725" algn="l" defTabSz="762000" rtl="0" eaLnBrk="1" fontAlgn="base" latinLnBrk="0" hangingPunct="1">
                        <a:lnSpc>
                          <a:spcPct val="100000"/>
                        </a:lnSpc>
                        <a:spcBef>
                          <a:spcPts val="0"/>
                        </a:spcBef>
                        <a:spcAft>
                          <a:spcPct val="0"/>
                        </a:spcAft>
                        <a:buClr>
                          <a:srgbClr val="97989A"/>
                        </a:buClr>
                        <a:buSzPct val="100000"/>
                        <a:buFont typeface="Arial" pitchFamily="34" charset="0"/>
                        <a:buNone/>
                        <a:tabLst/>
                        <a:defRPr/>
                      </a:pPr>
                      <a:r>
                        <a:rPr lang="en-US" sz="800" b="0" kern="1200" noProof="0" dirty="0" smtClean="0">
                          <a:solidFill>
                            <a:schemeClr val="tx1"/>
                          </a:solidFill>
                          <a:latin typeface="+mn-lt"/>
                          <a:ea typeface="+mn-ea"/>
                          <a:cs typeface="Arial" pitchFamily="34" charset="0"/>
                        </a:rPr>
                        <a:t>North</a:t>
                      </a:r>
                      <a:r>
                        <a:rPr lang="en-US" sz="800" b="0" kern="1200" baseline="0" noProof="0" dirty="0" smtClean="0">
                          <a:solidFill>
                            <a:schemeClr val="tx1"/>
                          </a:solidFill>
                          <a:latin typeface="+mn-lt"/>
                          <a:ea typeface="+mn-ea"/>
                          <a:cs typeface="Arial" pitchFamily="34" charset="0"/>
                        </a:rPr>
                        <a:t> America, Europe and Asia</a:t>
                      </a:r>
                      <a:endParaRPr lang="en-US" sz="800" b="0" kern="1200" noProof="0" dirty="0" smtClean="0">
                        <a:solidFill>
                          <a:schemeClr val="tx1"/>
                        </a:solidFill>
                        <a:latin typeface="+mn-lt"/>
                        <a:ea typeface="+mn-ea"/>
                        <a:cs typeface="Arial" pitchFamily="34" charset="0"/>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latin typeface="+mn-lt"/>
                        </a:rPr>
                        <a:t>Acquired by [name] in [date], [name] is a [region]-based</a:t>
                      </a:r>
                      <a:r>
                        <a:rPr lang="en-US" sz="800" baseline="0" dirty="0" smtClean="0">
                          <a:latin typeface="+mn-lt"/>
                        </a:rPr>
                        <a:t> manufacturer of </a:t>
                      </a:r>
                      <a:r>
                        <a:rPr lang="en-US" sz="800" dirty="0" smtClean="0">
                          <a:latin typeface="+mn-lt"/>
                        </a:rPr>
                        <a:t>technical ceramic products, ceramic powders, and components</a:t>
                      </a:r>
                    </a:p>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latin typeface="+mn-lt"/>
                        </a:rPr>
                        <a:t>[name] is a [region]</a:t>
                      </a:r>
                      <a:r>
                        <a:rPr lang="en-US" sz="800" baseline="0" dirty="0" smtClean="0">
                          <a:latin typeface="+mn-lt"/>
                        </a:rPr>
                        <a:t> headquartered </a:t>
                      </a:r>
                      <a:r>
                        <a:rPr lang="en-US" sz="800" dirty="0" smtClean="0">
                          <a:latin typeface="+mn-lt"/>
                        </a:rPr>
                        <a:t>diversified</a:t>
                      </a:r>
                      <a:r>
                        <a:rPr lang="en-US" sz="800" baseline="0" dirty="0" smtClean="0">
                          <a:latin typeface="+mn-lt"/>
                        </a:rPr>
                        <a:t> technology firm operating through six segments; [name] is a part of its advanced materials segment, a sub-division of the industrial and transportation division</a:t>
                      </a:r>
                    </a:p>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latin typeface="+mn-lt"/>
                        </a:rPr>
                        <a:t>Key end-use markets for [name] products include defense, industrial, medical, energy, and automotive</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834043">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kern="1200" cap="none" normalizeH="0" baseline="0" noProof="0" dirty="0" smtClean="0">
                          <a:ln>
                            <a:noFill/>
                          </a:ln>
                          <a:solidFill>
                            <a:schemeClr val="accent3"/>
                          </a:solidFill>
                          <a:effectLst/>
                          <a:latin typeface="+mn-lt"/>
                          <a:ea typeface="+mn-ea"/>
                          <a:cs typeface="+mn-cs"/>
                        </a:rPr>
                        <a:t>Competitor 2</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defRPr/>
                      </a:pPr>
                      <a:r>
                        <a:rPr lang="en-US" sz="800" dirty="0" smtClean="0">
                          <a:latin typeface="+mn-lt"/>
                        </a:rPr>
                        <a:t>xx</a:t>
                      </a:r>
                      <a:endParaRPr kumimoji="0" lang="en-US" sz="800" b="0" i="0" u="none" strike="noStrike" kern="1200" cap="none" normalizeH="0" baseline="0" noProof="0" dirty="0" smtClean="0">
                        <a:ln>
                          <a:noFill/>
                        </a:ln>
                        <a:solidFill>
                          <a:schemeClr val="tx1"/>
                        </a:solidFill>
                        <a:effectLst/>
                        <a:latin typeface="+mn-lt"/>
                        <a:ea typeface="+mn-ea"/>
                        <a:cs typeface="+mn-cs"/>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defRPr/>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defRPr/>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85725" algn="l" defTabSz="762000" rtl="0" eaLnBrk="1" fontAlgn="base" latinLnBrk="0" hangingPunct="1">
                        <a:lnSpc>
                          <a:spcPct val="100000"/>
                        </a:lnSpc>
                        <a:spcBef>
                          <a:spcPts val="0"/>
                        </a:spcBef>
                        <a:spcAft>
                          <a:spcPct val="0"/>
                        </a:spcAft>
                        <a:buClr>
                          <a:srgbClr val="97989A"/>
                        </a:buClr>
                        <a:buSzPct val="100000"/>
                        <a:buFont typeface="Arial" pitchFamily="34" charset="0"/>
                        <a:buNone/>
                        <a:tabLst/>
                        <a:defRPr/>
                      </a:pPr>
                      <a:r>
                        <a:rPr kumimoji="0" lang="en-US" sz="800" b="0" i="0" u="none" strike="noStrike" kern="1200" cap="none" normalizeH="0" baseline="0" noProof="0" dirty="0" smtClean="0">
                          <a:ln>
                            <a:noFill/>
                          </a:ln>
                          <a:solidFill>
                            <a:schemeClr val="tx1"/>
                          </a:solidFill>
                          <a:effectLst/>
                          <a:latin typeface="+mn-lt"/>
                          <a:ea typeface="+mn-ea"/>
                          <a:cs typeface="+mn-cs"/>
                        </a:rPr>
                        <a:t>Americas, Europe and Asia</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latin typeface="+mn-lt"/>
                        </a:rPr>
                        <a:t>Headquartered in [region], [name] is a manufacturer of components and assemblies using precision-machined metals, technical ceramics, engineering plastics and high-purity fused quartz </a:t>
                      </a:r>
                    </a:p>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solidFill>
                            <a:schemeClr val="tx1"/>
                          </a:solidFill>
                          <a:latin typeface="+mn-lt"/>
                          <a:cs typeface="Arial" pitchFamily="34" charset="0"/>
                        </a:rPr>
                        <a:t>The company serves the semi-conductor, telecommunication, electronic, automotive and medical markets</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931985">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kern="1200" cap="none" normalizeH="0" baseline="0" noProof="0" dirty="0" smtClean="0">
                          <a:ln>
                            <a:noFill/>
                          </a:ln>
                          <a:solidFill>
                            <a:schemeClr val="accent3"/>
                          </a:solidFill>
                          <a:effectLst/>
                          <a:latin typeface="+mn-lt"/>
                          <a:ea typeface="+mn-ea"/>
                          <a:cs typeface="+mn-cs"/>
                        </a:rPr>
                        <a:t>Competitor 3</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defRPr/>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defRPr/>
                      </a:pPr>
                      <a:r>
                        <a:rPr lang="en-US" sz="800" dirty="0" smtClean="0"/>
                        <a:t>xx</a:t>
                      </a:r>
                      <a:endParaRPr kumimoji="0" lang="en-US" sz="800" b="0" i="0" u="none" strike="noStrike" kern="1200" cap="none" normalizeH="0" baseline="0" noProof="0" dirty="0" smtClean="0">
                        <a:ln>
                          <a:noFill/>
                        </a:ln>
                        <a:solidFill>
                          <a:schemeClr val="tx1"/>
                        </a:solidFill>
                        <a:effectLst/>
                        <a:latin typeface="+mn-lt"/>
                        <a:ea typeface="+mn-ea"/>
                        <a:cs typeface="+mn-cs"/>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lang="en-US" sz="800" dirty="0" smtClean="0"/>
                        <a:t>xx</a:t>
                      </a:r>
                      <a:endParaRPr kumimoji="0" lang="en-US" sz="800" b="0" i="0" u="none" strike="noStrike" kern="1200" cap="none" normalizeH="0" baseline="0" noProof="0" dirty="0" smtClean="0">
                        <a:ln>
                          <a:noFill/>
                        </a:ln>
                        <a:solidFill>
                          <a:schemeClr val="tx1"/>
                        </a:solidFill>
                        <a:effectLst/>
                        <a:latin typeface="+mn-lt"/>
                        <a:ea typeface="+mn-ea"/>
                        <a:cs typeface="+mn-cs"/>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85725" algn="l" defTabSz="762000" rtl="0" eaLnBrk="1" fontAlgn="base" latinLnBrk="0" hangingPunct="1">
                        <a:lnSpc>
                          <a:spcPct val="100000"/>
                        </a:lnSpc>
                        <a:spcBef>
                          <a:spcPts val="0"/>
                        </a:spcBef>
                        <a:spcAft>
                          <a:spcPct val="0"/>
                        </a:spcAft>
                        <a:buClr>
                          <a:srgbClr val="97989A"/>
                        </a:buClr>
                        <a:buSzPct val="100000"/>
                        <a:buFont typeface="Arial" pitchFamily="34" charset="0"/>
                        <a:buNone/>
                        <a:tabLst/>
                        <a:defRPr/>
                      </a:pPr>
                      <a:r>
                        <a:rPr lang="en-US" sz="800" b="0" kern="1200" noProof="0" dirty="0" smtClean="0">
                          <a:solidFill>
                            <a:schemeClr val="tx1"/>
                          </a:solidFill>
                          <a:latin typeface="+mn-lt"/>
                          <a:ea typeface="+mn-ea"/>
                          <a:cs typeface="Arial" pitchFamily="34" charset="0"/>
                        </a:rPr>
                        <a:t>US, Asia and Europe</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solidFill>
                            <a:schemeClr val="tx1"/>
                          </a:solidFill>
                          <a:latin typeface="+mn-lt"/>
                          <a:cs typeface="Arial" pitchFamily="34" charset="0"/>
                        </a:rPr>
                        <a:t>[region] company </a:t>
                      </a:r>
                      <a:r>
                        <a:rPr lang="en-US" sz="800" baseline="0" dirty="0" smtClean="0">
                          <a:solidFill>
                            <a:schemeClr val="tx1"/>
                          </a:solidFill>
                          <a:latin typeface="+mn-lt"/>
                          <a:cs typeface="Arial" pitchFamily="34" charset="0"/>
                        </a:rPr>
                        <a:t>[name] is a </a:t>
                      </a:r>
                      <a:r>
                        <a:rPr lang="en-US" sz="800" dirty="0" smtClean="0">
                          <a:latin typeface="+mn-lt"/>
                        </a:rPr>
                        <a:t>materials technology firm involved in manufacturing semiconductor and liquid crystal process materials, and advanced ceramics products</a:t>
                      </a:r>
                    </a:p>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latin typeface="+mn-lt"/>
                        </a:rPr>
                        <a:t>Some of the end-use sectors for the</a:t>
                      </a:r>
                      <a:r>
                        <a:rPr lang="en-US" sz="800" baseline="0" dirty="0" smtClean="0">
                          <a:latin typeface="+mn-lt"/>
                        </a:rPr>
                        <a:t> company’s products are industrial, glass, environmental and medical markets, with products such as ceramic bone substitutes and monolithic refractory</a:t>
                      </a:r>
                      <a:endParaRPr lang="en-US" sz="800" dirty="0" smtClean="0">
                        <a:latin typeface="+mn-lt"/>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1027174">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kern="1200" cap="none" normalizeH="0" baseline="0" noProof="0" dirty="0" smtClean="0">
                          <a:ln>
                            <a:noFill/>
                          </a:ln>
                          <a:solidFill>
                            <a:schemeClr val="accent3"/>
                          </a:solidFill>
                          <a:effectLst/>
                          <a:latin typeface="+mn-lt"/>
                          <a:ea typeface="+mn-ea"/>
                          <a:cs typeface="+mn-cs"/>
                        </a:rPr>
                        <a:t>Competitor 4</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kern="1200" cap="none" normalizeH="0" baseline="0" noProof="0" dirty="0" smtClean="0">
                          <a:ln>
                            <a:noFill/>
                          </a:ln>
                          <a:solidFill>
                            <a:schemeClr val="tx1"/>
                          </a:solidFill>
                          <a:effectLst/>
                          <a:latin typeface="+mn-lt"/>
                          <a:ea typeface="+mn-ea"/>
                          <a:cs typeface="+mn-cs"/>
                        </a:rPr>
                        <a:t>xx</a:t>
                      </a: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defRPr/>
                      </a:pPr>
                      <a:r>
                        <a:rPr lang="en-US" sz="800" dirty="0" smtClean="0"/>
                        <a:t>xx</a:t>
                      </a:r>
                      <a:endParaRPr kumimoji="0" lang="en-US" sz="800" b="0" i="0" u="none" strike="noStrike" kern="1200" cap="none" normalizeH="0" baseline="0" noProof="0" dirty="0" smtClean="0">
                        <a:ln>
                          <a:noFill/>
                        </a:ln>
                        <a:solidFill>
                          <a:schemeClr val="tx1"/>
                        </a:solidFill>
                        <a:effectLst/>
                        <a:latin typeface="+mn-lt"/>
                        <a:ea typeface="+mn-ea"/>
                        <a:cs typeface="+mn-cs"/>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85725" algn="l" defTabSz="762000" rtl="0" eaLnBrk="1" fontAlgn="base" latinLnBrk="0" hangingPunct="1">
                        <a:lnSpc>
                          <a:spcPct val="100000"/>
                        </a:lnSpc>
                        <a:spcBef>
                          <a:spcPts val="0"/>
                        </a:spcBef>
                        <a:spcAft>
                          <a:spcPct val="0"/>
                        </a:spcAft>
                        <a:buClr>
                          <a:srgbClr val="97989A"/>
                        </a:buClr>
                        <a:buSzPct val="100000"/>
                        <a:buFont typeface="Arial" pitchFamily="34" charset="0"/>
                        <a:buNone/>
                        <a:tabLst/>
                        <a:defRPr/>
                      </a:pPr>
                      <a:r>
                        <a:rPr lang="en-US" sz="800" b="0" kern="1200" noProof="0" dirty="0" smtClean="0">
                          <a:solidFill>
                            <a:schemeClr val="tx1"/>
                          </a:solidFill>
                          <a:latin typeface="+mn-lt"/>
                          <a:ea typeface="+mn-ea"/>
                          <a:cs typeface="Arial" pitchFamily="34" charset="0"/>
                        </a:rPr>
                        <a:t>US,</a:t>
                      </a:r>
                      <a:r>
                        <a:rPr lang="en-US" sz="800" b="0" kern="1200" baseline="0" noProof="0" dirty="0" smtClean="0">
                          <a:solidFill>
                            <a:schemeClr val="tx1"/>
                          </a:solidFill>
                          <a:latin typeface="+mn-lt"/>
                          <a:ea typeface="+mn-ea"/>
                          <a:cs typeface="Arial" pitchFamily="34" charset="0"/>
                        </a:rPr>
                        <a:t> Europe and Asia</a:t>
                      </a:r>
                      <a:endParaRPr lang="en-US" sz="800" b="0" kern="1200" noProof="0" dirty="0" smtClean="0">
                        <a:solidFill>
                          <a:schemeClr val="tx1"/>
                        </a:solidFill>
                        <a:latin typeface="+mn-lt"/>
                        <a:ea typeface="+mn-ea"/>
                        <a:cs typeface="Arial" pitchFamily="34" charset="0"/>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baseline="0" dirty="0" smtClean="0">
                          <a:latin typeface="+mn-lt"/>
                        </a:rPr>
                        <a:t>[name] is headquartered in [region] and </a:t>
                      </a:r>
                      <a:r>
                        <a:rPr lang="en-US" sz="800" dirty="0" smtClean="0">
                          <a:latin typeface="+mn-lt"/>
                        </a:rPr>
                        <a:t>provides advanced material solutions to the electronics, power generation, automotive, and other industries</a:t>
                      </a:r>
                    </a:p>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dirty="0" smtClean="0">
                          <a:latin typeface="+mn-lt"/>
                        </a:rPr>
                        <a:t>The company’s primary advanced material solution is metal matrix composites, which are a combination of ceramics and metal</a:t>
                      </a:r>
                    </a:p>
                    <a:p>
                      <a:pPr marL="216000" marR="0" lvl="2" indent="-216000" algn="l" defTabSz="914400" rtl="0" eaLnBrk="1" fontAlgn="base" latinLnBrk="0" hangingPunct="1">
                        <a:lnSpc>
                          <a:spcPct val="100000"/>
                        </a:lnSpc>
                        <a:spcBef>
                          <a:spcPts val="600"/>
                        </a:spcBef>
                        <a:spcAft>
                          <a:spcPct val="0"/>
                        </a:spcAft>
                        <a:buClr>
                          <a:schemeClr val="tx2"/>
                        </a:buClr>
                        <a:buSzPct val="100000"/>
                        <a:buFont typeface="Univers for KPMG Light" panose="020B0403020202020204" pitchFamily="34" charset="0"/>
                        <a:buChar char="—"/>
                        <a:tabLst/>
                        <a:defRPr/>
                      </a:pPr>
                      <a:r>
                        <a:rPr lang="en-US" sz="800" kern="1200" noProof="0" dirty="0" smtClean="0">
                          <a:solidFill>
                            <a:schemeClr val="tx1"/>
                          </a:solidFill>
                          <a:latin typeface="+mn-lt"/>
                          <a:ea typeface="+mn-ea"/>
                          <a:cs typeface="Arial" pitchFamily="34" charset="0"/>
                          <a:sym typeface="Wingdings" pitchFamily="2" charset="2"/>
                        </a:rPr>
                        <a:t>Microelectronics</a:t>
                      </a:r>
                      <a:r>
                        <a:rPr lang="en-US" sz="800" kern="1200" baseline="0" noProof="0" dirty="0" smtClean="0">
                          <a:solidFill>
                            <a:schemeClr val="tx1"/>
                          </a:solidFill>
                          <a:latin typeface="+mn-lt"/>
                          <a:ea typeface="+mn-ea"/>
                          <a:cs typeface="Arial" pitchFamily="34" charset="0"/>
                          <a:sym typeface="Wingdings" pitchFamily="2" charset="2"/>
                        </a:rPr>
                        <a:t> system houses are the largest customers for the company</a:t>
                      </a:r>
                      <a:endParaRPr lang="en-US" sz="800" kern="1200" noProof="0" dirty="0" smtClean="0">
                        <a:solidFill>
                          <a:schemeClr val="tx1"/>
                        </a:solidFill>
                        <a:latin typeface="+mn-lt"/>
                        <a:ea typeface="+mn-ea"/>
                        <a:cs typeface="Arial" pitchFamily="34" charset="0"/>
                        <a:sym typeface="Wingdings" pitchFamily="2" charset="2"/>
                      </a:endParaRPr>
                    </a:p>
                  </a:txBody>
                  <a:tcPr marL="54000" marR="54000" marT="54000" marB="54000"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3" name="Textfeld 59"/>
          <p:cNvSpPr txBox="1"/>
          <p:nvPr>
            <p:custDataLst>
              <p:tags r:id="rId2"/>
            </p:custDataLst>
          </p:nvPr>
        </p:nvSpPr>
        <p:spPr>
          <a:xfrm>
            <a:off x="2446338" y="6035592"/>
            <a:ext cx="5400600" cy="184666"/>
          </a:xfrm>
          <a:prstGeom prst="rect">
            <a:avLst/>
          </a:prstGeom>
          <a:noFill/>
        </p:spPr>
        <p:txBody>
          <a:bodyPr wrap="square" lIns="0" tIns="0" rIns="0" bIns="0" rtlCol="0">
            <a:spAutoFit/>
          </a:bodyPr>
          <a:lstStyle/>
          <a:p>
            <a:pPr marL="360363" indent="-360363" defTabSz="361950"/>
            <a:r>
              <a:rPr lang="en-US" sz="600" dirty="0" smtClean="0">
                <a:solidFill>
                  <a:srgbClr val="000000"/>
                </a:solidFill>
              </a:rPr>
              <a:t>Note: 	(a) </a:t>
            </a:r>
            <a:r>
              <a:rPr lang="en-US" sz="600" dirty="0" smtClean="0"/>
              <a:t>Latest </a:t>
            </a:r>
            <a:r>
              <a:rPr lang="en-US" sz="600" dirty="0" smtClean="0">
                <a:solidFill>
                  <a:srgbClr val="000000"/>
                </a:solidFill>
              </a:rPr>
              <a:t>employee figures as sourced from Capital IQ</a:t>
            </a:r>
          </a:p>
          <a:p>
            <a:pPr marL="360363" indent="-360363" defTabSz="361950"/>
            <a:r>
              <a:rPr lang="en-US" sz="600" dirty="0" smtClean="0">
                <a:solidFill>
                  <a:srgbClr val="000000"/>
                </a:solidFill>
              </a:rPr>
              <a:t>Sources: 	Company website, Capital IQ</a:t>
            </a:r>
          </a:p>
        </p:txBody>
      </p:sp>
    </p:spTree>
    <p:extLst>
      <p:ext uri="{BB962C8B-B14F-4D97-AF65-F5344CB8AC3E}">
        <p14:creationId xmlns:p14="http://schemas.microsoft.com/office/powerpoint/2010/main" val="4203271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The peer group was selected on the basis of four criteria: Business model, market coverage/ regional presence, statistical relevance</a:t>
            </a:r>
          </a:p>
          <a:p>
            <a:pPr lvl="0"/>
            <a:r>
              <a:rPr lang="en-US" dirty="0"/>
              <a:t>[Peer 1], [Peer 2] and [Peer 3] form the peer group</a:t>
            </a:r>
          </a:p>
          <a:p>
            <a:endParaRPr lang="en-US" dirty="0"/>
          </a:p>
        </p:txBody>
      </p:sp>
      <p:sp>
        <p:nvSpPr>
          <p:cNvPr id="5" name="Titel 4"/>
          <p:cNvSpPr>
            <a:spLocks noGrp="1"/>
          </p:cNvSpPr>
          <p:nvPr>
            <p:ph type="title"/>
          </p:nvPr>
        </p:nvSpPr>
        <p:spPr/>
        <p:txBody>
          <a:bodyPr/>
          <a:lstStyle/>
          <a:p>
            <a:r>
              <a:rPr lang="en-US" dirty="0" smtClean="0"/>
              <a:t>2. </a:t>
            </a:r>
            <a:r>
              <a:rPr lang="en-US" dirty="0"/>
              <a:t>How is the peer group formed? (1/2)</a:t>
            </a:r>
          </a:p>
        </p:txBody>
      </p:sp>
      <p:sp>
        <p:nvSpPr>
          <p:cNvPr id="9" name="Textplatzhalter 8"/>
          <p:cNvSpPr>
            <a:spLocks noGrp="1"/>
          </p:cNvSpPr>
          <p:nvPr>
            <p:ph type="body" sz="quarter" idx="13"/>
          </p:nvPr>
        </p:nvSpPr>
        <p:spPr/>
        <p:txBody>
          <a:bodyPr/>
          <a:lstStyle/>
          <a:p>
            <a:r>
              <a:rPr lang="en-US" dirty="0" smtClean="0"/>
              <a:t>Competitive 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17" name="Group 2"/>
          <p:cNvGraphicFramePr>
            <a:graphicFrameLocks noGrp="1"/>
          </p:cNvGraphicFramePr>
          <p:nvPr>
            <p:custDataLst>
              <p:tags r:id="rId1"/>
            </p:custDataLst>
            <p:extLst>
              <p:ext uri="{D42A27DB-BD31-4B8C-83A1-F6EECF244321}">
                <p14:modId xmlns:p14="http://schemas.microsoft.com/office/powerpoint/2010/main" val="541229542"/>
              </p:ext>
            </p:extLst>
          </p:nvPr>
        </p:nvGraphicFramePr>
        <p:xfrm>
          <a:off x="2446339" y="1430020"/>
          <a:ext cx="6970712" cy="4583520"/>
        </p:xfrm>
        <a:graphic>
          <a:graphicData uri="http://schemas.openxmlformats.org/drawingml/2006/table">
            <a:tbl>
              <a:tblPr/>
              <a:tblGrid>
                <a:gridCol w="1203641"/>
                <a:gridCol w="647700"/>
                <a:gridCol w="647700"/>
                <a:gridCol w="647700"/>
                <a:gridCol w="647700"/>
                <a:gridCol w="647700"/>
                <a:gridCol w="2528571"/>
              </a:tblGrid>
              <a:tr h="324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bg1"/>
                          </a:solidFill>
                          <a:effectLst/>
                          <a:latin typeface="+mn-lt"/>
                          <a:cs typeface="Arial" charset="0"/>
                        </a:rPr>
                        <a:t>Company</a:t>
                      </a:r>
                    </a:p>
                  </a:txBody>
                  <a:tcPr marL="54000" marR="54000"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bg1"/>
                          </a:solidFill>
                          <a:effectLst/>
                          <a:latin typeface="+mn-lt"/>
                          <a:cs typeface="Arial" charset="0"/>
                        </a:rPr>
                        <a:t>Business</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bg1"/>
                          </a:solidFill>
                          <a:effectLst/>
                          <a:latin typeface="+mn-lt"/>
                          <a:cs typeface="Arial" charset="0"/>
                        </a:rPr>
                        <a:t>Markets/ countries</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bg1"/>
                          </a:solidFill>
                          <a:effectLst/>
                          <a:latin typeface="+mn-lt"/>
                          <a:cs typeface="Arial" charset="0"/>
                        </a:rPr>
                        <a:t>Size </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bg1"/>
                          </a:solidFill>
                          <a:effectLst/>
                          <a:latin typeface="+mn-lt"/>
                          <a:cs typeface="Arial" charset="0"/>
                        </a:rPr>
                        <a:t>Statistical relevance</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defRPr/>
                      </a:pPr>
                      <a:r>
                        <a:rPr kumimoji="0" lang="en-US" sz="800" b="1" i="0" u="none" strike="noStrike" cap="none" normalizeH="0" baseline="0" noProof="0" dirty="0" smtClean="0">
                          <a:ln>
                            <a:noFill/>
                          </a:ln>
                          <a:solidFill>
                            <a:schemeClr val="bg1"/>
                          </a:solidFill>
                          <a:effectLst/>
                          <a:latin typeface="+mn-lt"/>
                          <a:cs typeface="Arial" charset="0"/>
                        </a:rPr>
                        <a:t>Peer group selection</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bg1"/>
                          </a:solidFill>
                          <a:effectLst/>
                          <a:latin typeface="+mn-lt"/>
                          <a:cs typeface="Arial" charset="0"/>
                        </a:rPr>
                        <a:t>Rationale</a:t>
                      </a:r>
                    </a:p>
                  </a:txBody>
                  <a:tcPr marL="54000" marR="54000" marT="54000" marB="54000" anchor="ctr" horzOverflow="overflow">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324000">
                <a:tc>
                  <a:txBody>
                    <a:bodyPr/>
                    <a:lstStyle/>
                    <a:p>
                      <a:pPr algn="l" fontAlgn="ctr"/>
                      <a:r>
                        <a:rPr lang="en-US" sz="800" b="1" i="0" u="none" strike="noStrike" noProof="0" dirty="0" smtClean="0">
                          <a:solidFill>
                            <a:schemeClr val="accent3"/>
                          </a:solidFill>
                          <a:latin typeface="+mn-lt"/>
                        </a:rPr>
                        <a:t>Peer 1</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sym typeface="Wingdings" pitchFamily="2" charset="2"/>
                        </a:rPr>
                        <a:t>Most comparable business model and size</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i="0" u="none" strike="noStrike" noProof="0" dirty="0" smtClean="0">
                          <a:solidFill>
                            <a:schemeClr val="accent3"/>
                          </a:solidFill>
                          <a:latin typeface="+mn-lt"/>
                        </a:rPr>
                        <a:t>Peer 2</a:t>
                      </a: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kumimoji="0" lang="en-US" sz="800" b="0" i="0" u="none" strike="noStrike" cap="none" normalizeH="0" baseline="0" noProof="0" dirty="0" smtClean="0">
                          <a:ln>
                            <a:noFill/>
                          </a:ln>
                          <a:solidFill>
                            <a:schemeClr val="tx1"/>
                          </a:solidFill>
                          <a:effectLst/>
                          <a:latin typeface="+mn-lt"/>
                          <a:cs typeface="Arial" charset="0"/>
                          <a:sym typeface="Wingdings" pitchFamily="2" charset="2"/>
                        </a:rPr>
                        <a:t>Active in wheelchair business, comparable size</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800" b="1" i="0" u="none" strike="noStrike" noProof="0" dirty="0" smtClean="0">
                          <a:solidFill>
                            <a:schemeClr val="accent3"/>
                          </a:solidFill>
                          <a:latin typeface="+mn-lt"/>
                        </a:rPr>
                        <a:t>Peer 3</a:t>
                      </a: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kumimoji="0" lang="en-US" sz="800" b="0" i="0" u="none" strike="noStrike" cap="none" normalizeH="0" baseline="0" noProof="0" dirty="0" smtClean="0">
                          <a:ln>
                            <a:noFill/>
                          </a:ln>
                          <a:solidFill>
                            <a:schemeClr val="tx1"/>
                          </a:solidFill>
                          <a:effectLst/>
                          <a:latin typeface="+mn-lt"/>
                          <a:cs typeface="Arial" charset="0"/>
                          <a:sym typeface="Wingdings" pitchFamily="2" charset="2"/>
                        </a:rPr>
                        <a:t>Producer of comparable mobility products, comparable size</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Peer 4</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kumimoji="0" lang="en-US" sz="800" b="0" i="0" u="none" strike="noStrike" cap="none" normalizeH="0" baseline="0" noProof="0" dirty="0" smtClean="0">
                          <a:ln>
                            <a:noFill/>
                          </a:ln>
                          <a:solidFill>
                            <a:schemeClr val="tx1"/>
                          </a:solidFill>
                          <a:effectLst/>
                          <a:latin typeface="+mn-lt"/>
                          <a:cs typeface="Arial" charset="0"/>
                        </a:rPr>
                        <a:t>Comparable company but no statistical relevance</a:t>
                      </a:r>
                      <a:endParaRPr kumimoji="0" lang="en-US" sz="800" b="0" i="0" u="none" strike="noStrike" cap="none" normalizeH="0" baseline="0" noProof="0" dirty="0" smtClean="0">
                        <a:ln>
                          <a:noFill/>
                        </a:ln>
                        <a:solidFill>
                          <a:schemeClr val="tx1"/>
                        </a:solidFill>
                        <a:effectLst/>
                        <a:latin typeface="+mn-lt"/>
                        <a:cs typeface="Arial" charset="0"/>
                        <a:sym typeface="Wingdings" pitchFamily="2" charset="2"/>
                      </a:endParaRP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kumimoji="0" lang="en-US" sz="800" b="0" i="0" u="none" strike="noStrike" cap="none" normalizeH="0" baseline="0" noProof="0" dirty="0" smtClean="0">
                          <a:ln>
                            <a:noFill/>
                          </a:ln>
                          <a:solidFill>
                            <a:schemeClr val="tx1"/>
                          </a:solidFill>
                          <a:effectLst/>
                          <a:latin typeface="+mn-lt"/>
                          <a:cs typeface="Arial" charset="0"/>
                          <a:sym typeface="Wingdings" pitchFamily="2" charset="2"/>
                        </a:rPr>
                        <a:t>Business model partly comparable, but smaller</a:t>
                      </a:r>
                      <a:endParaRPr kumimoji="0" lang="en-US" sz="800" b="0" i="0" u="none" strike="noStrike" cap="none" normalizeH="0" baseline="0" noProof="0" dirty="0" smtClean="0">
                        <a:ln>
                          <a:noFill/>
                        </a:ln>
                        <a:solidFill>
                          <a:schemeClr val="tx1"/>
                        </a:solidFill>
                        <a:effectLst/>
                        <a:latin typeface="+mn-lt"/>
                        <a:cs typeface="Arial" charset="0"/>
                      </a:endParaRP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kumimoji="0" lang="en-US" sz="800" b="0" i="0" u="none" strike="noStrike" cap="none" normalizeH="0" baseline="0" noProof="0" dirty="0" smtClean="0">
                          <a:ln>
                            <a:noFill/>
                          </a:ln>
                          <a:solidFill>
                            <a:schemeClr val="tx1"/>
                          </a:solidFill>
                          <a:effectLst/>
                          <a:latin typeface="+mn-lt"/>
                          <a:cs typeface="Arial" charset="0"/>
                          <a:sym typeface="Wingdings" pitchFamily="2" charset="2"/>
                        </a:rPr>
                        <a:t>Business model partly comparable, but smaller</a:t>
                      </a:r>
                      <a:endParaRPr kumimoji="0" lang="en-US" sz="800" b="0" i="0" u="none" strike="noStrike" cap="none" normalizeH="0" baseline="0" noProof="0" dirty="0" smtClean="0">
                        <a:ln>
                          <a:noFill/>
                        </a:ln>
                        <a:solidFill>
                          <a:schemeClr val="tx1"/>
                        </a:solidFill>
                        <a:effectLst/>
                        <a:latin typeface="+mn-lt"/>
                        <a:cs typeface="Arial" charset="0"/>
                      </a:endParaRP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sym typeface="Wingdings" pitchFamily="2" charset="2"/>
                        </a:rPr>
                        <a:t>Business model partly comparable, but smaller and no statistical relevance</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324000">
                <a:tc>
                  <a:txBody>
                    <a:bodyPr/>
                    <a:lstStyle/>
                    <a:p>
                      <a:pPr algn="l" fontAlgn="ctr"/>
                      <a:r>
                        <a:rPr lang="en-US" sz="800" b="1" i="0" u="none" strike="noStrike" noProof="0" dirty="0" smtClean="0">
                          <a:solidFill>
                            <a:schemeClr val="accent3"/>
                          </a:solidFill>
                          <a:latin typeface="+mn-lt"/>
                        </a:rPr>
                        <a:t>…</a:t>
                      </a:r>
                      <a:endParaRPr lang="en-US" sz="800" b="1" i="0" u="none" strike="noStrike" noProof="0" dirty="0">
                        <a:solidFill>
                          <a:schemeClr val="accent3"/>
                        </a:solidFill>
                        <a:latin typeface="+mn-lt"/>
                      </a:endParaRPr>
                    </a:p>
                  </a:txBody>
                  <a:tcPr marL="54000" marR="54000" marT="36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Arial" pitchFamily="34" charset="0"/>
                        <a:buNone/>
                        <a:tabLst/>
                        <a:defRPr/>
                      </a:pPr>
                      <a:r>
                        <a:rPr kumimoji="0" lang="en-US" sz="120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200025" marR="0" lvl="1" indent="-198438" algn="ctr" defTabSz="762000" rtl="0" eaLnBrk="1" fontAlgn="base" latinLnBrk="0" hangingPunct="1">
                        <a:lnSpc>
                          <a:spcPct val="100000"/>
                        </a:lnSpc>
                        <a:spcBef>
                          <a:spcPct val="40000"/>
                        </a:spcBef>
                        <a:spcAft>
                          <a:spcPct val="0"/>
                        </a:spcAft>
                        <a:buClr>
                          <a:schemeClr val="tx2"/>
                        </a:buClr>
                        <a:buSzPct val="85000"/>
                        <a:buFont typeface="Wingdings" pitchFamily="2" charset="2"/>
                        <a:buNone/>
                        <a:tabLst/>
                        <a:defRPr/>
                      </a:pPr>
                      <a:r>
                        <a:rPr lang="en-US" sz="1200" b="0" kern="1200" noProof="0" dirty="0" smtClean="0">
                          <a:solidFill>
                            <a:schemeClr val="accent3"/>
                          </a:solidFill>
                          <a:latin typeface="+mn-lt"/>
                          <a:ea typeface="+mn-ea"/>
                          <a:cs typeface="+mn-cs"/>
                          <a:sym typeface="Wingdings"/>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1588" algn="l" defTabSz="762000" rtl="0" eaLnBrk="1" fontAlgn="base" latinLnBrk="0" hangingPunct="1">
                        <a:lnSpc>
                          <a:spcPct val="100000"/>
                        </a:lnSpc>
                        <a:spcBef>
                          <a:spcPct val="40000"/>
                        </a:spcBef>
                        <a:spcAft>
                          <a:spcPct val="0"/>
                        </a:spcAft>
                        <a:buClr>
                          <a:schemeClr val="tx2"/>
                        </a:buClr>
                        <a:buSzPct val="85000"/>
                        <a:buFont typeface="Wingdings" pitchFamily="2" charset="2"/>
                        <a:buNone/>
                        <a:tabLst/>
                      </a:pPr>
                      <a:r>
                        <a:rPr kumimoji="0" lang="en-US" sz="800" b="0" i="0" u="none" strike="noStrike" cap="none" normalizeH="0" baseline="0" noProof="0" dirty="0" smtClean="0">
                          <a:ln>
                            <a:noFill/>
                          </a:ln>
                          <a:solidFill>
                            <a:schemeClr val="tx1"/>
                          </a:solidFill>
                          <a:effectLst/>
                          <a:latin typeface="+mn-lt"/>
                          <a:cs typeface="Arial" charset="0"/>
                        </a:rPr>
                        <a:t>[…]</a:t>
                      </a:r>
                    </a:p>
                  </a:txBody>
                  <a:tcPr marL="54000" marR="54000" marT="36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8" name="Text Box 8"/>
          <p:cNvSpPr txBox="1">
            <a:spLocks noChangeArrowheads="1"/>
          </p:cNvSpPr>
          <p:nvPr/>
        </p:nvSpPr>
        <p:spPr bwMode="gray">
          <a:xfrm>
            <a:off x="2446339" y="6026800"/>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marL="534988" lvl="1" indent="-534988" defTabSz="762000" eaLnBrk="0" hangingPunct="0">
              <a:spcBef>
                <a:spcPts val="200"/>
              </a:spcBef>
              <a:tabLst>
                <a:tab pos="355600" algn="l"/>
              </a:tabLst>
            </a:pPr>
            <a:r>
              <a:rPr lang="en-US" sz="600" dirty="0" smtClean="0">
                <a:latin typeface="Arial"/>
                <a:cs typeface="Arial" pitchFamily="34" charset="0"/>
              </a:rPr>
              <a:t>Note:	</a:t>
            </a:r>
            <a:r>
              <a:rPr lang="en-US" sz="600" dirty="0" smtClean="0">
                <a:solidFill>
                  <a:schemeClr val="accent6"/>
                </a:solidFill>
                <a:latin typeface="Arial" charset="0"/>
                <a:cs typeface="Arial" charset="0"/>
                <a:sym typeface="Wingdings" pitchFamily="2" charset="2"/>
              </a:rPr>
              <a:t>●</a:t>
            </a:r>
            <a:r>
              <a:rPr lang="en-US" sz="600" dirty="0" smtClean="0">
                <a:solidFill>
                  <a:srgbClr val="7AB800"/>
                </a:solidFill>
                <a:latin typeface="Arial" charset="0"/>
                <a:cs typeface="Arial" charset="0"/>
                <a:sym typeface="Wingdings" pitchFamily="2" charset="2"/>
              </a:rPr>
              <a:t> </a:t>
            </a:r>
            <a:r>
              <a:rPr lang="en-US" sz="600" dirty="0" smtClean="0">
                <a:latin typeface="Arial" charset="0"/>
                <a:cs typeface="Arial" charset="0"/>
                <a:sym typeface="Wingdings" pitchFamily="2" charset="2"/>
              </a:rPr>
              <a:t>= good fit; </a:t>
            </a:r>
            <a:r>
              <a:rPr lang="en-US" sz="600" dirty="0" smtClean="0">
                <a:solidFill>
                  <a:schemeClr val="accent5"/>
                </a:solidFill>
                <a:latin typeface="Arial" charset="0"/>
                <a:cs typeface="Arial" charset="0"/>
                <a:sym typeface="Wingdings" pitchFamily="2" charset="2"/>
              </a:rPr>
              <a:t>●</a:t>
            </a:r>
            <a:r>
              <a:rPr lang="en-US" sz="600" dirty="0" smtClean="0">
                <a:latin typeface="Arial" charset="0"/>
                <a:cs typeface="Arial" charset="0"/>
                <a:sym typeface="Wingdings" pitchFamily="2" charset="2"/>
              </a:rPr>
              <a:t> = partial fit; </a:t>
            </a:r>
            <a:r>
              <a:rPr lang="en-US" sz="600" dirty="0" smtClean="0">
                <a:solidFill>
                  <a:srgbClr val="BC204B"/>
                </a:solidFill>
                <a:latin typeface="Arial" charset="0"/>
                <a:cs typeface="Arial" charset="0"/>
                <a:sym typeface="Wingdings" pitchFamily="2" charset="2"/>
              </a:rPr>
              <a:t>●</a:t>
            </a:r>
            <a:r>
              <a:rPr lang="en-US" sz="600" dirty="0" smtClean="0">
                <a:latin typeface="Arial" charset="0"/>
                <a:cs typeface="Arial" charset="0"/>
                <a:sym typeface="Wingdings" pitchFamily="2" charset="2"/>
              </a:rPr>
              <a:t> = no fit</a:t>
            </a:r>
            <a:endParaRPr lang="en-US" sz="600" dirty="0" smtClean="0">
              <a:latin typeface="Arial"/>
              <a:cs typeface="Arial" pitchFamily="34" charset="0"/>
              <a:sym typeface="Wingdings" pitchFamily="2" charset="2"/>
            </a:endParaRPr>
          </a:p>
          <a:p>
            <a:pPr marL="534988" lvl="1" indent="-534988" defTabSz="762000" eaLnBrk="0" hangingPunct="0">
              <a:spcBef>
                <a:spcPts val="200"/>
              </a:spcBef>
              <a:tabLst>
                <a:tab pos="355600" algn="l"/>
              </a:tabLst>
            </a:pPr>
            <a:r>
              <a:rPr lang="en-US" sz="600" dirty="0" smtClean="0">
                <a:latin typeface="Arial"/>
                <a:cs typeface="Arial" pitchFamily="34" charset="0"/>
              </a:rPr>
              <a:t>Source:	Capital IQ, Factiva, annual reports, company websites, KPMG analysis</a:t>
            </a:r>
            <a:endParaRPr lang="en-US" sz="600" dirty="0">
              <a:latin typeface="Arial"/>
              <a:cs typeface="Arial" pitchFamily="34" charset="0"/>
            </a:endParaRPr>
          </a:p>
        </p:txBody>
      </p:sp>
    </p:spTree>
    <p:extLst>
      <p:ext uri="{BB962C8B-B14F-4D97-AF65-F5344CB8AC3E}">
        <p14:creationId xmlns:p14="http://schemas.microsoft.com/office/powerpoint/2010/main" val="3099727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[Peer 1], [Peer 2] and [Peer 3] form the class 1 comparative companies</a:t>
            </a:r>
          </a:p>
          <a:p>
            <a:pPr lvl="0"/>
            <a:r>
              <a:rPr lang="en-US" dirty="0"/>
              <a:t>Compared to class 1 companies the [Client] has the largest number of residential units</a:t>
            </a:r>
          </a:p>
          <a:p>
            <a:pPr lvl="0"/>
            <a:r>
              <a:rPr lang="en-US" dirty="0"/>
              <a:t>[Peer 4] and [Peer 5] are only comparable to the [Client] to a limited extent and were therefore </a:t>
            </a:r>
            <a:r>
              <a:rPr lang="en-US" dirty="0" smtClean="0"/>
              <a:t>categorized </a:t>
            </a:r>
            <a:r>
              <a:rPr lang="en-US" dirty="0"/>
              <a:t>as class 2</a:t>
            </a:r>
          </a:p>
          <a:p>
            <a:endParaRPr lang="en-US" dirty="0"/>
          </a:p>
        </p:txBody>
      </p:sp>
      <p:sp>
        <p:nvSpPr>
          <p:cNvPr id="5" name="Titel 4"/>
          <p:cNvSpPr>
            <a:spLocks noGrp="1"/>
          </p:cNvSpPr>
          <p:nvPr>
            <p:ph type="title"/>
          </p:nvPr>
        </p:nvSpPr>
        <p:spPr/>
        <p:txBody>
          <a:bodyPr/>
          <a:lstStyle/>
          <a:p>
            <a:r>
              <a:rPr lang="en-US" dirty="0" smtClean="0"/>
              <a:t>2. </a:t>
            </a:r>
            <a:r>
              <a:rPr lang="en-US" dirty="0"/>
              <a:t>How is the peer group formed? </a:t>
            </a:r>
            <a:r>
              <a:rPr lang="en-US" dirty="0" smtClean="0"/>
              <a:t>(2/2</a:t>
            </a:r>
            <a:r>
              <a:rPr lang="en-US" dirty="0"/>
              <a:t>)</a:t>
            </a:r>
          </a:p>
        </p:txBody>
      </p:sp>
      <p:sp>
        <p:nvSpPr>
          <p:cNvPr id="9" name="Textplatzhalter 8"/>
          <p:cNvSpPr>
            <a:spLocks noGrp="1"/>
          </p:cNvSpPr>
          <p:nvPr>
            <p:ph type="body" sz="quarter" idx="13"/>
          </p:nvPr>
        </p:nvSpPr>
        <p:spPr/>
        <p:txBody>
          <a:bodyPr/>
          <a:lstStyle/>
          <a:p>
            <a:r>
              <a:rPr lang="en-US" dirty="0" smtClean="0"/>
              <a:t>Competitive 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12" name="Group 2"/>
          <p:cNvGraphicFramePr>
            <a:graphicFrameLocks noGrp="1"/>
          </p:cNvGraphicFramePr>
          <p:nvPr>
            <p:custDataLst>
              <p:tags r:id="rId1"/>
            </p:custDataLst>
            <p:extLst>
              <p:ext uri="{D42A27DB-BD31-4B8C-83A1-F6EECF244321}">
                <p14:modId xmlns:p14="http://schemas.microsoft.com/office/powerpoint/2010/main" val="3609493308"/>
              </p:ext>
            </p:extLst>
          </p:nvPr>
        </p:nvGraphicFramePr>
        <p:xfrm>
          <a:off x="2458721" y="1437568"/>
          <a:ext cx="6958329" cy="4075980"/>
        </p:xfrm>
        <a:graphic>
          <a:graphicData uri="http://schemas.openxmlformats.org/drawingml/2006/table">
            <a:tbl>
              <a:tblPr/>
              <a:tblGrid>
                <a:gridCol w="985519"/>
                <a:gridCol w="781050"/>
                <a:gridCol w="781050"/>
                <a:gridCol w="882142"/>
                <a:gridCol w="882142"/>
                <a:gridCol w="882142"/>
                <a:gridCol w="882142"/>
                <a:gridCol w="882142"/>
              </a:tblGrid>
              <a:tr h="0">
                <a:tc rowSpan="2">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Company</a:t>
                      </a:r>
                    </a:p>
                  </a:txBody>
                  <a:tcPr marL="53663" marR="53663" marT="54000" marB="54000" anchor="b" horzOverflow="overflow">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rowSpan="2">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Business activity</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rowSpan="2">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Regional orientation</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No. of residential units</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Average cold rent of living space (€/m²)</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Vacancy ratio (%)</a:t>
                      </a:r>
                      <a:r>
                        <a:rPr kumimoji="0" lang="en-US" sz="900" b="1" i="0" u="none" strike="noStrike" cap="none" normalizeH="0" baseline="30000" noProof="0" dirty="0" smtClean="0">
                          <a:ln>
                            <a:noFill/>
                          </a:ln>
                          <a:solidFill>
                            <a:schemeClr val="bg1"/>
                          </a:solidFill>
                          <a:effectLst/>
                          <a:latin typeface="+mn-lt"/>
                          <a:cs typeface="Arial" charset="0"/>
                        </a:rPr>
                        <a:t> (a)</a:t>
                      </a:r>
                      <a:endParaRPr kumimoji="0" lang="en-US" sz="900" b="1" i="0" u="none" strike="noStrike" cap="none" normalizeH="0" baseline="0" noProof="0" dirty="0" smtClean="0">
                        <a:ln>
                          <a:noFill/>
                        </a:ln>
                        <a:solidFill>
                          <a:schemeClr val="bg1"/>
                        </a:solidFill>
                        <a:effectLst/>
                        <a:latin typeface="+mn-lt"/>
                        <a:cs typeface="Arial" charset="0"/>
                      </a:endParaRP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Costs of maintenance/modernization (€/m²) </a:t>
                      </a:r>
                    </a:p>
                  </a:txBody>
                  <a:tcPr marL="36000" marR="36000"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Administrative costs (€/residential unit)</a:t>
                      </a:r>
                    </a:p>
                  </a:txBody>
                  <a:tcPr marL="36000" marR="36000" marT="54000" marB="54000" anchor="b" horzOverflow="overflow">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r>
              <a:tr h="0">
                <a:tc vMerge="1">
                  <a:txBody>
                    <a:bodyPr/>
                    <a:lstStyle/>
                    <a:p>
                      <a:pPr marL="0" marR="0" lvl="0" indent="0" algn="l" defTabSz="7620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bg1"/>
                        </a:solidFill>
                        <a:effectLst/>
                        <a:latin typeface="+mn-lt"/>
                        <a:cs typeface="Arial" charset="0"/>
                      </a:endParaRPr>
                    </a:p>
                  </a:txBody>
                  <a:tcPr marL="53663" marR="53663" marT="0" marB="36000" anchor="b" horzOverflow="overflow">
                    <a:lnL w="1270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vMerge="1">
                  <a:txBody>
                    <a:bodyPr/>
                    <a:lstStyle/>
                    <a:p>
                      <a:endParaRPr lang="en-US"/>
                    </a:p>
                  </a:txBody>
                  <a:tcPr/>
                </a:tc>
                <a:tc vMerge="1">
                  <a:txBody>
                    <a:bodyPr/>
                    <a:lstStyle/>
                    <a:p>
                      <a:pPr marL="0" marR="0" lvl="0" indent="0" algn="l" defTabSz="7620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bg1"/>
                        </a:solidFill>
                        <a:effectLst/>
                        <a:latin typeface="+mn-lt"/>
                        <a:cs typeface="Arial" charset="0"/>
                      </a:endParaRP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charset="0"/>
                        </a:rPr>
                        <a:t>Q3 20X2</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charset="0"/>
                        </a:rPr>
                        <a:t>Q3 20X1</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ct val="400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charset="0"/>
                        </a:rPr>
                        <a:t>Q3 20X2</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FY 20X1</a:t>
                      </a:r>
                      <a:r>
                        <a:rPr kumimoji="0" lang="en-US" sz="900" b="1" i="0" u="none" strike="noStrike" cap="none" normalizeH="0" baseline="30000" noProof="0" dirty="0" smtClean="0">
                          <a:ln>
                            <a:noFill/>
                          </a:ln>
                          <a:solidFill>
                            <a:schemeClr val="bg1"/>
                          </a:solidFill>
                          <a:effectLst/>
                          <a:latin typeface="+mn-lt"/>
                          <a:cs typeface="Arial" charset="0"/>
                        </a:rPr>
                        <a:t>(b)</a:t>
                      </a: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762000" rtl="0" eaLnBrk="1" fontAlgn="base" latinLnBrk="0" hangingPunct="1">
                        <a:lnSpc>
                          <a:spcPct val="100000"/>
                        </a:lnSpc>
                        <a:spcBef>
                          <a:spcPct val="400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charset="0"/>
                        </a:rPr>
                        <a:t>FY20X1</a:t>
                      </a:r>
                      <a:r>
                        <a:rPr kumimoji="0" lang="en-US" sz="900" b="1" i="0" u="none" strike="noStrike" cap="none" normalizeH="0" baseline="30000" noProof="0" dirty="0" smtClean="0">
                          <a:ln>
                            <a:noFill/>
                          </a:ln>
                          <a:solidFill>
                            <a:schemeClr val="bg1"/>
                          </a:solidFill>
                          <a:effectLst/>
                          <a:latin typeface="+mn-lt"/>
                          <a:cs typeface="Arial" charset="0"/>
                        </a:rPr>
                        <a:t>(b)</a:t>
                      </a:r>
                      <a:endParaRPr kumimoji="0" lang="en-US" sz="900" b="1" i="0" u="none" strike="noStrike" cap="none" normalizeH="0" baseline="0" noProof="0" dirty="0" smtClean="0">
                        <a:ln>
                          <a:noFill/>
                        </a:ln>
                        <a:solidFill>
                          <a:schemeClr val="bg1"/>
                        </a:solidFill>
                        <a:effectLst/>
                        <a:latin typeface="+mn-lt"/>
                        <a:cs typeface="Arial" charset="0"/>
                      </a:endParaRPr>
                    </a:p>
                  </a:txBody>
                  <a:tcPr marL="53663" marR="53663" marT="54000" marB="54000" anchor="b" horzOverflow="overflow">
                    <a:lnL w="12700" cap="flat" cmpd="sng" algn="ctr">
                      <a:solidFill>
                        <a:schemeClr val="bg1"/>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r>
              <a:tr h="180000">
                <a:tc gridSpan="8">
                  <a:txBody>
                    <a:bodyPr/>
                    <a:lstStyle/>
                    <a:p>
                      <a:pPr algn="l" fontAlgn="ctr"/>
                      <a:r>
                        <a:rPr lang="en-US" sz="900" b="1" i="0" u="none" strike="noStrike" noProof="0" dirty="0" smtClean="0">
                          <a:solidFill>
                            <a:schemeClr val="bg1"/>
                          </a:solidFill>
                          <a:latin typeface="+mn-lt"/>
                        </a:rPr>
                        <a:t>Class 1</a:t>
                      </a:r>
                      <a:endParaRPr lang="en-US" sz="900" b="1" i="0" u="none" strike="noStrike" noProof="0" dirty="0">
                        <a:solidFill>
                          <a:schemeClr val="bg1"/>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de-DE"/>
                    </a:p>
                  </a:txBody>
                  <a:tcPr/>
                </a:tc>
                <a:tc hMerge="1">
                  <a:txBody>
                    <a:bodyPr/>
                    <a:lstStyle/>
                    <a:p>
                      <a:endParaRPr lang="en-US"/>
                    </a:p>
                  </a:txBody>
                  <a:tcPr/>
                </a:tc>
                <a:tc hMerge="1">
                  <a:txBody>
                    <a:bodyPr/>
                    <a:lstStyle/>
                    <a:p>
                      <a:endParaRPr lang="de-DE"/>
                    </a:p>
                  </a:txBody>
                  <a:tcPr/>
                </a:tc>
                <a:tc hMerge="1">
                  <a:txBody>
                    <a:bodyPr/>
                    <a:lstStyle/>
                    <a:p>
                      <a:pPr algn="l" fontAlgn="ctr"/>
                      <a:endParaRPr lang="en-GB" sz="800" b="1" i="0" u="none" strike="noStrike" noProof="0">
                        <a:solidFill>
                          <a:srgbClr val="000000"/>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hMerge="1">
                  <a:txBody>
                    <a:bodyPr/>
                    <a:lstStyle/>
                    <a:p>
                      <a:pPr algn="l" fontAlgn="ctr"/>
                      <a:endParaRPr lang="en-GB" sz="800" b="1" i="0" u="none" strike="noStrike" noProof="0" dirty="0">
                        <a:solidFill>
                          <a:srgbClr val="000000"/>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hMerge="1">
                  <a:txBody>
                    <a:bodyPr/>
                    <a:lstStyle/>
                    <a:p>
                      <a:pPr algn="l" fontAlgn="ctr"/>
                      <a:endParaRPr lang="en-GB" sz="800" b="1" i="0" u="none" strike="noStrike" noProof="0" dirty="0">
                        <a:solidFill>
                          <a:srgbClr val="000000"/>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algn="l" fontAlgn="ctr">
                        <a:spcBef>
                          <a:spcPts val="0"/>
                        </a:spcBef>
                        <a:spcAft>
                          <a:spcPts val="0"/>
                        </a:spcAft>
                      </a:pPr>
                      <a:r>
                        <a:rPr lang="en-US" sz="900" b="0" i="0" u="none" strike="noStrike" noProof="0" dirty="0" smtClean="0">
                          <a:solidFill>
                            <a:schemeClr val="accent3"/>
                          </a:solidFill>
                          <a:latin typeface="+mn-lt"/>
                        </a:rPr>
                        <a:t>Peer 1</a:t>
                      </a:r>
                      <a:endParaRPr lang="en-US" sz="900" b="0" i="0" u="none" strike="noStrike" noProof="0" dirty="0">
                        <a:solidFill>
                          <a:schemeClr val="accent3"/>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 focus</a:t>
                      </a:r>
                    </a:p>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[region]</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 90,000</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4.85</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3.9</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14.1</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966.7</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algn="l" fontAlgn="ctr">
                        <a:spcBef>
                          <a:spcPts val="0"/>
                        </a:spcBef>
                        <a:spcAft>
                          <a:spcPts val="0"/>
                        </a:spcAft>
                      </a:pPr>
                      <a:r>
                        <a:rPr lang="en-US" sz="900" b="0" i="0" u="none" strike="noStrike" noProof="0" dirty="0" smtClean="0">
                          <a:solidFill>
                            <a:schemeClr val="accent3"/>
                          </a:solidFill>
                          <a:latin typeface="+mn-lt"/>
                        </a:rPr>
                        <a:t>Peer 2</a:t>
                      </a:r>
                      <a:endParaRPr lang="en-US" sz="900" b="0" i="0" u="none" strike="noStrike" noProof="0" dirty="0">
                        <a:solidFill>
                          <a:schemeClr val="accent3"/>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focus</a:t>
                      </a:r>
                    </a:p>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[region]</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52,100</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endPar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endParaRP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5.17</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3.2</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13.0</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827.8</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algn="l" fontAlgn="ctr">
                        <a:spcBef>
                          <a:spcPts val="0"/>
                        </a:spcBef>
                        <a:spcAft>
                          <a:spcPts val="0"/>
                        </a:spcAft>
                      </a:pPr>
                      <a:r>
                        <a:rPr lang="en-US" sz="900" b="0" i="0" u="none" strike="noStrike" noProof="0" dirty="0" smtClean="0">
                          <a:solidFill>
                            <a:schemeClr val="accent3"/>
                          </a:solidFill>
                          <a:latin typeface="+mn-lt"/>
                        </a:rPr>
                        <a:t>Peer 3</a:t>
                      </a:r>
                      <a:endParaRPr lang="en-US" sz="900" b="0" i="0" u="none" strike="noStrike" noProof="0" dirty="0">
                        <a:solidFill>
                          <a:schemeClr val="accent3"/>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diversified</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73,164</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5</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2.5</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endPar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endParaRP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18.0</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649.9</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endPar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endParaRP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gridSpan="8">
                  <a:txBody>
                    <a:bodyPr/>
                    <a:lstStyle/>
                    <a:p>
                      <a:pPr algn="l" fontAlgn="ctr">
                        <a:spcBef>
                          <a:spcPts val="0"/>
                        </a:spcBef>
                        <a:spcAft>
                          <a:spcPts val="0"/>
                        </a:spcAft>
                      </a:pPr>
                      <a:r>
                        <a:rPr lang="en-US" sz="900" b="1" i="0" u="none" strike="noStrike" noProof="0" dirty="0" smtClean="0">
                          <a:solidFill>
                            <a:schemeClr val="bg1"/>
                          </a:solidFill>
                          <a:latin typeface="+mn-lt"/>
                        </a:rPr>
                        <a:t>Class 2</a:t>
                      </a:r>
                      <a:endParaRPr lang="en-US" sz="900" b="1" i="0" u="none" strike="noStrike" noProof="0" dirty="0">
                        <a:solidFill>
                          <a:schemeClr val="bg1"/>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de-DE"/>
                    </a:p>
                  </a:txBody>
                  <a:tcPr/>
                </a:tc>
                <a:tc hMerge="1">
                  <a:txBody>
                    <a:bodyPr/>
                    <a:lstStyle/>
                    <a:p>
                      <a:endParaRPr lang="en-US"/>
                    </a:p>
                  </a:txBody>
                  <a:tcPr/>
                </a:tc>
                <a:tc hMerge="1">
                  <a:txBody>
                    <a:bodyPr/>
                    <a:lstStyle/>
                    <a:p>
                      <a:endParaRPr lang="de-DE"/>
                    </a:p>
                  </a:txBody>
                  <a:tcPr/>
                </a:tc>
                <a:tc hMerge="1">
                  <a:txBody>
                    <a:bodyPr/>
                    <a:lstStyle/>
                    <a:p>
                      <a:pPr algn="l" fontAlgn="ctr">
                        <a:spcBef>
                          <a:spcPts val="0"/>
                        </a:spcBef>
                        <a:spcAft>
                          <a:spcPts val="0"/>
                        </a:spcAft>
                      </a:pPr>
                      <a:endParaRPr lang="en-GB" sz="800" b="1" i="0" u="none" strike="noStrike" noProof="0">
                        <a:solidFill>
                          <a:srgbClr val="000000"/>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1"/>
                    </a:solidFill>
                  </a:tcPr>
                </a:tc>
                <a:tc hMerge="1">
                  <a:txBody>
                    <a:bodyPr/>
                    <a:lstStyle/>
                    <a:p>
                      <a:pPr algn="l" fontAlgn="ctr">
                        <a:spcBef>
                          <a:spcPts val="0"/>
                        </a:spcBef>
                        <a:spcAft>
                          <a:spcPts val="0"/>
                        </a:spcAft>
                      </a:pPr>
                      <a:endParaRPr lang="en-GB" sz="800" b="1" i="0" u="none" strike="noStrike" noProof="0" dirty="0">
                        <a:solidFill>
                          <a:srgbClr val="000000"/>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1"/>
                    </a:solidFill>
                  </a:tcPr>
                </a:tc>
                <a:tc hMerge="1">
                  <a:txBody>
                    <a:bodyPr/>
                    <a:lstStyle/>
                    <a:p>
                      <a:pPr algn="l" fontAlgn="ctr">
                        <a:spcBef>
                          <a:spcPts val="0"/>
                        </a:spcBef>
                        <a:spcAft>
                          <a:spcPts val="0"/>
                        </a:spcAft>
                      </a:pPr>
                      <a:endParaRPr lang="en-GB" sz="800" b="1" i="0" u="none" strike="noStrike" noProof="0" dirty="0">
                        <a:solidFill>
                          <a:srgbClr val="000000"/>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1"/>
                    </a:solidFill>
                  </a:tcPr>
                </a:tc>
              </a:tr>
              <a:tr h="0">
                <a:tc>
                  <a:txBody>
                    <a:bodyPr/>
                    <a:lstStyle/>
                    <a:p>
                      <a:pPr algn="l" fontAlgn="ctr">
                        <a:spcBef>
                          <a:spcPts val="0"/>
                        </a:spcBef>
                        <a:spcAft>
                          <a:spcPts val="0"/>
                        </a:spcAft>
                      </a:pPr>
                      <a:r>
                        <a:rPr lang="en-US" sz="900" b="0" i="0" u="none" strike="noStrike" noProof="0" dirty="0" smtClean="0">
                          <a:solidFill>
                            <a:schemeClr val="accent3"/>
                          </a:solidFill>
                          <a:latin typeface="+mn-lt"/>
                        </a:rPr>
                        <a:t>Peer 4</a:t>
                      </a:r>
                      <a:endParaRPr lang="en-US" sz="900" b="0" i="0" u="none" strike="noStrike" noProof="0" dirty="0">
                        <a:solidFill>
                          <a:schemeClr val="accent3"/>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ct val="40000"/>
                        </a:spcBef>
                        <a:spcAft>
                          <a:spcPct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diversified</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&gt; 146,000</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5.14</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5.1</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unknown</a:t>
                      </a:r>
                      <a:endParaRPr kumimoji="0" lang="en-US" sz="900" b="0" i="0" u="none" strike="noStrike" kern="1200" cap="none" normalizeH="0" baseline="0" noProof="0" dirty="0" smtClean="0">
                        <a:ln>
                          <a:noFill/>
                        </a:ln>
                        <a:solidFill>
                          <a:srgbClr val="EBB700"/>
                        </a:solidFill>
                        <a:effectLst/>
                        <a:latin typeface="+mn-lt"/>
                        <a:ea typeface="+mn-ea"/>
                        <a:cs typeface="Arial" charset="0"/>
                        <a:sym typeface="Wingdings" pitchFamily="2" charset="2"/>
                      </a:endParaRP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828.4</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1" indent="0" algn="l"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chemeClr val="accent3"/>
                          </a:solidFill>
                          <a:latin typeface="+mn-lt"/>
                          <a:ea typeface="+mn-ea"/>
                          <a:cs typeface="+mn-cs"/>
                          <a:sym typeface="Wingdings" pitchFamily="2" charset="2"/>
                        </a:rPr>
                        <a:t>Peer 5</a:t>
                      </a:r>
                      <a:endParaRPr lang="en-US" sz="900" b="0" i="0" u="none" strike="noStrike" kern="1200" noProof="0" dirty="0">
                        <a:solidFill>
                          <a:schemeClr val="accent3"/>
                        </a:solidFill>
                        <a:latin typeface="+mn-lt"/>
                        <a:ea typeface="+mn-ea"/>
                        <a:cs typeface="+mn-cs"/>
                        <a:sym typeface="Wingdings" pitchFamily="2" charset="2"/>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diversified</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&gt; 57,000</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5"/>
                          </a:solidFill>
                          <a:effectLst/>
                          <a:latin typeface="+mn-lt"/>
                          <a:ea typeface="+mn-ea"/>
                          <a:cs typeface="Arial" charset="0"/>
                          <a:sym typeface="Wingdings" pitchFamily="2" charset="2"/>
                        </a:rPr>
                        <a:t>●</a:t>
                      </a:r>
                      <a:endPar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endParaRP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5.17</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chemeClr val="accent6"/>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10.8</a:t>
                      </a:r>
                    </a:p>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1050" b="0" i="0" u="none" strike="noStrike" kern="1200" cap="none" normalizeH="0" baseline="0" noProof="0" dirty="0" smtClean="0">
                          <a:ln>
                            <a:noFill/>
                          </a:ln>
                          <a:solidFill>
                            <a:srgbClr val="BC204B"/>
                          </a:solidFill>
                          <a:effectLst/>
                          <a:latin typeface="+mn-lt"/>
                          <a:ea typeface="+mn-ea"/>
                          <a:cs typeface="Arial" charset="0"/>
                          <a:sym typeface="Wingdings" pitchFamily="2" charset="2"/>
                        </a:rPr>
                        <a:t>●</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unknown</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0" i="0" u="none" strike="noStrike" kern="1200" noProof="0" dirty="0" smtClean="0">
                          <a:solidFill>
                            <a:srgbClr val="000000"/>
                          </a:solidFill>
                          <a:latin typeface="+mn-lt"/>
                          <a:ea typeface="+mn-ea"/>
                          <a:cs typeface="+mn-cs"/>
                          <a:sym typeface="Wingdings" pitchFamily="2" charset="2"/>
                        </a:rPr>
                        <a:t>unknown</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gridSpan="8">
                  <a:txBody>
                    <a:bodyPr/>
                    <a:lstStyle/>
                    <a:p>
                      <a:pPr algn="l" fontAlgn="ctr">
                        <a:spcBef>
                          <a:spcPts val="0"/>
                        </a:spcBef>
                        <a:spcAft>
                          <a:spcPts val="0"/>
                        </a:spcAft>
                      </a:pPr>
                      <a:endParaRPr lang="en-US" sz="900" b="0" i="0" u="none" strike="noStrike" noProof="0" dirty="0">
                        <a:solidFill>
                          <a:schemeClr val="accent3"/>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de-DE"/>
                    </a:p>
                  </a:txBody>
                  <a:tcPr/>
                </a:tc>
                <a:tc hMerge="1">
                  <a:txBody>
                    <a:bodyPr/>
                    <a:lstStyle/>
                    <a:p>
                      <a:endParaRPr lang="en-US"/>
                    </a:p>
                  </a:txBody>
                  <a:tcPr/>
                </a:tc>
                <a:tc hMerge="1">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endParaRPr lang="en-US" sz="900" b="0" i="0" u="none" strike="noStrike" kern="1200" noProof="0" dirty="0" smtClean="0">
                        <a:solidFill>
                          <a:srgbClr val="000000"/>
                        </a:solidFill>
                        <a:latin typeface="Arial"/>
                        <a:ea typeface="+mn-ea"/>
                        <a:cs typeface="+mn-cs"/>
                        <a:sym typeface="Wingdings" pitchFamily="2" charset="2"/>
                      </a:endParaRPr>
                    </a:p>
                  </a:txBody>
                  <a:tcPr marL="54000" marR="54000" marT="0" marB="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bg1"/>
                    </a:solidFill>
                  </a:tcPr>
                </a:tc>
                <a:tc hMerge="1">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endParaRPr lang="en-US" sz="900" b="0" i="0" u="none" strike="noStrike" kern="1200" noProof="0" dirty="0" smtClean="0">
                        <a:solidFill>
                          <a:srgbClr val="000000"/>
                        </a:solidFill>
                        <a:latin typeface="Arial"/>
                        <a:ea typeface="+mn-ea"/>
                        <a:cs typeface="+mn-cs"/>
                        <a:sym typeface="Wingdings" pitchFamily="2" charset="2"/>
                      </a:endParaRPr>
                    </a:p>
                  </a:txBody>
                  <a:tcPr marL="54000" marR="54000" marT="0" marB="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bg1"/>
                    </a:solidFill>
                  </a:tcPr>
                </a:tc>
                <a:tc hMerge="1">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endParaRPr lang="en-US" sz="900" b="0" i="0" u="none" strike="noStrike" kern="1200" noProof="0" dirty="0" smtClean="0">
                        <a:solidFill>
                          <a:srgbClr val="000000"/>
                        </a:solidFill>
                        <a:latin typeface="Arial"/>
                        <a:ea typeface="+mn-ea"/>
                        <a:cs typeface="+mn-cs"/>
                        <a:sym typeface="Wingdings" pitchFamily="2" charset="2"/>
                      </a:endParaRPr>
                    </a:p>
                  </a:txBody>
                  <a:tcPr marL="54000" marR="54000" marT="0" marB="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bg1"/>
                    </a:solidFill>
                  </a:tcPr>
                </a:tc>
                <a:tc hMerge="1">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endParaRPr lang="en-US" sz="900" b="0" i="0" u="none" strike="noStrike" kern="1200" noProof="0" dirty="0" smtClean="0">
                        <a:solidFill>
                          <a:srgbClr val="000000"/>
                        </a:solidFill>
                        <a:latin typeface="Arial"/>
                        <a:ea typeface="+mn-ea"/>
                        <a:cs typeface="+mn-cs"/>
                        <a:sym typeface="Wingdings" pitchFamily="2" charset="2"/>
                      </a:endParaRPr>
                    </a:p>
                  </a:txBody>
                  <a:tcPr marL="54000" marR="54000" marT="0" marB="0" anchor="ctr" horzOverflow="overflow">
                    <a:lnL w="6350" cap="flat" cmpd="sng" algn="ctr">
                      <a:solidFill>
                        <a:srgbClr val="409DAD"/>
                      </a:solidFill>
                      <a:prstDash val="solid"/>
                      <a:round/>
                      <a:headEnd type="none" w="med" len="med"/>
                      <a:tailEnd type="none" w="med" len="med"/>
                    </a:lnL>
                    <a:lnR w="6350" cap="flat" cmpd="sng" algn="ctr">
                      <a:solidFill>
                        <a:srgbClr val="409DAD"/>
                      </a:solidFill>
                      <a:prstDash val="solid"/>
                      <a:round/>
                      <a:headEnd type="none" w="med" len="med"/>
                      <a:tailEnd type="none" w="med" len="med"/>
                    </a:lnR>
                    <a:lnT w="6350" cap="flat" cmpd="sng" algn="ctr">
                      <a:solidFill>
                        <a:srgbClr val="409DAD"/>
                      </a:solidFill>
                      <a:prstDash val="solid"/>
                      <a:round/>
                      <a:headEnd type="none" w="med" len="med"/>
                      <a:tailEnd type="none" w="med" len="med"/>
                    </a:lnT>
                    <a:lnB w="6350" cap="flat" cmpd="sng" algn="ctr">
                      <a:solidFill>
                        <a:srgbClr val="409DAD"/>
                      </a:solidFill>
                      <a:prstDash val="solid"/>
                      <a:round/>
                      <a:headEnd type="none" w="med" len="med"/>
                      <a:tailEnd type="none" w="med" len="med"/>
                    </a:lnB>
                    <a:lnTlToBr>
                      <a:noFill/>
                    </a:lnTlToBr>
                    <a:lnBlToTr>
                      <a:noFill/>
                    </a:lnBlToTr>
                    <a:solidFill>
                      <a:schemeClr val="bg1"/>
                    </a:solidFill>
                  </a:tcPr>
                </a:tc>
              </a:tr>
              <a:tr h="0">
                <a:tc>
                  <a:txBody>
                    <a:bodyPr/>
                    <a:lstStyle/>
                    <a:p>
                      <a:pPr algn="l" fontAlgn="ctr">
                        <a:spcBef>
                          <a:spcPts val="0"/>
                        </a:spcBef>
                        <a:spcAft>
                          <a:spcPts val="0"/>
                        </a:spcAft>
                      </a:pPr>
                      <a:r>
                        <a:rPr lang="en-US" sz="900" b="1" i="0" u="none" strike="noStrike" noProof="0" dirty="0" smtClean="0">
                          <a:solidFill>
                            <a:schemeClr val="accent3"/>
                          </a:solidFill>
                          <a:latin typeface="+mn-lt"/>
                        </a:rPr>
                        <a:t>[Client]</a:t>
                      </a:r>
                      <a:endParaRPr lang="en-US" sz="900" b="1" i="0" u="none" strike="noStrike" noProof="0" dirty="0">
                        <a:solidFill>
                          <a:schemeClr val="accent3"/>
                        </a:solidFill>
                        <a:latin typeface="+mn-lt"/>
                      </a:endParaRPr>
                    </a:p>
                  </a:txBody>
                  <a:tcPr marL="53663" marR="53663" marT="54000" marB="5400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endParaRPr lang="en-US" sz="2000" noProof="0" dirty="0"/>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normalizeH="0" baseline="0" noProof="0" dirty="0" smtClean="0">
                          <a:ln>
                            <a:noFill/>
                          </a:ln>
                          <a:solidFill>
                            <a:srgbClr val="000000"/>
                          </a:solidFill>
                          <a:effectLst/>
                          <a:latin typeface="+mn-lt"/>
                          <a:ea typeface="+mn-ea"/>
                          <a:cs typeface="+mn-cs"/>
                          <a:sym typeface="Wingdings" pitchFamily="2" charset="2"/>
                        </a:rPr>
                        <a:t>focus</a:t>
                      </a:r>
                    </a:p>
                    <a:p>
                      <a:pPr marL="0" marR="0" lvl="1" indent="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normalizeH="0" baseline="0" noProof="0" dirty="0" smtClean="0">
                          <a:ln>
                            <a:noFill/>
                          </a:ln>
                          <a:solidFill>
                            <a:srgbClr val="000000"/>
                          </a:solidFill>
                          <a:effectLst/>
                          <a:latin typeface="+mn-lt"/>
                          <a:ea typeface="+mn-ea"/>
                          <a:cs typeface="+mn-cs"/>
                          <a:sym typeface="Wingdings" pitchFamily="2" charset="2"/>
                        </a:rPr>
                        <a:t>[region]</a:t>
                      </a:r>
                      <a:endParaRPr kumimoji="0" lang="en-US" sz="900" b="1" i="0" u="none" strike="noStrike" kern="1200" cap="none" normalizeH="0" baseline="0" noProof="0" dirty="0" smtClean="0">
                        <a:ln>
                          <a:noFill/>
                        </a:ln>
                        <a:solidFill>
                          <a:schemeClr val="accent6"/>
                        </a:solidFill>
                        <a:effectLst/>
                        <a:latin typeface="+mn-lt"/>
                        <a:ea typeface="+mn-ea"/>
                        <a:cs typeface="Arial" charset="0"/>
                        <a:sym typeface="Wingdings" pitchFamily="2" charset="2"/>
                      </a:endParaRP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1" i="0" u="none" strike="noStrike" kern="1200" noProof="0" dirty="0" smtClean="0">
                          <a:solidFill>
                            <a:srgbClr val="000000"/>
                          </a:solidFill>
                          <a:latin typeface="+mn-lt"/>
                          <a:ea typeface="+mn-ea"/>
                          <a:cs typeface="+mn-cs"/>
                          <a:sym typeface="Wingdings" pitchFamily="2" charset="2"/>
                        </a:rPr>
                        <a:t>~ 128,000</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1" i="0" u="none" strike="noStrike" kern="1200" noProof="0" dirty="0" smtClean="0">
                          <a:solidFill>
                            <a:srgbClr val="000000"/>
                          </a:solidFill>
                          <a:latin typeface="+mn-lt"/>
                          <a:ea typeface="+mn-ea"/>
                          <a:cs typeface="+mn-cs"/>
                          <a:sym typeface="Wingdings" pitchFamily="2" charset="2"/>
                        </a:rPr>
                        <a:t>4.82</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1" i="0" u="none" strike="noStrike" kern="1200" noProof="0" dirty="0" smtClean="0">
                          <a:solidFill>
                            <a:srgbClr val="000000"/>
                          </a:solidFill>
                          <a:latin typeface="+mn-lt"/>
                          <a:ea typeface="+mn-ea"/>
                          <a:cs typeface="+mn-cs"/>
                          <a:sym typeface="Wingdings" pitchFamily="2" charset="2"/>
                        </a:rPr>
                        <a:t>4.7</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1" i="0" u="none" strike="noStrike" kern="1200" noProof="0" dirty="0" smtClean="0">
                          <a:solidFill>
                            <a:srgbClr val="000000"/>
                          </a:solidFill>
                          <a:latin typeface="+mn-lt"/>
                          <a:ea typeface="+mn-ea"/>
                          <a:cs typeface="+mn-cs"/>
                          <a:sym typeface="Wingdings" pitchFamily="2" charset="2"/>
                        </a:rPr>
                        <a:t>16.6 </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1" indent="-177800" algn="ctr" defTabSz="762000" rtl="0" eaLnBrk="1" fontAlgn="base" latinLnBrk="0" hangingPunct="1">
                        <a:lnSpc>
                          <a:spcPct val="100000"/>
                        </a:lnSpc>
                        <a:spcBef>
                          <a:spcPts val="0"/>
                        </a:spcBef>
                        <a:spcAft>
                          <a:spcPts val="0"/>
                        </a:spcAft>
                        <a:buClr>
                          <a:srgbClr val="97989A"/>
                        </a:buClr>
                        <a:buSzTx/>
                        <a:buFont typeface="Arial" pitchFamily="34" charset="0"/>
                        <a:buNone/>
                        <a:tabLst/>
                        <a:defRPr/>
                      </a:pPr>
                      <a:r>
                        <a:rPr lang="en-US" sz="900" b="1" i="0" u="none" strike="noStrike" kern="1200" noProof="0" dirty="0" smtClean="0">
                          <a:solidFill>
                            <a:srgbClr val="000000"/>
                          </a:solidFill>
                          <a:latin typeface="+mn-lt"/>
                          <a:ea typeface="+mn-ea"/>
                          <a:cs typeface="+mn-cs"/>
                          <a:sym typeface="Wingdings" pitchFamily="2" charset="2"/>
                        </a:rPr>
                        <a:t>860.2</a:t>
                      </a:r>
                    </a:p>
                  </a:txBody>
                  <a:tcPr marL="53663" marR="53663" marT="54000" marB="54000" anchor="ct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3" name="Text Box 8"/>
          <p:cNvSpPr txBox="1">
            <a:spLocks noChangeArrowheads="1"/>
          </p:cNvSpPr>
          <p:nvPr/>
        </p:nvSpPr>
        <p:spPr bwMode="gray">
          <a:xfrm>
            <a:off x="2462212" y="5570882"/>
            <a:ext cx="6954838" cy="666849"/>
          </a:xfrm>
          <a:prstGeom prst="rect">
            <a:avLst/>
          </a:prstGeom>
          <a:noFill/>
          <a:ln w="6350">
            <a:noFill/>
            <a:miter lim="800000"/>
            <a:headEnd type="none" w="sm" len="sm"/>
            <a:tailEnd type="none" w="sm" len="sm"/>
          </a:ln>
          <a:effectLst/>
        </p:spPr>
        <p:txBody>
          <a:bodyPr wrap="square" lIns="0" tIns="0" rIns="0" bIns="0" anchor="b">
            <a:spAutoFit/>
          </a:bodyPr>
          <a:lstStyle/>
          <a:p>
            <a:pPr marL="361950" lvl="1" indent="-361950" defTabSz="762000" eaLnBrk="0" hangingPunct="0">
              <a:spcBef>
                <a:spcPts val="200"/>
              </a:spcBef>
            </a:pPr>
            <a:r>
              <a:rPr lang="en-US" sz="600" dirty="0" smtClean="0">
                <a:latin typeface="Arial"/>
                <a:cs typeface="Arial" pitchFamily="34" charset="0"/>
              </a:rPr>
              <a:t>Note:	</a:t>
            </a:r>
            <a:r>
              <a:rPr lang="en-US" sz="1000" dirty="0" smtClean="0">
                <a:solidFill>
                  <a:schemeClr val="accent6"/>
                </a:solidFill>
                <a:latin typeface="Arial" charset="0"/>
                <a:cs typeface="Arial" charset="0"/>
                <a:sym typeface="Wingdings" pitchFamily="2" charset="2"/>
              </a:rPr>
              <a:t>●</a:t>
            </a:r>
            <a:r>
              <a:rPr lang="en-US" sz="600" dirty="0" smtClean="0">
                <a:solidFill>
                  <a:srgbClr val="7AB800"/>
                </a:solidFill>
                <a:latin typeface="Arial" charset="0"/>
                <a:cs typeface="Arial" charset="0"/>
                <a:sym typeface="Wingdings" pitchFamily="2" charset="2"/>
              </a:rPr>
              <a:t> </a:t>
            </a:r>
            <a:r>
              <a:rPr lang="en-US" sz="600" dirty="0" smtClean="0">
                <a:latin typeface="Arial" charset="0"/>
                <a:cs typeface="Arial" charset="0"/>
                <a:sym typeface="Wingdings" pitchFamily="2" charset="2"/>
              </a:rPr>
              <a:t>= high correlation with [Client]; </a:t>
            </a:r>
            <a:r>
              <a:rPr lang="en-US" sz="1000" dirty="0" smtClean="0">
                <a:solidFill>
                  <a:schemeClr val="accent5"/>
                </a:solidFill>
                <a:latin typeface="Arial" charset="0"/>
                <a:cs typeface="Arial" charset="0"/>
                <a:sym typeface="Wingdings" pitchFamily="2" charset="2"/>
              </a:rPr>
              <a:t>●</a:t>
            </a:r>
            <a:r>
              <a:rPr lang="en-US" sz="600" dirty="0" smtClean="0">
                <a:latin typeface="Arial" charset="0"/>
                <a:cs typeface="Arial" charset="0"/>
                <a:sym typeface="Wingdings" pitchFamily="2" charset="2"/>
              </a:rPr>
              <a:t> = medium correlation with [Client]; </a:t>
            </a:r>
            <a:r>
              <a:rPr lang="en-US" sz="1000" dirty="0" smtClean="0">
                <a:solidFill>
                  <a:srgbClr val="BC204B"/>
                </a:solidFill>
                <a:latin typeface="Arial" charset="0"/>
                <a:cs typeface="Arial" charset="0"/>
                <a:sym typeface="Wingdings" pitchFamily="2" charset="2"/>
              </a:rPr>
              <a:t>●</a:t>
            </a:r>
            <a:r>
              <a:rPr lang="en-US" sz="600" dirty="0" smtClean="0">
                <a:latin typeface="Arial" charset="0"/>
                <a:cs typeface="Arial" charset="0"/>
                <a:sym typeface="Wingdings" pitchFamily="2" charset="2"/>
              </a:rPr>
              <a:t> = significant deviation from [Client] </a:t>
            </a:r>
            <a:br>
              <a:rPr lang="en-US" sz="600" dirty="0" smtClean="0">
                <a:latin typeface="Arial" charset="0"/>
                <a:cs typeface="Arial" charset="0"/>
                <a:sym typeface="Wingdings" pitchFamily="2" charset="2"/>
              </a:rPr>
            </a:br>
            <a:r>
              <a:rPr lang="en-US" sz="600" dirty="0" smtClean="0">
                <a:latin typeface="Arial" charset="0"/>
                <a:cs typeface="Arial" charset="0"/>
                <a:sym typeface="Wingdings" pitchFamily="2" charset="2"/>
              </a:rPr>
              <a:t>(a) The vacancy rate of the [Client] is demand-based and measures-based vacancy; from annual reports of comparative companies it is not clear if this is strictly a matter of demand-based vacancy or demand-based and measures-based vacancy.</a:t>
            </a:r>
            <a:br>
              <a:rPr lang="en-US" sz="600" dirty="0" smtClean="0">
                <a:latin typeface="Arial" charset="0"/>
                <a:cs typeface="Arial" charset="0"/>
                <a:sym typeface="Wingdings" pitchFamily="2" charset="2"/>
              </a:rPr>
            </a:br>
            <a:r>
              <a:rPr lang="en-US" sz="600" dirty="0" smtClean="0">
                <a:latin typeface="Arial"/>
                <a:cs typeface="Arial" pitchFamily="34" charset="0"/>
                <a:sym typeface="Wingdings" pitchFamily="2" charset="2"/>
              </a:rPr>
              <a:t>(b) The data of the </a:t>
            </a:r>
            <a:r>
              <a:rPr lang="en-US" sz="600" dirty="0" smtClean="0">
                <a:cs typeface="Arial" pitchFamily="34" charset="0"/>
                <a:sym typeface="Wingdings" pitchFamily="2" charset="2"/>
              </a:rPr>
              <a:t>[Client] is based on </a:t>
            </a:r>
            <a:r>
              <a:rPr lang="en-US" sz="600" dirty="0" smtClean="0">
                <a:latin typeface="Arial"/>
                <a:cs typeface="Arial" pitchFamily="34" charset="0"/>
                <a:sym typeface="Wingdings" pitchFamily="2" charset="2"/>
              </a:rPr>
              <a:t>FY 20X2.</a:t>
            </a:r>
          </a:p>
          <a:p>
            <a:pPr marL="534988" lvl="1" indent="-534988" defTabSz="762000" eaLnBrk="0" hangingPunct="0">
              <a:spcBef>
                <a:spcPts val="200"/>
              </a:spcBef>
              <a:tabLst>
                <a:tab pos="355600" algn="l"/>
              </a:tabLst>
            </a:pPr>
            <a:r>
              <a:rPr lang="en-US" sz="600" dirty="0" smtClean="0">
                <a:latin typeface="Arial"/>
                <a:cs typeface="Arial" pitchFamily="34" charset="0"/>
              </a:rPr>
              <a:t>Sources:	</a:t>
            </a:r>
            <a:r>
              <a:rPr lang="en-US" sz="600" dirty="0" smtClean="0"/>
              <a:t> S&amp;P Capital IQ, annual reports, quarterly reports, stock exchange brochure of [Peer 1] from 18 January 20X3; Analysis: KPMG.</a:t>
            </a:r>
          </a:p>
          <a:p>
            <a:pPr marL="534988" lvl="1" indent="-534988" defTabSz="762000" eaLnBrk="0" hangingPunct="0">
              <a:spcBef>
                <a:spcPts val="200"/>
              </a:spcBef>
              <a:tabLst>
                <a:tab pos="355600" algn="l"/>
              </a:tabLst>
            </a:pPr>
            <a:endParaRPr lang="en-US" sz="600" dirty="0">
              <a:latin typeface="Arial"/>
              <a:cs typeface="Arial" pitchFamily="34" charset="0"/>
            </a:endParaRPr>
          </a:p>
        </p:txBody>
      </p:sp>
    </p:spTree>
    <p:extLst>
      <p:ext uri="{BB962C8B-B14F-4D97-AF65-F5344CB8AC3E}">
        <p14:creationId xmlns:p14="http://schemas.microsoft.com/office/powerpoint/2010/main" val="1624025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98"/>
          <p:cNvSpPr>
            <a:spLocks noChangeArrowheads="1"/>
          </p:cNvSpPr>
          <p:nvPr/>
        </p:nvSpPr>
        <p:spPr bwMode="auto">
          <a:xfrm>
            <a:off x="4113897" y="1732057"/>
            <a:ext cx="346991" cy="204842"/>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6" name="Textplatzhalter 5"/>
          <p:cNvSpPr>
            <a:spLocks noGrp="1"/>
          </p:cNvSpPr>
          <p:nvPr>
            <p:ph type="body" sz="quarter" idx="10"/>
          </p:nvPr>
        </p:nvSpPr>
        <p:spPr/>
        <p:txBody>
          <a:bodyPr/>
          <a:lstStyle/>
          <a:p>
            <a:pPr lvl="0"/>
            <a:r>
              <a:rPr lang="en-US" dirty="0"/>
              <a:t>The [Target] is a strong niche player with an excellent performance in the purchasing criteria operating costs, project history, pre-sales services (top 3 most important criteria), technical solutions and after-sales services</a:t>
            </a:r>
          </a:p>
          <a:p>
            <a:pPr lvl="0"/>
            <a:r>
              <a:rPr lang="en-US" dirty="0"/>
              <a:t>Competitor group of the general provider ([Comp 1], [Comp 3], [Comp 4]) scores with customer relations, the ability to provide turnkey solutions and the local presence</a:t>
            </a:r>
          </a:p>
          <a:p>
            <a:endParaRPr lang="en-US" dirty="0"/>
          </a:p>
        </p:txBody>
      </p:sp>
      <p:sp>
        <p:nvSpPr>
          <p:cNvPr id="9" name="Textplatzhalter 8"/>
          <p:cNvSpPr>
            <a:spLocks noGrp="1"/>
          </p:cNvSpPr>
          <p:nvPr>
            <p:ph type="body" sz="quarter" idx="12"/>
          </p:nvPr>
        </p:nvSpPr>
        <p:spPr>
          <a:xfrm>
            <a:off x="5845173" y="1422400"/>
            <a:ext cx="3585517" cy="4604400"/>
          </a:xfrm>
        </p:spPr>
        <p:txBody>
          <a:bodyPr/>
          <a:lstStyle/>
          <a:p>
            <a:pPr>
              <a:spcAft>
                <a:spcPts val="200"/>
              </a:spcAft>
            </a:pPr>
            <a:r>
              <a:rPr lang="en-US" dirty="0" smtClean="0"/>
              <a:t>Comments</a:t>
            </a:r>
          </a:p>
          <a:p>
            <a:pPr lvl="2">
              <a:spcAft>
                <a:spcPts val="200"/>
              </a:spcAft>
            </a:pPr>
            <a:r>
              <a:rPr lang="en-US" dirty="0"/>
              <a:t>[Target] is positioned as a niche player with a superior offer for a selected set of materials handling applications</a:t>
            </a:r>
          </a:p>
          <a:p>
            <a:pPr lvl="3">
              <a:spcAft>
                <a:spcPts val="200"/>
              </a:spcAft>
            </a:pPr>
            <a:r>
              <a:rPr lang="en-US" dirty="0"/>
              <a:t>Best-in-class technological solutions and pre-sales services</a:t>
            </a:r>
          </a:p>
          <a:p>
            <a:pPr lvl="3">
              <a:spcAft>
                <a:spcPts val="200"/>
              </a:spcAft>
            </a:pPr>
            <a:r>
              <a:rPr lang="en-US" dirty="0"/>
              <a:t>Most efficient technology achieving low operating costs</a:t>
            </a:r>
          </a:p>
          <a:p>
            <a:pPr lvl="3">
              <a:spcAft>
                <a:spcPts val="200"/>
              </a:spcAft>
            </a:pPr>
            <a:r>
              <a:rPr lang="en-US" dirty="0"/>
              <a:t>Strongest track record for applications invented or significantly improved by [Target]</a:t>
            </a:r>
          </a:p>
          <a:p>
            <a:pPr lvl="3">
              <a:spcAft>
                <a:spcPts val="200"/>
              </a:spcAft>
            </a:pPr>
            <a:r>
              <a:rPr lang="en-US" dirty="0"/>
              <a:t>Cheaper than large competitors but more expensive than smaller ones</a:t>
            </a:r>
          </a:p>
          <a:p>
            <a:pPr lvl="2">
              <a:spcAft>
                <a:spcPts val="200"/>
              </a:spcAft>
            </a:pPr>
            <a:r>
              <a:rPr lang="en-US" dirty="0"/>
              <a:t>[Comp 2] is [Target]’ closest rival with a similar niche positioning</a:t>
            </a:r>
          </a:p>
          <a:p>
            <a:pPr lvl="3">
              <a:spcAft>
                <a:spcPts val="200"/>
              </a:spcAft>
            </a:pPr>
            <a:r>
              <a:rPr lang="en-US" dirty="0"/>
              <a:t>Beaten by [Target] in all purchase criteria</a:t>
            </a:r>
          </a:p>
          <a:p>
            <a:pPr lvl="3">
              <a:spcAft>
                <a:spcPts val="200"/>
              </a:spcAft>
            </a:pPr>
            <a:r>
              <a:rPr lang="en-US" dirty="0" smtClean="0"/>
              <a:t>Favorable </a:t>
            </a:r>
            <a:r>
              <a:rPr lang="en-US" dirty="0"/>
              <a:t>operating costs, but not fully offset, above-average investment costs</a:t>
            </a:r>
          </a:p>
          <a:p>
            <a:pPr lvl="3">
              <a:spcAft>
                <a:spcPts val="200"/>
              </a:spcAft>
            </a:pPr>
            <a:r>
              <a:rPr lang="en-US" dirty="0"/>
              <a:t>Significantly weaker track record than [Target]</a:t>
            </a:r>
          </a:p>
          <a:p>
            <a:pPr lvl="2">
              <a:spcAft>
                <a:spcPts val="200"/>
              </a:spcAft>
            </a:pPr>
            <a:r>
              <a:rPr lang="en-US" dirty="0"/>
              <a:t>2 groups of competitors beyond [Comp 2]. The large integrated Pulp &amp; Paper equipment suppliers [Comp 1], [Comp 4] and [Comp 3] represent the most prominent group</a:t>
            </a:r>
          </a:p>
          <a:p>
            <a:pPr lvl="3">
              <a:spcAft>
                <a:spcPts val="200"/>
              </a:spcAft>
            </a:pPr>
            <a:r>
              <a:rPr lang="en-US" dirty="0"/>
              <a:t>Strongest customer relations and local presence worldwide</a:t>
            </a:r>
          </a:p>
          <a:p>
            <a:pPr lvl="3">
              <a:spcAft>
                <a:spcPts val="200"/>
              </a:spcAft>
            </a:pPr>
            <a:r>
              <a:rPr lang="en-US" dirty="0"/>
              <a:t>Broadest and most integrated product portfolio in a one-stop shop</a:t>
            </a:r>
          </a:p>
          <a:p>
            <a:pPr lvl="3">
              <a:spcAft>
                <a:spcPts val="200"/>
              </a:spcAft>
            </a:pPr>
            <a:r>
              <a:rPr lang="en-US" dirty="0"/>
              <a:t>Expensive and weak in service</a:t>
            </a:r>
          </a:p>
          <a:p>
            <a:pPr lvl="3">
              <a:spcAft>
                <a:spcPts val="200"/>
              </a:spcAft>
            </a:pPr>
            <a:r>
              <a:rPr lang="en-US" dirty="0"/>
              <a:t>[Comp 4] is positioned close to [Target] since its acquisition of B+G Material Handling</a:t>
            </a:r>
          </a:p>
          <a:p>
            <a:pPr lvl="2">
              <a:spcAft>
                <a:spcPts val="200"/>
              </a:spcAft>
            </a:pPr>
            <a:r>
              <a:rPr lang="en-US" dirty="0"/>
              <a:t>Small local suppliers represent the second group of [Target]’s competitors. They rather focus on </a:t>
            </a:r>
            <a:r>
              <a:rPr lang="en-US" dirty="0" smtClean="0"/>
              <a:t>standardized </a:t>
            </a:r>
            <a:r>
              <a:rPr lang="en-US" dirty="0"/>
              <a:t>equipment which are offered cheaply</a:t>
            </a:r>
          </a:p>
          <a:p>
            <a:pPr lvl="3">
              <a:spcAft>
                <a:spcPts val="200"/>
              </a:spcAft>
            </a:pPr>
            <a:r>
              <a:rPr lang="en-US" dirty="0"/>
              <a:t>Most competitive prices for equipment</a:t>
            </a:r>
          </a:p>
          <a:p>
            <a:pPr lvl="3">
              <a:spcAft>
                <a:spcPts val="200"/>
              </a:spcAft>
            </a:pPr>
            <a:r>
              <a:rPr lang="en-US" dirty="0"/>
              <a:t>Good local presence but only in their home geography</a:t>
            </a:r>
          </a:p>
          <a:p>
            <a:pPr lvl="3">
              <a:spcAft>
                <a:spcPts val="200"/>
              </a:spcAft>
            </a:pPr>
            <a:r>
              <a:rPr lang="en-US" dirty="0"/>
              <a:t>Overall weakest performance against the five most important purchasing criteria</a:t>
            </a:r>
          </a:p>
          <a:p>
            <a:pPr>
              <a:spcAft>
                <a:spcPts val="200"/>
              </a:spcAft>
            </a:pPr>
            <a:endParaRPr lang="en-US" dirty="0"/>
          </a:p>
        </p:txBody>
      </p:sp>
      <p:sp>
        <p:nvSpPr>
          <p:cNvPr id="5" name="Titel 4"/>
          <p:cNvSpPr>
            <a:spLocks noGrp="1"/>
          </p:cNvSpPr>
          <p:nvPr>
            <p:ph type="title"/>
          </p:nvPr>
        </p:nvSpPr>
        <p:spPr/>
        <p:txBody>
          <a:bodyPr/>
          <a:lstStyle/>
          <a:p>
            <a:r>
              <a:rPr lang="en-US" dirty="0"/>
              <a:t>3. How is the target company positioned? (1/3)</a:t>
            </a:r>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8"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Key players’ positioning versus [Target</a:t>
            </a:r>
            <a:r>
              <a:rPr lang="en-US" sz="900" kern="0" dirty="0" smtClean="0">
                <a:latin typeface="Arial" panose="020B0604020202020204" pitchFamily="34" charset="0"/>
                <a:cs typeface="Arial" panose="020B0604020202020204" pitchFamily="34" charset="0"/>
              </a:rPr>
              <a:t>] - </a:t>
            </a:r>
            <a:r>
              <a:rPr lang="en-US" sz="900" kern="0" dirty="0">
                <a:latin typeface="Arial" panose="020B0604020202020204" pitchFamily="34" charset="0"/>
                <a:cs typeface="Arial" panose="020B0604020202020204" pitchFamily="34" charset="0"/>
              </a:rPr>
              <a:t>Pulp &amp; Paper -</a:t>
            </a:r>
          </a:p>
        </p:txBody>
      </p:sp>
      <p:sp>
        <p:nvSpPr>
          <p:cNvPr id="19" name="Rectangle 98"/>
          <p:cNvSpPr>
            <a:spLocks noChangeArrowheads="1"/>
          </p:cNvSpPr>
          <p:nvPr/>
        </p:nvSpPr>
        <p:spPr bwMode="auto">
          <a:xfrm>
            <a:off x="2464443" y="5775812"/>
            <a:ext cx="166048" cy="98121"/>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20" name="Text Box 100"/>
          <p:cNvSpPr txBox="1">
            <a:spLocks noChangeArrowheads="1"/>
          </p:cNvSpPr>
          <p:nvPr/>
        </p:nvSpPr>
        <p:spPr bwMode="auto">
          <a:xfrm>
            <a:off x="2672221" y="5766211"/>
            <a:ext cx="982641" cy="107722"/>
          </a:xfrm>
          <a:prstGeom prst="rect">
            <a:avLst/>
          </a:prstGeom>
          <a:noFill/>
          <a:ln w="9525">
            <a:noFill/>
            <a:miter lim="800000"/>
            <a:headEnd/>
            <a:tailEnd/>
          </a:ln>
        </p:spPr>
        <p:txBody>
          <a:bodyPr wrap="none" lIns="0" tIns="0" rIns="0" bIns="0">
            <a:spAutoFit/>
          </a:bodyPr>
          <a:lstStyle/>
          <a:p>
            <a:pPr eaLnBrk="0" hangingPunct="0">
              <a:spcBef>
                <a:spcPct val="0"/>
              </a:spcBef>
            </a:pPr>
            <a:r>
              <a:rPr lang="en-US" sz="700" dirty="0" smtClean="0"/>
              <a:t>Difference not significant</a:t>
            </a:r>
            <a:endParaRPr lang="en-US" sz="700" dirty="0"/>
          </a:p>
        </p:txBody>
      </p:sp>
      <p:cxnSp>
        <p:nvCxnSpPr>
          <p:cNvPr id="22" name="Straight Connector 34"/>
          <p:cNvCxnSpPr/>
          <p:nvPr/>
        </p:nvCxnSpPr>
        <p:spPr>
          <a:xfrm>
            <a:off x="3167727" y="387925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98"/>
          <p:cNvSpPr>
            <a:spLocks noChangeArrowheads="1"/>
          </p:cNvSpPr>
          <p:nvPr/>
        </p:nvSpPr>
        <p:spPr bwMode="auto">
          <a:xfrm>
            <a:off x="3977372" y="3779199"/>
            <a:ext cx="346991" cy="204842"/>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cxnSp>
        <p:nvCxnSpPr>
          <p:cNvPr id="24" name="Straight Connector 36"/>
          <p:cNvCxnSpPr/>
          <p:nvPr/>
        </p:nvCxnSpPr>
        <p:spPr>
          <a:xfrm>
            <a:off x="3167727" y="183060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38"/>
          <p:cNvCxnSpPr/>
          <p:nvPr/>
        </p:nvCxnSpPr>
        <p:spPr>
          <a:xfrm>
            <a:off x="3167727" y="3062050"/>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98"/>
          <p:cNvSpPr>
            <a:spLocks noChangeArrowheads="1"/>
          </p:cNvSpPr>
          <p:nvPr/>
        </p:nvSpPr>
        <p:spPr bwMode="auto">
          <a:xfrm>
            <a:off x="4857089" y="2961992"/>
            <a:ext cx="492786" cy="204842"/>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cxnSp>
        <p:nvCxnSpPr>
          <p:cNvPr id="28" name="Straight Connector 40"/>
          <p:cNvCxnSpPr/>
          <p:nvPr/>
        </p:nvCxnSpPr>
        <p:spPr>
          <a:xfrm>
            <a:off x="3167727" y="265006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41"/>
          <p:cNvCxnSpPr/>
          <p:nvPr/>
        </p:nvCxnSpPr>
        <p:spPr>
          <a:xfrm>
            <a:off x="3167727" y="224033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42"/>
          <p:cNvCxnSpPr/>
          <p:nvPr/>
        </p:nvCxnSpPr>
        <p:spPr>
          <a:xfrm>
            <a:off x="3167727" y="346952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98"/>
          <p:cNvSpPr>
            <a:spLocks noChangeArrowheads="1"/>
          </p:cNvSpPr>
          <p:nvPr/>
        </p:nvSpPr>
        <p:spPr bwMode="auto">
          <a:xfrm>
            <a:off x="4608853" y="1732057"/>
            <a:ext cx="346991" cy="204842"/>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32" name="Rectangle 98"/>
          <p:cNvSpPr>
            <a:spLocks noChangeArrowheads="1"/>
          </p:cNvSpPr>
          <p:nvPr/>
        </p:nvSpPr>
        <p:spPr bwMode="auto">
          <a:xfrm>
            <a:off x="4503978" y="2140279"/>
            <a:ext cx="462655" cy="204842"/>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33" name="Rectangle 54"/>
          <p:cNvSpPr/>
          <p:nvPr/>
        </p:nvSpPr>
        <p:spPr>
          <a:xfrm>
            <a:off x="2447922" y="171088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Operating costs</a:t>
            </a:r>
          </a:p>
        </p:txBody>
      </p:sp>
      <p:sp>
        <p:nvSpPr>
          <p:cNvPr id="34" name="Rectangle 57"/>
          <p:cNvSpPr/>
          <p:nvPr/>
        </p:nvSpPr>
        <p:spPr>
          <a:xfrm>
            <a:off x="2447922" y="212061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Track record</a:t>
            </a:r>
          </a:p>
        </p:txBody>
      </p:sp>
      <p:sp>
        <p:nvSpPr>
          <p:cNvPr id="35" name="Rectangle 67"/>
          <p:cNvSpPr/>
          <p:nvPr/>
        </p:nvSpPr>
        <p:spPr>
          <a:xfrm>
            <a:off x="2447922" y="253034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Pre-sales services</a:t>
            </a:r>
          </a:p>
        </p:txBody>
      </p:sp>
      <p:sp>
        <p:nvSpPr>
          <p:cNvPr id="36" name="Rectangle 71"/>
          <p:cNvSpPr/>
          <p:nvPr/>
        </p:nvSpPr>
        <p:spPr>
          <a:xfrm>
            <a:off x="2447922" y="2942329"/>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Customer relation-ships</a:t>
            </a:r>
          </a:p>
        </p:txBody>
      </p:sp>
      <p:sp>
        <p:nvSpPr>
          <p:cNvPr id="37" name="Rectangle 76"/>
          <p:cNvSpPr/>
          <p:nvPr/>
        </p:nvSpPr>
        <p:spPr>
          <a:xfrm>
            <a:off x="2447922" y="334980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Turnkey solutions</a:t>
            </a:r>
          </a:p>
        </p:txBody>
      </p:sp>
      <p:sp>
        <p:nvSpPr>
          <p:cNvPr id="38" name="Rectangle 77"/>
          <p:cNvSpPr/>
          <p:nvPr/>
        </p:nvSpPr>
        <p:spPr>
          <a:xfrm>
            <a:off x="2447922" y="375953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Investment costs</a:t>
            </a:r>
          </a:p>
        </p:txBody>
      </p:sp>
      <p:sp>
        <p:nvSpPr>
          <p:cNvPr id="39" name="Rectangle 78"/>
          <p:cNvSpPr/>
          <p:nvPr/>
        </p:nvSpPr>
        <p:spPr>
          <a:xfrm>
            <a:off x="2447922" y="457899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After-sales services</a:t>
            </a:r>
          </a:p>
        </p:txBody>
      </p:sp>
      <p:cxnSp>
        <p:nvCxnSpPr>
          <p:cNvPr id="40" name="Straight Connector 79"/>
          <p:cNvCxnSpPr/>
          <p:nvPr/>
        </p:nvCxnSpPr>
        <p:spPr>
          <a:xfrm>
            <a:off x="3167726" y="469871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80"/>
          <p:cNvSpPr txBox="1"/>
          <p:nvPr/>
        </p:nvSpPr>
        <p:spPr>
          <a:xfrm>
            <a:off x="3167726" y="183060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42" name="TextBox 81"/>
          <p:cNvSpPr txBox="1"/>
          <p:nvPr/>
        </p:nvSpPr>
        <p:spPr>
          <a:xfrm>
            <a:off x="5501715" y="183060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43" name="TextBox 82"/>
          <p:cNvSpPr txBox="1"/>
          <p:nvPr/>
        </p:nvSpPr>
        <p:spPr>
          <a:xfrm>
            <a:off x="3167726" y="224033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44" name="TextBox 83"/>
          <p:cNvSpPr txBox="1"/>
          <p:nvPr/>
        </p:nvSpPr>
        <p:spPr>
          <a:xfrm>
            <a:off x="3167726" y="265006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45" name="TextBox 84"/>
          <p:cNvSpPr txBox="1"/>
          <p:nvPr/>
        </p:nvSpPr>
        <p:spPr>
          <a:xfrm>
            <a:off x="3167726" y="3062050"/>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46" name="TextBox 85"/>
          <p:cNvSpPr txBox="1"/>
          <p:nvPr/>
        </p:nvSpPr>
        <p:spPr>
          <a:xfrm>
            <a:off x="3167726" y="346952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47" name="TextBox 86"/>
          <p:cNvSpPr txBox="1"/>
          <p:nvPr/>
        </p:nvSpPr>
        <p:spPr>
          <a:xfrm>
            <a:off x="3167726" y="387925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48" name="TextBox 87"/>
          <p:cNvSpPr txBox="1"/>
          <p:nvPr/>
        </p:nvSpPr>
        <p:spPr>
          <a:xfrm>
            <a:off x="3167726" y="469871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49" name="TextBox 88"/>
          <p:cNvSpPr txBox="1"/>
          <p:nvPr/>
        </p:nvSpPr>
        <p:spPr>
          <a:xfrm>
            <a:off x="5468242" y="224033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50" name="TextBox 89"/>
          <p:cNvSpPr txBox="1"/>
          <p:nvPr/>
        </p:nvSpPr>
        <p:spPr>
          <a:xfrm>
            <a:off x="5468242" y="265006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51" name="TextBox 90"/>
          <p:cNvSpPr txBox="1"/>
          <p:nvPr/>
        </p:nvSpPr>
        <p:spPr>
          <a:xfrm>
            <a:off x="5468242" y="3062050"/>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52" name="TextBox 91"/>
          <p:cNvSpPr txBox="1"/>
          <p:nvPr/>
        </p:nvSpPr>
        <p:spPr>
          <a:xfrm>
            <a:off x="5468242" y="346952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53" name="TextBox 92"/>
          <p:cNvSpPr txBox="1"/>
          <p:nvPr/>
        </p:nvSpPr>
        <p:spPr>
          <a:xfrm>
            <a:off x="5501715" y="387925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54" name="TextBox 93"/>
          <p:cNvSpPr txBox="1"/>
          <p:nvPr/>
        </p:nvSpPr>
        <p:spPr>
          <a:xfrm>
            <a:off x="5468242" y="469871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55" name="Oval 94"/>
          <p:cNvSpPr/>
          <p:nvPr/>
        </p:nvSpPr>
        <p:spPr>
          <a:xfrm>
            <a:off x="5243322" y="176757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95"/>
          <p:cNvSpPr/>
          <p:nvPr/>
        </p:nvSpPr>
        <p:spPr>
          <a:xfrm>
            <a:off x="5243322" y="217730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96"/>
          <p:cNvSpPr/>
          <p:nvPr/>
        </p:nvSpPr>
        <p:spPr>
          <a:xfrm>
            <a:off x="5243322" y="258703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97"/>
          <p:cNvSpPr/>
          <p:nvPr/>
        </p:nvSpPr>
        <p:spPr>
          <a:xfrm>
            <a:off x="4516810" y="2999015"/>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98"/>
          <p:cNvSpPr/>
          <p:nvPr/>
        </p:nvSpPr>
        <p:spPr>
          <a:xfrm>
            <a:off x="4172228" y="340649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99"/>
          <p:cNvSpPr/>
          <p:nvPr/>
        </p:nvSpPr>
        <p:spPr>
          <a:xfrm>
            <a:off x="4375845" y="381622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100"/>
          <p:cNvSpPr/>
          <p:nvPr/>
        </p:nvSpPr>
        <p:spPr>
          <a:xfrm>
            <a:off x="5243322" y="463568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Connector 102"/>
          <p:cNvCxnSpPr>
            <a:stCxn id="55" idx="4"/>
            <a:endCxn id="56" idx="0"/>
          </p:cNvCxnSpPr>
          <p:nvPr/>
        </p:nvCxnSpPr>
        <p:spPr>
          <a:xfrm>
            <a:off x="5306322" y="1893642"/>
            <a:ext cx="0" cy="2836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103"/>
          <p:cNvCxnSpPr>
            <a:stCxn id="56" idx="4"/>
            <a:endCxn id="57" idx="0"/>
          </p:cNvCxnSpPr>
          <p:nvPr/>
        </p:nvCxnSpPr>
        <p:spPr>
          <a:xfrm>
            <a:off x="5306322" y="2303372"/>
            <a:ext cx="0" cy="2836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104"/>
          <p:cNvCxnSpPr>
            <a:stCxn id="57" idx="4"/>
            <a:endCxn id="58" idx="0"/>
          </p:cNvCxnSpPr>
          <p:nvPr/>
        </p:nvCxnSpPr>
        <p:spPr>
          <a:xfrm flipH="1">
            <a:off x="4579810" y="2713102"/>
            <a:ext cx="726512" cy="28591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105"/>
          <p:cNvCxnSpPr>
            <a:stCxn id="59" idx="0"/>
            <a:endCxn id="58" idx="4"/>
          </p:cNvCxnSpPr>
          <p:nvPr/>
        </p:nvCxnSpPr>
        <p:spPr>
          <a:xfrm flipV="1">
            <a:off x="4235228" y="3125086"/>
            <a:ext cx="344582" cy="28140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106"/>
          <p:cNvCxnSpPr>
            <a:stCxn id="60" idx="0"/>
            <a:endCxn id="59" idx="4"/>
          </p:cNvCxnSpPr>
          <p:nvPr/>
        </p:nvCxnSpPr>
        <p:spPr>
          <a:xfrm flipH="1" flipV="1">
            <a:off x="4235228" y="3532562"/>
            <a:ext cx="203617" cy="2836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8" name="Straight Connector 107"/>
          <p:cNvCxnSpPr>
            <a:stCxn id="127" idx="0"/>
            <a:endCxn id="60" idx="4"/>
          </p:cNvCxnSpPr>
          <p:nvPr/>
        </p:nvCxnSpPr>
        <p:spPr>
          <a:xfrm flipH="1" flipV="1">
            <a:off x="4438845" y="3942292"/>
            <a:ext cx="867477" cy="2836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1" name="Oval 120"/>
          <p:cNvSpPr/>
          <p:nvPr/>
        </p:nvSpPr>
        <p:spPr>
          <a:xfrm>
            <a:off x="4482635" y="463568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121"/>
          <p:cNvSpPr/>
          <p:nvPr/>
        </p:nvSpPr>
        <p:spPr>
          <a:xfrm>
            <a:off x="3392703" y="381622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122"/>
          <p:cNvSpPr/>
          <p:nvPr/>
        </p:nvSpPr>
        <p:spPr>
          <a:xfrm>
            <a:off x="5011995" y="340649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123"/>
          <p:cNvSpPr/>
          <p:nvPr/>
        </p:nvSpPr>
        <p:spPr>
          <a:xfrm>
            <a:off x="5040333" y="2999015"/>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124"/>
          <p:cNvSpPr/>
          <p:nvPr/>
        </p:nvSpPr>
        <p:spPr>
          <a:xfrm>
            <a:off x="4616659" y="258703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125"/>
          <p:cNvSpPr/>
          <p:nvPr/>
        </p:nvSpPr>
        <p:spPr>
          <a:xfrm>
            <a:off x="4814260" y="217730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126"/>
          <p:cNvSpPr/>
          <p:nvPr/>
        </p:nvSpPr>
        <p:spPr>
          <a:xfrm>
            <a:off x="4318013" y="176757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127"/>
          <p:cNvCxnSpPr>
            <a:stCxn id="87" idx="4"/>
            <a:endCxn id="86" idx="0"/>
          </p:cNvCxnSpPr>
          <p:nvPr/>
        </p:nvCxnSpPr>
        <p:spPr>
          <a:xfrm>
            <a:off x="4381013" y="1893642"/>
            <a:ext cx="496247" cy="2836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128"/>
          <p:cNvCxnSpPr>
            <a:stCxn id="86" idx="4"/>
            <a:endCxn id="85" idx="0"/>
          </p:cNvCxnSpPr>
          <p:nvPr/>
        </p:nvCxnSpPr>
        <p:spPr>
          <a:xfrm flipH="1">
            <a:off x="4679659" y="2303372"/>
            <a:ext cx="197601" cy="2836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129"/>
          <p:cNvCxnSpPr>
            <a:stCxn id="85" idx="4"/>
            <a:endCxn id="84" idx="0"/>
          </p:cNvCxnSpPr>
          <p:nvPr/>
        </p:nvCxnSpPr>
        <p:spPr>
          <a:xfrm>
            <a:off x="4679659" y="2713102"/>
            <a:ext cx="423674" cy="28591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130"/>
          <p:cNvCxnSpPr>
            <a:stCxn id="84" idx="4"/>
            <a:endCxn id="83" idx="0"/>
          </p:cNvCxnSpPr>
          <p:nvPr/>
        </p:nvCxnSpPr>
        <p:spPr>
          <a:xfrm flipH="1">
            <a:off x="5074995" y="3125086"/>
            <a:ext cx="28338" cy="2814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131"/>
          <p:cNvCxnSpPr>
            <a:stCxn id="83" idx="3"/>
            <a:endCxn id="82" idx="7"/>
          </p:cNvCxnSpPr>
          <p:nvPr/>
        </p:nvCxnSpPr>
        <p:spPr>
          <a:xfrm flipH="1">
            <a:off x="3500251" y="3514099"/>
            <a:ext cx="1530196" cy="3205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132"/>
          <p:cNvCxnSpPr>
            <a:stCxn id="82" idx="4"/>
            <a:endCxn id="129" idx="1"/>
          </p:cNvCxnSpPr>
          <p:nvPr/>
        </p:nvCxnSpPr>
        <p:spPr>
          <a:xfrm>
            <a:off x="3455703" y="3942292"/>
            <a:ext cx="996426" cy="3021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Textfeld 815"/>
          <p:cNvSpPr txBox="1"/>
          <p:nvPr/>
        </p:nvSpPr>
        <p:spPr>
          <a:xfrm>
            <a:off x="4870286" y="5234517"/>
            <a:ext cx="459507" cy="123111"/>
          </a:xfrm>
          <a:prstGeom prst="rect">
            <a:avLst/>
          </a:prstGeom>
          <a:noFill/>
        </p:spPr>
        <p:txBody>
          <a:bodyPr wrap="square" lIns="0" tIns="0" rIns="0" bIns="0" rtlCol="0">
            <a:spAutoFit/>
          </a:bodyPr>
          <a:lstStyle/>
          <a:p>
            <a:pPr algn="ctr"/>
            <a:r>
              <a:rPr lang="en-US" sz="800" dirty="0" smtClean="0">
                <a:solidFill>
                  <a:schemeClr val="accent1"/>
                </a:solidFill>
                <a:latin typeface="Arial" pitchFamily="34" charset="0"/>
                <a:cs typeface="Arial" pitchFamily="34" charset="0"/>
              </a:rPr>
              <a:t>[Comp 2]</a:t>
            </a:r>
          </a:p>
        </p:txBody>
      </p:sp>
      <p:sp>
        <p:nvSpPr>
          <p:cNvPr id="95" name="Oval 134"/>
          <p:cNvSpPr/>
          <p:nvPr/>
        </p:nvSpPr>
        <p:spPr>
          <a:xfrm>
            <a:off x="5039841" y="217730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135"/>
          <p:cNvSpPr/>
          <p:nvPr/>
        </p:nvSpPr>
        <p:spPr>
          <a:xfrm>
            <a:off x="4780668" y="176757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136"/>
          <p:cNvSpPr/>
          <p:nvPr/>
        </p:nvSpPr>
        <p:spPr>
          <a:xfrm>
            <a:off x="4981396" y="258703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137"/>
          <p:cNvSpPr/>
          <p:nvPr/>
        </p:nvSpPr>
        <p:spPr>
          <a:xfrm>
            <a:off x="4896331" y="2999015"/>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138"/>
          <p:cNvSpPr/>
          <p:nvPr/>
        </p:nvSpPr>
        <p:spPr>
          <a:xfrm>
            <a:off x="4780668" y="340649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139"/>
          <p:cNvSpPr/>
          <p:nvPr/>
        </p:nvSpPr>
        <p:spPr>
          <a:xfrm>
            <a:off x="3997282" y="381622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40"/>
          <p:cNvSpPr/>
          <p:nvPr/>
        </p:nvSpPr>
        <p:spPr>
          <a:xfrm>
            <a:off x="5011995" y="463568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41"/>
          <p:cNvCxnSpPr>
            <a:stCxn id="96" idx="4"/>
            <a:endCxn id="95" idx="0"/>
          </p:cNvCxnSpPr>
          <p:nvPr/>
        </p:nvCxnSpPr>
        <p:spPr>
          <a:xfrm>
            <a:off x="4843668" y="1893642"/>
            <a:ext cx="259173" cy="28365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42"/>
          <p:cNvCxnSpPr>
            <a:stCxn id="95" idx="4"/>
            <a:endCxn id="97" idx="0"/>
          </p:cNvCxnSpPr>
          <p:nvPr/>
        </p:nvCxnSpPr>
        <p:spPr>
          <a:xfrm flipH="1">
            <a:off x="5044396" y="2303372"/>
            <a:ext cx="58445" cy="28365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Straight Connector 143"/>
          <p:cNvCxnSpPr>
            <a:stCxn id="97" idx="4"/>
            <a:endCxn id="98" idx="0"/>
          </p:cNvCxnSpPr>
          <p:nvPr/>
        </p:nvCxnSpPr>
        <p:spPr>
          <a:xfrm flipH="1">
            <a:off x="4959331" y="2713102"/>
            <a:ext cx="85065" cy="28591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5" name="Straight Connector 144"/>
          <p:cNvCxnSpPr>
            <a:stCxn id="98" idx="4"/>
            <a:endCxn id="99" idx="0"/>
          </p:cNvCxnSpPr>
          <p:nvPr/>
        </p:nvCxnSpPr>
        <p:spPr>
          <a:xfrm flipH="1">
            <a:off x="4843668" y="3125086"/>
            <a:ext cx="115663" cy="28140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6" name="Straight Connector 145"/>
          <p:cNvCxnSpPr>
            <a:stCxn id="99" idx="4"/>
            <a:endCxn id="100" idx="0"/>
          </p:cNvCxnSpPr>
          <p:nvPr/>
        </p:nvCxnSpPr>
        <p:spPr>
          <a:xfrm flipH="1">
            <a:off x="4060282" y="3532562"/>
            <a:ext cx="783386" cy="28365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p:cNvCxnSpPr>
            <a:stCxn id="100" idx="4"/>
            <a:endCxn id="130" idx="0"/>
          </p:cNvCxnSpPr>
          <p:nvPr/>
        </p:nvCxnSpPr>
        <p:spPr>
          <a:xfrm>
            <a:off x="4060282" y="3942292"/>
            <a:ext cx="995875" cy="28365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8" name="Textfeld 815"/>
          <p:cNvSpPr txBox="1"/>
          <p:nvPr/>
        </p:nvSpPr>
        <p:spPr>
          <a:xfrm>
            <a:off x="4401926" y="5234517"/>
            <a:ext cx="509852" cy="246221"/>
          </a:xfrm>
          <a:prstGeom prst="rect">
            <a:avLst/>
          </a:prstGeom>
          <a:noFill/>
        </p:spPr>
        <p:txBody>
          <a:bodyPr wrap="square" lIns="0" tIns="0" rIns="0" bIns="0" rtlCol="0">
            <a:spAutoFit/>
          </a:bodyPr>
          <a:lstStyle/>
          <a:p>
            <a:pPr algn="ctr"/>
            <a:r>
              <a:rPr lang="en-US" sz="800" dirty="0" smtClean="0">
                <a:solidFill>
                  <a:schemeClr val="accent3"/>
                </a:solidFill>
                <a:latin typeface="Arial" pitchFamily="34" charset="0"/>
                <a:cs typeface="Arial" pitchFamily="34" charset="0"/>
              </a:rPr>
              <a:t>[Comp 4]</a:t>
            </a:r>
            <a:br>
              <a:rPr lang="en-US" sz="800" dirty="0" smtClean="0">
                <a:solidFill>
                  <a:schemeClr val="accent3"/>
                </a:solidFill>
                <a:latin typeface="Arial" pitchFamily="34" charset="0"/>
                <a:cs typeface="Arial" pitchFamily="34" charset="0"/>
              </a:rPr>
            </a:br>
            <a:endParaRPr lang="en-US" sz="800" dirty="0" smtClean="0">
              <a:solidFill>
                <a:schemeClr val="accent3"/>
              </a:solidFill>
              <a:latin typeface="Arial" pitchFamily="34" charset="0"/>
              <a:cs typeface="Arial" pitchFamily="34" charset="0"/>
            </a:endParaRPr>
          </a:p>
        </p:txBody>
      </p:sp>
      <p:sp>
        <p:nvSpPr>
          <p:cNvPr id="109" name="Oval 148"/>
          <p:cNvSpPr/>
          <p:nvPr/>
        </p:nvSpPr>
        <p:spPr>
          <a:xfrm>
            <a:off x="3971022" y="340649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49"/>
          <p:cNvSpPr/>
          <p:nvPr/>
        </p:nvSpPr>
        <p:spPr>
          <a:xfrm>
            <a:off x="4260181" y="2999015"/>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50"/>
          <p:cNvSpPr/>
          <p:nvPr/>
        </p:nvSpPr>
        <p:spPr>
          <a:xfrm>
            <a:off x="4811267" y="258703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51"/>
          <p:cNvSpPr/>
          <p:nvPr/>
        </p:nvSpPr>
        <p:spPr>
          <a:xfrm>
            <a:off x="4156922" y="381622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52"/>
          <p:cNvSpPr/>
          <p:nvPr/>
        </p:nvSpPr>
        <p:spPr>
          <a:xfrm>
            <a:off x="4534347" y="217730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53"/>
          <p:cNvSpPr/>
          <p:nvPr/>
        </p:nvSpPr>
        <p:spPr>
          <a:xfrm>
            <a:off x="4856859" y="4635681"/>
            <a:ext cx="126000" cy="126071"/>
          </a:xfrm>
          <a:prstGeom prst="ellips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feld 815"/>
          <p:cNvSpPr txBox="1"/>
          <p:nvPr/>
        </p:nvSpPr>
        <p:spPr>
          <a:xfrm>
            <a:off x="3597976" y="5234517"/>
            <a:ext cx="443467" cy="123111"/>
          </a:xfrm>
          <a:prstGeom prst="rect">
            <a:avLst/>
          </a:prstGeom>
          <a:noFill/>
        </p:spPr>
        <p:txBody>
          <a:bodyPr wrap="square" lIns="0" tIns="0" rIns="0" bIns="0" rtlCol="0">
            <a:spAutoFit/>
          </a:bodyPr>
          <a:lstStyle/>
          <a:p>
            <a:pPr algn="ctr"/>
            <a:r>
              <a:rPr lang="en-US" sz="800" dirty="0" smtClean="0">
                <a:solidFill>
                  <a:schemeClr val="tx2"/>
                </a:solidFill>
                <a:latin typeface="Arial" pitchFamily="34" charset="0"/>
                <a:cs typeface="Arial" pitchFamily="34" charset="0"/>
              </a:rPr>
              <a:t>[Comp 1]</a:t>
            </a:r>
          </a:p>
        </p:txBody>
      </p:sp>
      <p:sp>
        <p:nvSpPr>
          <p:cNvPr id="116" name="Oval 155"/>
          <p:cNvSpPr/>
          <p:nvPr/>
        </p:nvSpPr>
        <p:spPr>
          <a:xfrm>
            <a:off x="4641811" y="176757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56"/>
          <p:cNvCxnSpPr>
            <a:stCxn id="116" idx="4"/>
            <a:endCxn id="113" idx="0"/>
          </p:cNvCxnSpPr>
          <p:nvPr/>
        </p:nvCxnSpPr>
        <p:spPr>
          <a:xfrm flipH="1">
            <a:off x="4597347" y="1893642"/>
            <a:ext cx="107464" cy="2836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57"/>
          <p:cNvCxnSpPr>
            <a:stCxn id="113" idx="4"/>
            <a:endCxn id="111" idx="0"/>
          </p:cNvCxnSpPr>
          <p:nvPr/>
        </p:nvCxnSpPr>
        <p:spPr>
          <a:xfrm>
            <a:off x="4597347" y="2303372"/>
            <a:ext cx="276920" cy="2836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58"/>
          <p:cNvCxnSpPr>
            <a:stCxn id="111" idx="4"/>
            <a:endCxn id="110" idx="0"/>
          </p:cNvCxnSpPr>
          <p:nvPr/>
        </p:nvCxnSpPr>
        <p:spPr>
          <a:xfrm flipH="1">
            <a:off x="4323181" y="2713102"/>
            <a:ext cx="551086" cy="28591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59"/>
          <p:cNvCxnSpPr>
            <a:stCxn id="110" idx="4"/>
            <a:endCxn id="109" idx="0"/>
          </p:cNvCxnSpPr>
          <p:nvPr/>
        </p:nvCxnSpPr>
        <p:spPr>
          <a:xfrm flipH="1">
            <a:off x="4034022" y="3125086"/>
            <a:ext cx="289159" cy="281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 name="Straight Connector 160"/>
          <p:cNvCxnSpPr>
            <a:stCxn id="109" idx="4"/>
            <a:endCxn id="112" idx="1"/>
          </p:cNvCxnSpPr>
          <p:nvPr/>
        </p:nvCxnSpPr>
        <p:spPr>
          <a:xfrm>
            <a:off x="4034022" y="3532562"/>
            <a:ext cx="141352" cy="3021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 name="Straight Connector 161"/>
          <p:cNvCxnSpPr>
            <a:stCxn id="112" idx="4"/>
            <a:endCxn id="131" idx="0"/>
          </p:cNvCxnSpPr>
          <p:nvPr/>
        </p:nvCxnSpPr>
        <p:spPr>
          <a:xfrm>
            <a:off x="4219922" y="3942292"/>
            <a:ext cx="662739" cy="2836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3" name="Rectangle 162"/>
          <p:cNvSpPr/>
          <p:nvPr/>
        </p:nvSpPr>
        <p:spPr>
          <a:xfrm>
            <a:off x="2447922" y="416926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Technical solution</a:t>
            </a:r>
          </a:p>
        </p:txBody>
      </p:sp>
      <p:cxnSp>
        <p:nvCxnSpPr>
          <p:cNvPr id="124" name="Straight Connector 163"/>
          <p:cNvCxnSpPr/>
          <p:nvPr/>
        </p:nvCxnSpPr>
        <p:spPr>
          <a:xfrm>
            <a:off x="3167727" y="428898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64"/>
          <p:cNvSpPr txBox="1"/>
          <p:nvPr/>
        </p:nvSpPr>
        <p:spPr>
          <a:xfrm>
            <a:off x="3167726" y="428898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126" name="TextBox 165"/>
          <p:cNvSpPr txBox="1"/>
          <p:nvPr/>
        </p:nvSpPr>
        <p:spPr>
          <a:xfrm>
            <a:off x="5468242" y="428898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127" name="Oval 166"/>
          <p:cNvSpPr/>
          <p:nvPr/>
        </p:nvSpPr>
        <p:spPr>
          <a:xfrm>
            <a:off x="5243322" y="422595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68"/>
          <p:cNvSpPr/>
          <p:nvPr/>
        </p:nvSpPr>
        <p:spPr>
          <a:xfrm>
            <a:off x="4433677" y="422595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69"/>
          <p:cNvSpPr/>
          <p:nvPr/>
        </p:nvSpPr>
        <p:spPr>
          <a:xfrm>
            <a:off x="4993157" y="422595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70"/>
          <p:cNvSpPr/>
          <p:nvPr/>
        </p:nvSpPr>
        <p:spPr>
          <a:xfrm>
            <a:off x="4819661" y="422595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2" name="Straight Connector 171"/>
          <p:cNvCxnSpPr>
            <a:stCxn id="61" idx="0"/>
            <a:endCxn id="127" idx="4"/>
          </p:cNvCxnSpPr>
          <p:nvPr/>
        </p:nvCxnSpPr>
        <p:spPr>
          <a:xfrm flipV="1">
            <a:off x="5306322" y="4352022"/>
            <a:ext cx="0" cy="2836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4" name="Straight Connector 173"/>
          <p:cNvCxnSpPr>
            <a:stCxn id="129" idx="4"/>
            <a:endCxn id="81" idx="0"/>
          </p:cNvCxnSpPr>
          <p:nvPr/>
        </p:nvCxnSpPr>
        <p:spPr>
          <a:xfrm>
            <a:off x="4496677" y="4352022"/>
            <a:ext cx="48958" cy="2836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74"/>
          <p:cNvCxnSpPr>
            <a:stCxn id="130" idx="4"/>
            <a:endCxn id="101" idx="0"/>
          </p:cNvCxnSpPr>
          <p:nvPr/>
        </p:nvCxnSpPr>
        <p:spPr>
          <a:xfrm>
            <a:off x="5056157" y="4352022"/>
            <a:ext cx="18838" cy="28365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75"/>
          <p:cNvCxnSpPr>
            <a:stCxn id="131" idx="4"/>
            <a:endCxn id="114" idx="0"/>
          </p:cNvCxnSpPr>
          <p:nvPr/>
        </p:nvCxnSpPr>
        <p:spPr>
          <a:xfrm>
            <a:off x="4882661" y="4352022"/>
            <a:ext cx="37198" cy="2836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7" name="Rectangle 176"/>
          <p:cNvSpPr/>
          <p:nvPr/>
        </p:nvSpPr>
        <p:spPr>
          <a:xfrm>
            <a:off x="2447922" y="4988726"/>
            <a:ext cx="664992" cy="25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en-US" sz="900" b="1" dirty="0" smtClean="0">
                <a:solidFill>
                  <a:schemeClr val="tx1"/>
                </a:solidFill>
                <a:latin typeface="Arial" pitchFamily="34" charset="0"/>
                <a:cs typeface="Arial" pitchFamily="34" charset="0"/>
              </a:rPr>
              <a:t>Local presence</a:t>
            </a:r>
          </a:p>
        </p:txBody>
      </p:sp>
      <p:cxnSp>
        <p:nvCxnSpPr>
          <p:cNvPr id="138" name="Straight Connector 177"/>
          <p:cNvCxnSpPr/>
          <p:nvPr/>
        </p:nvCxnSpPr>
        <p:spPr>
          <a:xfrm>
            <a:off x="3167726" y="5108447"/>
            <a:ext cx="24575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78"/>
          <p:cNvSpPr txBox="1"/>
          <p:nvPr/>
        </p:nvSpPr>
        <p:spPr>
          <a:xfrm>
            <a:off x="3167726" y="5108447"/>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140" name="TextBox 179"/>
          <p:cNvSpPr txBox="1"/>
          <p:nvPr/>
        </p:nvSpPr>
        <p:spPr>
          <a:xfrm>
            <a:off x="5468242" y="5108447"/>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141" name="Oval 180"/>
          <p:cNvSpPr/>
          <p:nvPr/>
        </p:nvSpPr>
        <p:spPr>
          <a:xfrm>
            <a:off x="4260181" y="5045411"/>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82"/>
          <p:cNvSpPr/>
          <p:nvPr/>
        </p:nvSpPr>
        <p:spPr>
          <a:xfrm>
            <a:off x="5051467" y="5045411"/>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83"/>
          <p:cNvSpPr/>
          <p:nvPr/>
        </p:nvSpPr>
        <p:spPr>
          <a:xfrm>
            <a:off x="4838500" y="5045411"/>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84"/>
          <p:cNvSpPr/>
          <p:nvPr/>
        </p:nvSpPr>
        <p:spPr>
          <a:xfrm>
            <a:off x="3797526" y="5045411"/>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6" name="Straight Connector 185"/>
          <p:cNvCxnSpPr>
            <a:stCxn id="141" idx="0"/>
            <a:endCxn id="61" idx="4"/>
          </p:cNvCxnSpPr>
          <p:nvPr/>
        </p:nvCxnSpPr>
        <p:spPr>
          <a:xfrm flipV="1">
            <a:off x="4323181" y="4761752"/>
            <a:ext cx="983141" cy="2836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8" name="Straight Connector 187"/>
          <p:cNvCxnSpPr>
            <a:stCxn id="81" idx="5"/>
            <a:endCxn id="143" idx="1"/>
          </p:cNvCxnSpPr>
          <p:nvPr/>
        </p:nvCxnSpPr>
        <p:spPr>
          <a:xfrm>
            <a:off x="4590183" y="4743289"/>
            <a:ext cx="479736" cy="3205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88"/>
          <p:cNvCxnSpPr>
            <a:stCxn id="101" idx="4"/>
            <a:endCxn id="144" idx="0"/>
          </p:cNvCxnSpPr>
          <p:nvPr/>
        </p:nvCxnSpPr>
        <p:spPr>
          <a:xfrm flipH="1">
            <a:off x="4901500" y="4761752"/>
            <a:ext cx="173495" cy="28365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0" name="Straight Connector 189"/>
          <p:cNvCxnSpPr>
            <a:stCxn id="114" idx="4"/>
            <a:endCxn id="145" idx="0"/>
          </p:cNvCxnSpPr>
          <p:nvPr/>
        </p:nvCxnSpPr>
        <p:spPr>
          <a:xfrm flipH="1">
            <a:off x="3860526" y="4761752"/>
            <a:ext cx="1059333" cy="2836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2" name="Textfeld 815"/>
          <p:cNvSpPr txBox="1"/>
          <p:nvPr/>
        </p:nvSpPr>
        <p:spPr>
          <a:xfrm>
            <a:off x="3999951" y="5234517"/>
            <a:ext cx="443467" cy="123111"/>
          </a:xfrm>
          <a:prstGeom prst="rect">
            <a:avLst/>
          </a:prstGeom>
          <a:noFill/>
        </p:spPr>
        <p:txBody>
          <a:bodyPr wrap="square" lIns="0" tIns="0" rIns="0" bIns="0" rtlCol="0">
            <a:spAutoFit/>
          </a:bodyPr>
          <a:lstStyle/>
          <a:p>
            <a:pPr algn="ctr"/>
            <a:r>
              <a:rPr lang="en-US" sz="800" dirty="0" smtClean="0">
                <a:solidFill>
                  <a:srgbClr val="00A3A1"/>
                </a:solidFill>
                <a:latin typeface="Arial" pitchFamily="34" charset="0"/>
                <a:cs typeface="Arial" pitchFamily="34" charset="0"/>
              </a:rPr>
              <a:t>[Target]</a:t>
            </a:r>
          </a:p>
        </p:txBody>
      </p:sp>
      <p:sp>
        <p:nvSpPr>
          <p:cNvPr id="153" name="Oval 194"/>
          <p:cNvSpPr/>
          <p:nvPr/>
        </p:nvSpPr>
        <p:spPr>
          <a:xfrm>
            <a:off x="3392703" y="176757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95"/>
          <p:cNvSpPr/>
          <p:nvPr/>
        </p:nvSpPr>
        <p:spPr>
          <a:xfrm>
            <a:off x="3797526" y="217730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96"/>
          <p:cNvSpPr/>
          <p:nvPr/>
        </p:nvSpPr>
        <p:spPr>
          <a:xfrm>
            <a:off x="3450535" y="258703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97"/>
          <p:cNvSpPr/>
          <p:nvPr/>
        </p:nvSpPr>
        <p:spPr>
          <a:xfrm>
            <a:off x="3739694" y="2999015"/>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98"/>
          <p:cNvSpPr/>
          <p:nvPr/>
        </p:nvSpPr>
        <p:spPr>
          <a:xfrm>
            <a:off x="3392703" y="340649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99"/>
          <p:cNvSpPr/>
          <p:nvPr/>
        </p:nvSpPr>
        <p:spPr>
          <a:xfrm>
            <a:off x="5243322" y="381622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200"/>
          <p:cNvSpPr/>
          <p:nvPr/>
        </p:nvSpPr>
        <p:spPr>
          <a:xfrm>
            <a:off x="4702052" y="463568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0" name="Straight Connector 201"/>
          <p:cNvCxnSpPr>
            <a:stCxn id="153" idx="4"/>
            <a:endCxn id="154" idx="0"/>
          </p:cNvCxnSpPr>
          <p:nvPr/>
        </p:nvCxnSpPr>
        <p:spPr>
          <a:xfrm>
            <a:off x="3455703" y="1893642"/>
            <a:ext cx="404823" cy="28365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Straight Connector 202"/>
          <p:cNvCxnSpPr>
            <a:stCxn id="154" idx="4"/>
            <a:endCxn id="155" idx="0"/>
          </p:cNvCxnSpPr>
          <p:nvPr/>
        </p:nvCxnSpPr>
        <p:spPr>
          <a:xfrm flipH="1">
            <a:off x="3513535" y="2303372"/>
            <a:ext cx="346991" cy="28365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2" name="Straight Connector 203"/>
          <p:cNvCxnSpPr>
            <a:stCxn id="155" idx="4"/>
            <a:endCxn id="156" idx="0"/>
          </p:cNvCxnSpPr>
          <p:nvPr/>
        </p:nvCxnSpPr>
        <p:spPr>
          <a:xfrm>
            <a:off x="3513535" y="2713102"/>
            <a:ext cx="289159" cy="28591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3" name="Straight Connector 204"/>
          <p:cNvCxnSpPr>
            <a:stCxn id="157" idx="0"/>
            <a:endCxn id="156" idx="4"/>
          </p:cNvCxnSpPr>
          <p:nvPr/>
        </p:nvCxnSpPr>
        <p:spPr>
          <a:xfrm flipV="1">
            <a:off x="3455703" y="3125086"/>
            <a:ext cx="346991" cy="28140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4" name="Straight Connector 205"/>
          <p:cNvCxnSpPr>
            <a:stCxn id="158" idx="0"/>
            <a:endCxn id="157" idx="4"/>
          </p:cNvCxnSpPr>
          <p:nvPr/>
        </p:nvCxnSpPr>
        <p:spPr>
          <a:xfrm flipH="1" flipV="1">
            <a:off x="3455703" y="3532562"/>
            <a:ext cx="1850619" cy="28365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5" name="Straight Connector 206"/>
          <p:cNvCxnSpPr>
            <a:stCxn id="166" idx="0"/>
            <a:endCxn id="158" idx="4"/>
          </p:cNvCxnSpPr>
          <p:nvPr/>
        </p:nvCxnSpPr>
        <p:spPr>
          <a:xfrm flipV="1">
            <a:off x="3744862" y="3942292"/>
            <a:ext cx="1561460" cy="28365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6" name="Oval 207"/>
          <p:cNvSpPr/>
          <p:nvPr/>
        </p:nvSpPr>
        <p:spPr>
          <a:xfrm>
            <a:off x="3681862" y="422595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7" name="Straight Connector 208"/>
          <p:cNvCxnSpPr>
            <a:stCxn id="159" idx="0"/>
            <a:endCxn id="166" idx="4"/>
          </p:cNvCxnSpPr>
          <p:nvPr/>
        </p:nvCxnSpPr>
        <p:spPr>
          <a:xfrm flipH="1" flipV="1">
            <a:off x="3744862" y="4352022"/>
            <a:ext cx="1020190" cy="28365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8" name="Oval 209"/>
          <p:cNvSpPr/>
          <p:nvPr/>
        </p:nvSpPr>
        <p:spPr>
          <a:xfrm>
            <a:off x="3392703" y="5045411"/>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9" name="Straight Connector 210"/>
          <p:cNvCxnSpPr>
            <a:stCxn id="168" idx="0"/>
            <a:endCxn id="159" idx="4"/>
          </p:cNvCxnSpPr>
          <p:nvPr/>
        </p:nvCxnSpPr>
        <p:spPr>
          <a:xfrm flipV="1">
            <a:off x="3455703" y="4761752"/>
            <a:ext cx="1309349" cy="28365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0" name="Textfeld 815"/>
          <p:cNvSpPr txBox="1"/>
          <p:nvPr/>
        </p:nvSpPr>
        <p:spPr>
          <a:xfrm>
            <a:off x="3225558" y="5234517"/>
            <a:ext cx="462655" cy="369332"/>
          </a:xfrm>
          <a:prstGeom prst="rect">
            <a:avLst/>
          </a:prstGeom>
          <a:noFill/>
        </p:spPr>
        <p:txBody>
          <a:bodyPr wrap="square" lIns="0" tIns="0" rIns="0" bIns="0" rtlCol="0">
            <a:spAutoFit/>
          </a:bodyPr>
          <a:lstStyle/>
          <a:p>
            <a:pPr algn="ctr"/>
            <a:r>
              <a:rPr lang="en-US" sz="800" dirty="0" smtClean="0">
                <a:solidFill>
                  <a:schemeClr val="accent5"/>
                </a:solidFill>
                <a:latin typeface="Arial" pitchFamily="34" charset="0"/>
                <a:cs typeface="Arial" pitchFamily="34" charset="0"/>
              </a:rPr>
              <a:t>Small local players</a:t>
            </a:r>
          </a:p>
        </p:txBody>
      </p:sp>
      <p:grpSp>
        <p:nvGrpSpPr>
          <p:cNvPr id="7" name="Gruppieren 6"/>
          <p:cNvGrpSpPr/>
          <p:nvPr/>
        </p:nvGrpSpPr>
        <p:grpSpPr>
          <a:xfrm>
            <a:off x="3569676" y="1764355"/>
            <a:ext cx="1834461" cy="3414314"/>
            <a:chOff x="3544991" y="1630352"/>
            <a:chExt cx="2160240" cy="3888432"/>
          </a:xfrm>
          <a:solidFill>
            <a:srgbClr val="753F19"/>
          </a:solidFill>
        </p:grpSpPr>
        <p:sp>
          <p:nvSpPr>
            <p:cNvPr id="188" name="Oval 101"/>
            <p:cNvSpPr/>
            <p:nvPr/>
          </p:nvSpPr>
          <p:spPr>
            <a:xfrm>
              <a:off x="4193063" y="490671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08"/>
            <p:cNvSpPr/>
            <p:nvPr/>
          </p:nvSpPr>
          <p:spPr>
            <a:xfrm>
              <a:off x="3544991" y="397061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09"/>
            <p:cNvSpPr/>
            <p:nvPr/>
          </p:nvSpPr>
          <p:spPr>
            <a:xfrm>
              <a:off x="5561215" y="350256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10"/>
            <p:cNvSpPr/>
            <p:nvPr/>
          </p:nvSpPr>
          <p:spPr>
            <a:xfrm>
              <a:off x="5471955" y="303708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11"/>
            <p:cNvSpPr/>
            <p:nvPr/>
          </p:nvSpPr>
          <p:spPr>
            <a:xfrm>
              <a:off x="4409087" y="256645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12"/>
            <p:cNvSpPr/>
            <p:nvPr/>
          </p:nvSpPr>
          <p:spPr>
            <a:xfrm>
              <a:off x="4860400" y="209840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13"/>
            <p:cNvSpPr/>
            <p:nvPr/>
          </p:nvSpPr>
          <p:spPr>
            <a:xfrm>
              <a:off x="4227567" y="163035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5" name="Straight Connector 114"/>
            <p:cNvCxnSpPr>
              <a:stCxn id="194" idx="4"/>
              <a:endCxn id="193" idx="0"/>
            </p:cNvCxnSpPr>
            <p:nvPr/>
          </p:nvCxnSpPr>
          <p:spPr>
            <a:xfrm>
              <a:off x="4299575" y="1774368"/>
              <a:ext cx="632833" cy="324036"/>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6" name="Straight Connector 115"/>
            <p:cNvCxnSpPr>
              <a:stCxn id="193" idx="4"/>
              <a:endCxn id="192" idx="0"/>
            </p:cNvCxnSpPr>
            <p:nvPr/>
          </p:nvCxnSpPr>
          <p:spPr>
            <a:xfrm flipH="1">
              <a:off x="4481095" y="2242420"/>
              <a:ext cx="451313" cy="324036"/>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116"/>
            <p:cNvCxnSpPr>
              <a:stCxn id="192" idx="4"/>
              <a:endCxn id="191" idx="0"/>
            </p:cNvCxnSpPr>
            <p:nvPr/>
          </p:nvCxnSpPr>
          <p:spPr>
            <a:xfrm>
              <a:off x="4481095" y="2710472"/>
              <a:ext cx="1062868" cy="326610"/>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8" name="Straight Connector 117"/>
            <p:cNvCxnSpPr>
              <a:stCxn id="191" idx="4"/>
              <a:endCxn id="190" idx="0"/>
            </p:cNvCxnSpPr>
            <p:nvPr/>
          </p:nvCxnSpPr>
          <p:spPr>
            <a:xfrm>
              <a:off x="5543963" y="3181098"/>
              <a:ext cx="89260" cy="321462"/>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9" name="Straight Connector 118"/>
            <p:cNvCxnSpPr>
              <a:stCxn id="190" idx="3"/>
              <a:endCxn id="189" idx="7"/>
            </p:cNvCxnSpPr>
            <p:nvPr/>
          </p:nvCxnSpPr>
          <p:spPr>
            <a:xfrm flipH="1">
              <a:off x="3667916" y="3625485"/>
              <a:ext cx="1914390" cy="366218"/>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0" name="Straight Connector 119"/>
            <p:cNvCxnSpPr>
              <a:stCxn id="189" idx="4"/>
              <a:endCxn id="201" idx="0"/>
            </p:cNvCxnSpPr>
            <p:nvPr/>
          </p:nvCxnSpPr>
          <p:spPr>
            <a:xfrm>
              <a:off x="3616999" y="4114628"/>
              <a:ext cx="799708" cy="324036"/>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1" name="Oval 167"/>
            <p:cNvSpPr/>
            <p:nvPr/>
          </p:nvSpPr>
          <p:spPr>
            <a:xfrm>
              <a:off x="4344699" y="443866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2" name="Straight Connector 172"/>
            <p:cNvCxnSpPr>
              <a:stCxn id="201" idx="4"/>
              <a:endCxn id="188" idx="0"/>
            </p:cNvCxnSpPr>
            <p:nvPr/>
          </p:nvCxnSpPr>
          <p:spPr>
            <a:xfrm flipH="1">
              <a:off x="4265071" y="4582680"/>
              <a:ext cx="151636" cy="324036"/>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3" name="Oval 181"/>
            <p:cNvSpPr/>
            <p:nvPr/>
          </p:nvSpPr>
          <p:spPr>
            <a:xfrm>
              <a:off x="5561215" y="537476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4" name="Straight Connector 186"/>
            <p:cNvCxnSpPr>
              <a:stCxn id="188" idx="5"/>
              <a:endCxn id="203" idx="0"/>
            </p:cNvCxnSpPr>
            <p:nvPr/>
          </p:nvCxnSpPr>
          <p:spPr>
            <a:xfrm>
              <a:off x="4315988" y="5029641"/>
              <a:ext cx="1317235" cy="345127"/>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5" name="Textfeld 815"/>
          <p:cNvSpPr txBox="1"/>
          <p:nvPr/>
        </p:nvSpPr>
        <p:spPr>
          <a:xfrm>
            <a:off x="5288302" y="5234516"/>
            <a:ext cx="459507" cy="123111"/>
          </a:xfrm>
          <a:prstGeom prst="rect">
            <a:avLst/>
          </a:prstGeom>
          <a:noFill/>
        </p:spPr>
        <p:txBody>
          <a:bodyPr wrap="square" lIns="0" tIns="0" rIns="0" bIns="0" rtlCol="0">
            <a:spAutoFit/>
          </a:bodyPr>
          <a:lstStyle/>
          <a:p>
            <a:pPr algn="ctr"/>
            <a:r>
              <a:rPr lang="en-US" sz="800" dirty="0" smtClean="0">
                <a:solidFill>
                  <a:schemeClr val="accent2"/>
                </a:solidFill>
                <a:latin typeface="Arial" pitchFamily="34" charset="0"/>
                <a:cs typeface="Arial" pitchFamily="34" charset="0"/>
              </a:rPr>
              <a:t>[Comp 3]</a:t>
            </a:r>
          </a:p>
        </p:txBody>
      </p:sp>
      <p:sp>
        <p:nvSpPr>
          <p:cNvPr id="206" name="Textfeld 815"/>
          <p:cNvSpPr txBox="1"/>
          <p:nvPr/>
        </p:nvSpPr>
        <p:spPr>
          <a:xfrm>
            <a:off x="2462253" y="5995603"/>
            <a:ext cx="4181000" cy="107722"/>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Source: KPMG interviews and analysis</a:t>
            </a:r>
          </a:p>
        </p:txBody>
      </p:sp>
    </p:spTree>
    <p:extLst>
      <p:ext uri="{BB962C8B-B14F-4D97-AF65-F5344CB8AC3E}">
        <p14:creationId xmlns:p14="http://schemas.microsoft.com/office/powerpoint/2010/main" val="1640810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98"/>
          <p:cNvSpPr>
            <a:spLocks noChangeArrowheads="1"/>
          </p:cNvSpPr>
          <p:nvPr/>
        </p:nvSpPr>
        <p:spPr bwMode="auto">
          <a:xfrm>
            <a:off x="7766597" y="2018137"/>
            <a:ext cx="537513" cy="182309"/>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216" name="Rectangle 98"/>
          <p:cNvSpPr>
            <a:spLocks noChangeArrowheads="1"/>
          </p:cNvSpPr>
          <p:nvPr/>
        </p:nvSpPr>
        <p:spPr bwMode="auto">
          <a:xfrm>
            <a:off x="3617406" y="2028530"/>
            <a:ext cx="340303" cy="187131"/>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218" name="Rectangle 98"/>
          <p:cNvSpPr>
            <a:spLocks noChangeArrowheads="1"/>
          </p:cNvSpPr>
          <p:nvPr/>
        </p:nvSpPr>
        <p:spPr bwMode="auto">
          <a:xfrm>
            <a:off x="4190259" y="2019397"/>
            <a:ext cx="340303" cy="187131"/>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8" name="Rechteck 7"/>
          <p:cNvSpPr/>
          <p:nvPr/>
        </p:nvSpPr>
        <p:spPr>
          <a:xfrm>
            <a:off x="2447922" y="1834701"/>
            <a:ext cx="3407755" cy="685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pPr lvl="0"/>
            <a:r>
              <a:rPr lang="en-US" dirty="0"/>
              <a:t>From the customer’s perspective the target scores best in the two most important purchasing criteria (operating costs &amp; project history)</a:t>
            </a:r>
          </a:p>
          <a:p>
            <a:endParaRPr lang="en-US" dirty="0"/>
          </a:p>
        </p:txBody>
      </p:sp>
      <p:sp>
        <p:nvSpPr>
          <p:cNvPr id="5" name="Titel 4"/>
          <p:cNvSpPr>
            <a:spLocks noGrp="1"/>
          </p:cNvSpPr>
          <p:nvPr>
            <p:ph type="title"/>
          </p:nvPr>
        </p:nvSpPr>
        <p:spPr/>
        <p:txBody>
          <a:bodyPr/>
          <a:lstStyle/>
          <a:p>
            <a:r>
              <a:rPr lang="en-US" dirty="0"/>
              <a:t>3. How is the target company positioned? </a:t>
            </a:r>
            <a:r>
              <a:rPr lang="en-US" dirty="0" smtClean="0"/>
              <a:t>(2/3</a:t>
            </a:r>
            <a:r>
              <a:rPr lang="en-US" dirty="0"/>
              <a:t>)</a:t>
            </a:r>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8" name="Text Placeholder 12"/>
          <p:cNvSpPr txBox="1">
            <a:spLocks/>
          </p:cNvSpPr>
          <p:nvPr>
            <p:custDataLst>
              <p:tags r:id="rId1"/>
            </p:custDataLst>
          </p:nvPr>
        </p:nvSpPr>
        <p:spPr>
          <a:xfrm>
            <a:off x="2447922" y="1422401"/>
            <a:ext cx="6959272" cy="169454"/>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Key players’ positioning along key purchase criteria in Pulp &amp; Paper</a:t>
            </a:r>
          </a:p>
        </p:txBody>
      </p:sp>
      <p:sp>
        <p:nvSpPr>
          <p:cNvPr id="206" name="Textfeld 815"/>
          <p:cNvSpPr txBox="1"/>
          <p:nvPr/>
        </p:nvSpPr>
        <p:spPr>
          <a:xfrm>
            <a:off x="2447922" y="6021388"/>
            <a:ext cx="4181000" cy="107722"/>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Source: KPMG interviews and analysis</a:t>
            </a:r>
          </a:p>
        </p:txBody>
      </p:sp>
      <p:sp>
        <p:nvSpPr>
          <p:cNvPr id="171" name="Text Placeholder 12"/>
          <p:cNvSpPr txBox="1">
            <a:spLocks/>
          </p:cNvSpPr>
          <p:nvPr>
            <p:custDataLst>
              <p:tags r:id="rId2"/>
            </p:custDataLst>
          </p:nvPr>
        </p:nvSpPr>
        <p:spPr>
          <a:xfrm>
            <a:off x="2500676" y="1660587"/>
            <a:ext cx="3355001" cy="19722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solidFill>
                  <a:schemeClr val="tx1"/>
                </a:solidFill>
                <a:latin typeface="Arial" panose="020B0604020202020204" pitchFamily="34" charset="0"/>
                <a:cs typeface="Arial" panose="020B0604020202020204" pitchFamily="34" charset="0"/>
              </a:rPr>
              <a:t>- Operating costs - </a:t>
            </a:r>
            <a:endParaRPr lang="en-US" sz="900" kern="0" dirty="0">
              <a:solidFill>
                <a:schemeClr val="tx1"/>
              </a:solidFill>
              <a:latin typeface="Arial" panose="020B0604020202020204" pitchFamily="34" charset="0"/>
              <a:cs typeface="Arial" panose="020B0604020202020204" pitchFamily="34" charset="0"/>
            </a:endParaRPr>
          </a:p>
        </p:txBody>
      </p:sp>
      <p:sp>
        <p:nvSpPr>
          <p:cNvPr id="172" name="Text Placeholder 12"/>
          <p:cNvSpPr txBox="1">
            <a:spLocks/>
          </p:cNvSpPr>
          <p:nvPr>
            <p:custDataLst>
              <p:tags r:id="rId3"/>
            </p:custDataLst>
          </p:nvPr>
        </p:nvSpPr>
        <p:spPr>
          <a:xfrm>
            <a:off x="6093069" y="1660587"/>
            <a:ext cx="3350357" cy="177006"/>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solidFill>
                  <a:schemeClr val="tx1"/>
                </a:solidFill>
                <a:latin typeface="Arial" panose="020B0604020202020204" pitchFamily="34" charset="0"/>
                <a:cs typeface="Arial" panose="020B0604020202020204" pitchFamily="34" charset="0"/>
              </a:rPr>
              <a:t>- Track record - </a:t>
            </a:r>
            <a:endParaRPr lang="en-US" sz="900" kern="0" dirty="0">
              <a:solidFill>
                <a:schemeClr val="tx1"/>
              </a:solidFill>
              <a:latin typeface="Arial" panose="020B0604020202020204" pitchFamily="34" charset="0"/>
              <a:cs typeface="Arial" panose="020B0604020202020204" pitchFamily="34" charset="0"/>
            </a:endParaRPr>
          </a:p>
        </p:txBody>
      </p:sp>
      <p:grpSp>
        <p:nvGrpSpPr>
          <p:cNvPr id="10" name="Gruppieren 9"/>
          <p:cNvGrpSpPr/>
          <p:nvPr/>
        </p:nvGrpSpPr>
        <p:grpSpPr>
          <a:xfrm>
            <a:off x="2622601" y="1875059"/>
            <a:ext cx="2971484" cy="615498"/>
            <a:chOff x="2622601" y="1875059"/>
            <a:chExt cx="2971484" cy="615498"/>
          </a:xfrm>
        </p:grpSpPr>
        <p:cxnSp>
          <p:nvCxnSpPr>
            <p:cNvPr id="24" name="Straight Connector 36"/>
            <p:cNvCxnSpPr/>
            <p:nvPr/>
          </p:nvCxnSpPr>
          <p:spPr>
            <a:xfrm>
              <a:off x="2622601" y="2120750"/>
              <a:ext cx="29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80"/>
            <p:cNvSpPr txBox="1"/>
            <p:nvPr/>
          </p:nvSpPr>
          <p:spPr>
            <a:xfrm>
              <a:off x="2622601" y="2120750"/>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42" name="TextBox 81"/>
            <p:cNvSpPr txBox="1"/>
            <p:nvPr/>
          </p:nvSpPr>
          <p:spPr>
            <a:xfrm>
              <a:off x="5440197" y="2129899"/>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94" name="Textfeld 815"/>
            <p:cNvSpPr txBox="1"/>
            <p:nvPr/>
          </p:nvSpPr>
          <p:spPr>
            <a:xfrm>
              <a:off x="3781036" y="1875059"/>
              <a:ext cx="459507" cy="123111"/>
            </a:xfrm>
            <a:prstGeom prst="rect">
              <a:avLst/>
            </a:prstGeom>
            <a:noFill/>
          </p:spPr>
          <p:txBody>
            <a:bodyPr wrap="square" lIns="0" tIns="0" rIns="0" bIns="0" rtlCol="0">
              <a:spAutoFit/>
            </a:bodyPr>
            <a:lstStyle/>
            <a:p>
              <a:pPr algn="ctr"/>
              <a:r>
                <a:rPr lang="en-US" sz="800" dirty="0" smtClean="0">
                  <a:solidFill>
                    <a:schemeClr val="accent1"/>
                  </a:solidFill>
                  <a:latin typeface="Arial" pitchFamily="34" charset="0"/>
                  <a:cs typeface="Arial" pitchFamily="34" charset="0"/>
                </a:rPr>
                <a:t>[Comp 2]</a:t>
              </a:r>
            </a:p>
          </p:txBody>
        </p:sp>
        <p:sp>
          <p:nvSpPr>
            <p:cNvPr id="108" name="Textfeld 815"/>
            <p:cNvSpPr txBox="1"/>
            <p:nvPr/>
          </p:nvSpPr>
          <p:spPr>
            <a:xfrm>
              <a:off x="4227075" y="1883851"/>
              <a:ext cx="889061" cy="123111"/>
            </a:xfrm>
            <a:prstGeom prst="rect">
              <a:avLst/>
            </a:prstGeom>
            <a:noFill/>
          </p:spPr>
          <p:txBody>
            <a:bodyPr wrap="square" lIns="0" tIns="0" rIns="0" bIns="0" rtlCol="0">
              <a:spAutoFit/>
            </a:bodyPr>
            <a:lstStyle/>
            <a:p>
              <a:pPr algn="ctr"/>
              <a:r>
                <a:rPr lang="en-US" sz="800" dirty="0" smtClean="0">
                  <a:solidFill>
                    <a:schemeClr val="accent3"/>
                  </a:solidFill>
                  <a:latin typeface="Arial" pitchFamily="34" charset="0"/>
                  <a:cs typeface="Arial" pitchFamily="34" charset="0"/>
                </a:rPr>
                <a:t>[Comp 4]</a:t>
              </a:r>
              <a:endParaRPr lang="en-US" sz="800" baseline="30000" dirty="0" smtClean="0">
                <a:solidFill>
                  <a:schemeClr val="accent3"/>
                </a:solidFill>
                <a:latin typeface="Arial" pitchFamily="34" charset="0"/>
                <a:cs typeface="Arial" pitchFamily="34" charset="0"/>
              </a:endParaRPr>
            </a:p>
          </p:txBody>
        </p:sp>
        <p:sp>
          <p:nvSpPr>
            <p:cNvPr id="152" name="Textfeld 815"/>
            <p:cNvSpPr txBox="1"/>
            <p:nvPr/>
          </p:nvSpPr>
          <p:spPr>
            <a:xfrm>
              <a:off x="4941723" y="2226752"/>
              <a:ext cx="443467" cy="123111"/>
            </a:xfrm>
            <a:prstGeom prst="rect">
              <a:avLst/>
            </a:prstGeom>
            <a:noFill/>
          </p:spPr>
          <p:txBody>
            <a:bodyPr wrap="square" lIns="0" tIns="0" rIns="0" bIns="0" rtlCol="0">
              <a:spAutoFit/>
            </a:bodyPr>
            <a:lstStyle/>
            <a:p>
              <a:pPr algn="ctr"/>
              <a:r>
                <a:rPr lang="en-US" sz="800" dirty="0" smtClean="0">
                  <a:solidFill>
                    <a:srgbClr val="00A3A1"/>
                  </a:solidFill>
                  <a:latin typeface="Arial" pitchFamily="34" charset="0"/>
                  <a:cs typeface="Arial" pitchFamily="34" charset="0"/>
                </a:rPr>
                <a:t>[Target]</a:t>
              </a:r>
            </a:p>
          </p:txBody>
        </p:sp>
        <p:sp>
          <p:nvSpPr>
            <p:cNvPr id="153" name="Oval 194"/>
            <p:cNvSpPr/>
            <p:nvPr/>
          </p:nvSpPr>
          <p:spPr>
            <a:xfrm>
              <a:off x="2882747" y="2057714"/>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Textfeld 815"/>
            <p:cNvSpPr txBox="1"/>
            <p:nvPr/>
          </p:nvSpPr>
          <p:spPr>
            <a:xfrm>
              <a:off x="2734185" y="2244336"/>
              <a:ext cx="532337" cy="246221"/>
            </a:xfrm>
            <a:prstGeom prst="rect">
              <a:avLst/>
            </a:prstGeom>
            <a:noFill/>
          </p:spPr>
          <p:txBody>
            <a:bodyPr wrap="square" lIns="0" tIns="0" rIns="0" bIns="0" rtlCol="0">
              <a:spAutoFit/>
            </a:bodyPr>
            <a:lstStyle/>
            <a:p>
              <a:pPr algn="ctr"/>
              <a:r>
                <a:rPr lang="en-US" sz="800" dirty="0" smtClean="0">
                  <a:solidFill>
                    <a:schemeClr val="accent5"/>
                  </a:solidFill>
                  <a:latin typeface="Arial" pitchFamily="34" charset="0"/>
                  <a:cs typeface="Arial" pitchFamily="34" charset="0"/>
                </a:rPr>
                <a:t>Small local players</a:t>
              </a:r>
            </a:p>
          </p:txBody>
        </p:sp>
        <p:sp>
          <p:nvSpPr>
            <p:cNvPr id="205" name="Textfeld 815"/>
            <p:cNvSpPr txBox="1"/>
            <p:nvPr/>
          </p:nvSpPr>
          <p:spPr>
            <a:xfrm>
              <a:off x="3321529" y="2226751"/>
              <a:ext cx="459507" cy="123111"/>
            </a:xfrm>
            <a:prstGeom prst="rect">
              <a:avLst/>
            </a:prstGeom>
            <a:noFill/>
          </p:spPr>
          <p:txBody>
            <a:bodyPr wrap="square" lIns="0" tIns="0" rIns="0" bIns="0" rtlCol="0">
              <a:spAutoFit/>
            </a:bodyPr>
            <a:lstStyle/>
            <a:p>
              <a:pPr algn="ctr"/>
              <a:r>
                <a:rPr lang="en-US" sz="800" dirty="0" smtClean="0">
                  <a:solidFill>
                    <a:schemeClr val="accent2"/>
                  </a:solidFill>
                  <a:latin typeface="Arial" pitchFamily="34" charset="0"/>
                  <a:cs typeface="Arial" pitchFamily="34" charset="0"/>
                </a:rPr>
                <a:t>[Comp 3]</a:t>
              </a:r>
            </a:p>
          </p:txBody>
        </p:sp>
        <p:sp>
          <p:nvSpPr>
            <p:cNvPr id="173" name="Oval 194"/>
            <p:cNvSpPr/>
            <p:nvPr/>
          </p:nvSpPr>
          <p:spPr>
            <a:xfrm>
              <a:off x="3645510" y="2057714"/>
              <a:ext cx="126000" cy="126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94"/>
            <p:cNvSpPr/>
            <p:nvPr/>
          </p:nvSpPr>
          <p:spPr>
            <a:xfrm>
              <a:off x="3812123" y="2057714"/>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94"/>
            <p:cNvSpPr/>
            <p:nvPr/>
          </p:nvSpPr>
          <p:spPr>
            <a:xfrm>
              <a:off x="4218740" y="2057714"/>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94"/>
            <p:cNvSpPr/>
            <p:nvPr/>
          </p:nvSpPr>
          <p:spPr>
            <a:xfrm>
              <a:off x="4385353" y="2057714"/>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94"/>
            <p:cNvSpPr/>
            <p:nvPr/>
          </p:nvSpPr>
          <p:spPr>
            <a:xfrm>
              <a:off x="5120285" y="2057714"/>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feld 815"/>
            <p:cNvSpPr txBox="1"/>
            <p:nvPr/>
          </p:nvSpPr>
          <p:spPr>
            <a:xfrm>
              <a:off x="3985833" y="2235544"/>
              <a:ext cx="525520" cy="246221"/>
            </a:xfrm>
            <a:prstGeom prst="rect">
              <a:avLst/>
            </a:prstGeom>
            <a:noFill/>
          </p:spPr>
          <p:txBody>
            <a:bodyPr wrap="square" lIns="0" tIns="0" rIns="0" bIns="0" rtlCol="0">
              <a:spAutoFit/>
            </a:bodyPr>
            <a:lstStyle/>
            <a:p>
              <a:pPr algn="ctr"/>
              <a:r>
                <a:rPr lang="en-US" sz="800" dirty="0" smtClean="0">
                  <a:solidFill>
                    <a:schemeClr val="tx2"/>
                  </a:solidFill>
                  <a:latin typeface="Arial" pitchFamily="34" charset="0"/>
                  <a:cs typeface="Arial" pitchFamily="34" charset="0"/>
                </a:rPr>
                <a:t>[Comp 1]</a:t>
              </a:r>
              <a:endParaRPr lang="en-US" sz="800" baseline="30000" dirty="0" smtClean="0">
                <a:solidFill>
                  <a:schemeClr val="tx2"/>
                </a:solidFill>
                <a:latin typeface="Arial" pitchFamily="34" charset="0"/>
                <a:cs typeface="Arial" pitchFamily="34" charset="0"/>
              </a:endParaRPr>
            </a:p>
            <a:p>
              <a:pPr algn="ctr"/>
              <a:endParaRPr lang="en-US" sz="800" dirty="0" smtClean="0">
                <a:solidFill>
                  <a:schemeClr val="tx2"/>
                </a:solidFill>
                <a:latin typeface="Arial" pitchFamily="34" charset="0"/>
                <a:cs typeface="Arial" pitchFamily="34" charset="0"/>
              </a:endParaRPr>
            </a:p>
          </p:txBody>
        </p:sp>
      </p:grpSp>
      <p:sp>
        <p:nvSpPr>
          <p:cNvPr id="179" name="Rechteck 178"/>
          <p:cNvSpPr/>
          <p:nvPr/>
        </p:nvSpPr>
        <p:spPr>
          <a:xfrm>
            <a:off x="6035671" y="1828799"/>
            <a:ext cx="3371523" cy="685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nvGrpSpPr>
          <p:cNvPr id="180" name="Gruppieren 179"/>
          <p:cNvGrpSpPr/>
          <p:nvPr/>
        </p:nvGrpSpPr>
        <p:grpSpPr>
          <a:xfrm>
            <a:off x="6245432" y="1883851"/>
            <a:ext cx="3013162" cy="606706"/>
            <a:chOff x="2622601" y="1883851"/>
            <a:chExt cx="3013162" cy="606706"/>
          </a:xfrm>
        </p:grpSpPr>
        <p:cxnSp>
          <p:nvCxnSpPr>
            <p:cNvPr id="181" name="Straight Connector 36"/>
            <p:cNvCxnSpPr/>
            <p:nvPr/>
          </p:nvCxnSpPr>
          <p:spPr>
            <a:xfrm>
              <a:off x="2622601" y="2120750"/>
              <a:ext cx="29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80"/>
            <p:cNvSpPr txBox="1"/>
            <p:nvPr/>
          </p:nvSpPr>
          <p:spPr>
            <a:xfrm>
              <a:off x="2622601" y="2120750"/>
              <a:ext cx="153888"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low</a:t>
              </a:r>
            </a:p>
          </p:txBody>
        </p:sp>
        <p:sp>
          <p:nvSpPr>
            <p:cNvPr id="183" name="TextBox 81"/>
            <p:cNvSpPr txBox="1"/>
            <p:nvPr/>
          </p:nvSpPr>
          <p:spPr>
            <a:xfrm>
              <a:off x="5440197" y="2129899"/>
              <a:ext cx="195566"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high</a:t>
              </a:r>
            </a:p>
          </p:txBody>
        </p:sp>
        <p:sp>
          <p:nvSpPr>
            <p:cNvPr id="184" name="Textfeld 815"/>
            <p:cNvSpPr txBox="1"/>
            <p:nvPr/>
          </p:nvSpPr>
          <p:spPr>
            <a:xfrm>
              <a:off x="4212980" y="1883851"/>
              <a:ext cx="459507" cy="123111"/>
            </a:xfrm>
            <a:prstGeom prst="rect">
              <a:avLst/>
            </a:prstGeom>
            <a:noFill/>
          </p:spPr>
          <p:txBody>
            <a:bodyPr wrap="square" lIns="0" tIns="0" rIns="0" bIns="0" rtlCol="0">
              <a:spAutoFit/>
            </a:bodyPr>
            <a:lstStyle/>
            <a:p>
              <a:pPr algn="ctr"/>
              <a:r>
                <a:rPr lang="en-US" sz="800" dirty="0" smtClean="0">
                  <a:solidFill>
                    <a:schemeClr val="accent1"/>
                  </a:solidFill>
                  <a:latin typeface="Arial" pitchFamily="34" charset="0"/>
                  <a:cs typeface="Arial" pitchFamily="34" charset="0"/>
                </a:rPr>
                <a:t>[Comp 2]</a:t>
              </a:r>
            </a:p>
          </p:txBody>
        </p:sp>
        <p:sp>
          <p:nvSpPr>
            <p:cNvPr id="185" name="Textfeld 815"/>
            <p:cNvSpPr txBox="1"/>
            <p:nvPr/>
          </p:nvSpPr>
          <p:spPr>
            <a:xfrm>
              <a:off x="4622728" y="1883851"/>
              <a:ext cx="889061" cy="123111"/>
            </a:xfrm>
            <a:prstGeom prst="rect">
              <a:avLst/>
            </a:prstGeom>
            <a:noFill/>
          </p:spPr>
          <p:txBody>
            <a:bodyPr wrap="square" lIns="0" tIns="0" rIns="0" bIns="0" rtlCol="0">
              <a:spAutoFit/>
            </a:bodyPr>
            <a:lstStyle/>
            <a:p>
              <a:pPr algn="ctr"/>
              <a:r>
                <a:rPr lang="en-US" sz="800" dirty="0" smtClean="0">
                  <a:solidFill>
                    <a:schemeClr val="accent3"/>
                  </a:solidFill>
                  <a:latin typeface="Arial" pitchFamily="34" charset="0"/>
                  <a:cs typeface="Arial" pitchFamily="34" charset="0"/>
                </a:rPr>
                <a:t>[Comp 4]</a:t>
              </a:r>
              <a:endParaRPr lang="en-US" sz="800" baseline="30000" dirty="0" smtClean="0">
                <a:solidFill>
                  <a:schemeClr val="accent3"/>
                </a:solidFill>
                <a:latin typeface="Arial" pitchFamily="34" charset="0"/>
                <a:cs typeface="Arial" pitchFamily="34" charset="0"/>
              </a:endParaRPr>
            </a:p>
          </p:txBody>
        </p:sp>
        <p:sp>
          <p:nvSpPr>
            <p:cNvPr id="186" name="Textfeld 815"/>
            <p:cNvSpPr txBox="1"/>
            <p:nvPr/>
          </p:nvSpPr>
          <p:spPr>
            <a:xfrm>
              <a:off x="4941723" y="2226752"/>
              <a:ext cx="443467" cy="123111"/>
            </a:xfrm>
            <a:prstGeom prst="rect">
              <a:avLst/>
            </a:prstGeom>
            <a:noFill/>
          </p:spPr>
          <p:txBody>
            <a:bodyPr wrap="square" lIns="0" tIns="0" rIns="0" bIns="0" rtlCol="0">
              <a:spAutoFit/>
            </a:bodyPr>
            <a:lstStyle/>
            <a:p>
              <a:pPr algn="ctr"/>
              <a:r>
                <a:rPr lang="en-US" sz="800" dirty="0" smtClean="0">
                  <a:solidFill>
                    <a:srgbClr val="00A3A1"/>
                  </a:solidFill>
                  <a:latin typeface="Arial" pitchFamily="34" charset="0"/>
                  <a:cs typeface="Arial" pitchFamily="34" charset="0"/>
                </a:rPr>
                <a:t>[Target]</a:t>
              </a:r>
            </a:p>
          </p:txBody>
        </p:sp>
        <p:sp>
          <p:nvSpPr>
            <p:cNvPr id="187" name="Oval 194"/>
            <p:cNvSpPr/>
            <p:nvPr/>
          </p:nvSpPr>
          <p:spPr>
            <a:xfrm>
              <a:off x="3295986" y="2057714"/>
              <a:ext cx="126000" cy="1260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feld 815"/>
            <p:cNvSpPr txBox="1"/>
            <p:nvPr/>
          </p:nvSpPr>
          <p:spPr>
            <a:xfrm>
              <a:off x="3147424" y="2244336"/>
              <a:ext cx="532337" cy="246221"/>
            </a:xfrm>
            <a:prstGeom prst="rect">
              <a:avLst/>
            </a:prstGeom>
            <a:noFill/>
          </p:spPr>
          <p:txBody>
            <a:bodyPr wrap="square" lIns="0" tIns="0" rIns="0" bIns="0" rtlCol="0">
              <a:spAutoFit/>
            </a:bodyPr>
            <a:lstStyle/>
            <a:p>
              <a:pPr algn="ctr"/>
              <a:r>
                <a:rPr lang="en-US" sz="800" dirty="0" smtClean="0">
                  <a:solidFill>
                    <a:schemeClr val="accent5"/>
                  </a:solidFill>
                  <a:latin typeface="Arial" pitchFamily="34" charset="0"/>
                  <a:cs typeface="Arial" pitchFamily="34" charset="0"/>
                </a:rPr>
                <a:t>Small local players</a:t>
              </a:r>
            </a:p>
          </p:txBody>
        </p:sp>
        <p:sp>
          <p:nvSpPr>
            <p:cNvPr id="209" name="Textfeld 815"/>
            <p:cNvSpPr txBox="1"/>
            <p:nvPr/>
          </p:nvSpPr>
          <p:spPr>
            <a:xfrm>
              <a:off x="3903318" y="2226751"/>
              <a:ext cx="459507" cy="123111"/>
            </a:xfrm>
            <a:prstGeom prst="rect">
              <a:avLst/>
            </a:prstGeom>
            <a:noFill/>
          </p:spPr>
          <p:txBody>
            <a:bodyPr wrap="square" lIns="0" tIns="0" rIns="0" bIns="0" rtlCol="0">
              <a:spAutoFit/>
            </a:bodyPr>
            <a:lstStyle/>
            <a:p>
              <a:pPr algn="ctr"/>
              <a:r>
                <a:rPr lang="en-US" sz="800" dirty="0" smtClean="0">
                  <a:solidFill>
                    <a:schemeClr val="accent2"/>
                  </a:solidFill>
                  <a:latin typeface="Arial" pitchFamily="34" charset="0"/>
                  <a:cs typeface="Arial" pitchFamily="34" charset="0"/>
                </a:rPr>
                <a:t>[Comp 3]</a:t>
              </a:r>
            </a:p>
          </p:txBody>
        </p:sp>
        <p:sp>
          <p:nvSpPr>
            <p:cNvPr id="210" name="Oval 194"/>
            <p:cNvSpPr/>
            <p:nvPr/>
          </p:nvSpPr>
          <p:spPr>
            <a:xfrm>
              <a:off x="4190628" y="2057714"/>
              <a:ext cx="126000" cy="126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194"/>
            <p:cNvSpPr/>
            <p:nvPr/>
          </p:nvSpPr>
          <p:spPr>
            <a:xfrm>
              <a:off x="4357241" y="2057714"/>
              <a:ext cx="126000" cy="1260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194"/>
            <p:cNvSpPr/>
            <p:nvPr/>
          </p:nvSpPr>
          <p:spPr>
            <a:xfrm>
              <a:off x="4517675" y="2057714"/>
              <a:ext cx="126000" cy="1260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194"/>
            <p:cNvSpPr/>
            <p:nvPr/>
          </p:nvSpPr>
          <p:spPr>
            <a:xfrm>
              <a:off x="4781006" y="2057714"/>
              <a:ext cx="126000" cy="126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194"/>
            <p:cNvSpPr/>
            <p:nvPr/>
          </p:nvSpPr>
          <p:spPr>
            <a:xfrm>
              <a:off x="5120285" y="2057714"/>
              <a:ext cx="126000" cy="1260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feld 815"/>
            <p:cNvSpPr txBox="1"/>
            <p:nvPr/>
          </p:nvSpPr>
          <p:spPr>
            <a:xfrm>
              <a:off x="4403483" y="2217995"/>
              <a:ext cx="525520" cy="246221"/>
            </a:xfrm>
            <a:prstGeom prst="rect">
              <a:avLst/>
            </a:prstGeom>
            <a:noFill/>
          </p:spPr>
          <p:txBody>
            <a:bodyPr wrap="square" lIns="0" tIns="0" rIns="0" bIns="0" rtlCol="0">
              <a:spAutoFit/>
            </a:bodyPr>
            <a:lstStyle/>
            <a:p>
              <a:pPr algn="ctr"/>
              <a:r>
                <a:rPr lang="en-US" sz="800" dirty="0" smtClean="0">
                  <a:solidFill>
                    <a:schemeClr val="tx2"/>
                  </a:solidFill>
                  <a:latin typeface="Arial" pitchFamily="34" charset="0"/>
                  <a:cs typeface="Arial" pitchFamily="34" charset="0"/>
                </a:rPr>
                <a:t>[Comp 1]</a:t>
              </a:r>
              <a:endParaRPr lang="en-US" sz="800" baseline="30000" dirty="0" smtClean="0">
                <a:solidFill>
                  <a:schemeClr val="tx2"/>
                </a:solidFill>
                <a:latin typeface="Arial" pitchFamily="34" charset="0"/>
                <a:cs typeface="Arial" pitchFamily="34" charset="0"/>
              </a:endParaRPr>
            </a:p>
            <a:p>
              <a:pPr algn="ctr"/>
              <a:endParaRPr lang="en-US" sz="800" dirty="0" smtClean="0">
                <a:solidFill>
                  <a:schemeClr val="tx2"/>
                </a:solidFill>
                <a:latin typeface="Arial" pitchFamily="34" charset="0"/>
                <a:cs typeface="Arial" pitchFamily="34" charset="0"/>
              </a:endParaRPr>
            </a:p>
          </p:txBody>
        </p:sp>
      </p:grpSp>
      <p:sp>
        <p:nvSpPr>
          <p:cNvPr id="217" name="Text Box 100"/>
          <p:cNvSpPr txBox="1">
            <a:spLocks noChangeArrowheads="1"/>
          </p:cNvSpPr>
          <p:nvPr/>
        </p:nvSpPr>
        <p:spPr bwMode="auto">
          <a:xfrm>
            <a:off x="4852714" y="2386411"/>
            <a:ext cx="982641" cy="107722"/>
          </a:xfrm>
          <a:prstGeom prst="rect">
            <a:avLst/>
          </a:prstGeom>
          <a:noFill/>
          <a:ln w="9525">
            <a:noFill/>
            <a:miter lim="800000"/>
            <a:headEnd/>
            <a:tailEnd/>
          </a:ln>
        </p:spPr>
        <p:txBody>
          <a:bodyPr wrap="none" lIns="0" tIns="0" rIns="0" bIns="0">
            <a:spAutoFit/>
          </a:bodyPr>
          <a:lstStyle/>
          <a:p>
            <a:pPr eaLnBrk="0" hangingPunct="0">
              <a:spcBef>
                <a:spcPct val="0"/>
              </a:spcBef>
            </a:pPr>
            <a:r>
              <a:rPr lang="en-US" sz="700" dirty="0" smtClean="0"/>
              <a:t>Difference not significant</a:t>
            </a:r>
            <a:endParaRPr lang="en-US" sz="700" dirty="0"/>
          </a:p>
        </p:txBody>
      </p:sp>
      <p:sp>
        <p:nvSpPr>
          <p:cNvPr id="219" name="Rectangle 98"/>
          <p:cNvSpPr>
            <a:spLocks noChangeArrowheads="1"/>
          </p:cNvSpPr>
          <p:nvPr/>
        </p:nvSpPr>
        <p:spPr bwMode="auto">
          <a:xfrm>
            <a:off x="4637046" y="2391211"/>
            <a:ext cx="166048" cy="98121"/>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220" name="Text Box 100"/>
          <p:cNvSpPr txBox="1">
            <a:spLocks noChangeArrowheads="1"/>
          </p:cNvSpPr>
          <p:nvPr/>
        </p:nvSpPr>
        <p:spPr bwMode="auto">
          <a:xfrm>
            <a:off x="8387202" y="2378844"/>
            <a:ext cx="982641" cy="107722"/>
          </a:xfrm>
          <a:prstGeom prst="rect">
            <a:avLst/>
          </a:prstGeom>
          <a:noFill/>
          <a:ln w="9525">
            <a:noFill/>
            <a:miter lim="800000"/>
            <a:headEnd/>
            <a:tailEnd/>
          </a:ln>
        </p:spPr>
        <p:txBody>
          <a:bodyPr wrap="none" lIns="0" tIns="0" rIns="0" bIns="0">
            <a:spAutoFit/>
          </a:bodyPr>
          <a:lstStyle/>
          <a:p>
            <a:pPr eaLnBrk="0" hangingPunct="0">
              <a:spcBef>
                <a:spcPct val="0"/>
              </a:spcBef>
            </a:pPr>
            <a:r>
              <a:rPr lang="en-US" sz="700" dirty="0" smtClean="0"/>
              <a:t>Difference not significant</a:t>
            </a:r>
            <a:endParaRPr lang="en-US" sz="700" dirty="0"/>
          </a:p>
        </p:txBody>
      </p:sp>
      <p:sp>
        <p:nvSpPr>
          <p:cNvPr id="221" name="Rectangle 98"/>
          <p:cNvSpPr>
            <a:spLocks noChangeArrowheads="1"/>
          </p:cNvSpPr>
          <p:nvPr/>
        </p:nvSpPr>
        <p:spPr bwMode="auto">
          <a:xfrm>
            <a:off x="8171534" y="2383644"/>
            <a:ext cx="166048" cy="98121"/>
          </a:xfrm>
          <a:prstGeom prst="rect">
            <a:avLst/>
          </a:prstGeom>
          <a:solidFill>
            <a:srgbClr val="D9D9D9"/>
          </a:solidFill>
          <a:ln w="12700">
            <a:noFill/>
            <a:prstDash val="dash"/>
            <a:miter lim="800000"/>
            <a:headEnd/>
            <a:tailEnd/>
          </a:ln>
        </p:spPr>
        <p:txBody>
          <a:bodyPr rot="10800000" wrap="none" lIns="0" tIns="0" rIns="0" bIns="0" anchor="ctr"/>
          <a:lstStyle/>
          <a:p>
            <a:endParaRPr lang="en-US" sz="900" dirty="0"/>
          </a:p>
        </p:txBody>
      </p:sp>
      <p:sp>
        <p:nvSpPr>
          <p:cNvPr id="223" name="Rectangle 28"/>
          <p:cNvSpPr/>
          <p:nvPr/>
        </p:nvSpPr>
        <p:spPr>
          <a:xfrm>
            <a:off x="2454386" y="2620322"/>
            <a:ext cx="3380969" cy="3401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16000" lvl="2" indent="-216000">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[Target]’s material handling equipment enables the lowest operating costs</a:t>
            </a:r>
            <a:endParaRPr lang="en-US" sz="900" dirty="0" smtClean="0">
              <a:solidFill>
                <a:srgbClr val="000000"/>
              </a:solidFill>
              <a:latin typeface="Arial" pitchFamily="34" charset="0"/>
              <a:cs typeface="Arial" pitchFamily="34" charset="0"/>
            </a:endParaRPr>
          </a:p>
          <a:p>
            <a:pPr marL="355600" lvl="3" indent="-177800">
              <a:spcAft>
                <a:spcPts val="300"/>
              </a:spcAft>
              <a:buClr>
                <a:srgbClr val="97989A"/>
              </a:buClr>
              <a:defRPr/>
            </a:pPr>
            <a:r>
              <a:rPr lang="en-US" sz="800" dirty="0" smtClean="0">
                <a:solidFill>
                  <a:schemeClr val="tx2"/>
                </a:solidFill>
                <a:cs typeface="Arial" pitchFamily="34" charset="0"/>
              </a:rPr>
              <a:t>“...	[Target] produces high quality machinery which saves 10-25% of operating costs in comparison to alternatives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CEO, </a:t>
            </a:r>
            <a:r>
              <a:rPr lang="en-US" sz="800" i="1" dirty="0" smtClean="0">
                <a:solidFill>
                  <a:schemeClr val="tx2"/>
                </a:solidFill>
              </a:rPr>
              <a:t>[Customer 1]</a:t>
            </a:r>
            <a:r>
              <a:rPr lang="en-US" sz="800" i="1" dirty="0" smtClean="0">
                <a:solidFill>
                  <a:schemeClr val="tx2"/>
                </a:solidFill>
                <a:cs typeface="Arial" pitchFamily="34" charset="0"/>
              </a:rPr>
              <a:t>, USA</a:t>
            </a:r>
          </a:p>
          <a:p>
            <a:pPr marL="355600" lvl="3" indent="-177800">
              <a:spcAft>
                <a:spcPts val="300"/>
              </a:spcAft>
              <a:buClr>
                <a:srgbClr val="97989A"/>
              </a:buClr>
              <a:defRPr/>
            </a:pPr>
            <a:r>
              <a:rPr lang="en-US" sz="800" dirty="0" smtClean="0">
                <a:solidFill>
                  <a:schemeClr val="tx2"/>
                </a:solidFill>
                <a:cs typeface="Arial" pitchFamily="34" charset="0"/>
              </a:rPr>
              <a:t>“...	Although the initial price was not the most competitive one, we decided to buy [Target]’s products due to the significantly lower energy costs which are most important in case of equipment being used for several decades ...”  	</a:t>
            </a:r>
            <a:br>
              <a:rPr lang="en-US" sz="800" dirty="0" smtClean="0">
                <a:solidFill>
                  <a:schemeClr val="tx2"/>
                </a:solidFill>
                <a:cs typeface="Arial" pitchFamily="34" charset="0"/>
              </a:rPr>
            </a:br>
            <a:r>
              <a:rPr lang="en-US" sz="800" i="1" dirty="0" smtClean="0">
                <a:solidFill>
                  <a:schemeClr val="tx2"/>
                </a:solidFill>
                <a:cs typeface="Arial" pitchFamily="34" charset="0"/>
              </a:rPr>
              <a:t>Head of technology department, </a:t>
            </a:r>
            <a:r>
              <a:rPr lang="en-US" sz="800" i="1" dirty="0" smtClean="0">
                <a:solidFill>
                  <a:schemeClr val="tx2"/>
                </a:solidFill>
              </a:rPr>
              <a:t>[Customer 2] </a:t>
            </a:r>
            <a:r>
              <a:rPr lang="en-US" sz="800" i="1" dirty="0" smtClean="0">
                <a:solidFill>
                  <a:schemeClr val="tx2"/>
                </a:solidFill>
                <a:latin typeface="Arial" pitchFamily="34" charset="0"/>
                <a:cs typeface="Arial" pitchFamily="34" charset="0"/>
              </a:rPr>
              <a:t>[City], </a:t>
            </a:r>
            <a:r>
              <a:rPr lang="en-US" sz="800" i="1" dirty="0" smtClean="0">
                <a:solidFill>
                  <a:schemeClr val="tx2"/>
                </a:solidFill>
                <a:latin typeface="Arial" pitchFamily="34" charset="0"/>
                <a:cs typeface="Arial" pitchFamily="34" charset="0"/>
              </a:rPr>
              <a:t>Austria</a:t>
            </a:r>
            <a:endParaRPr lang="en-US" sz="800" i="1" dirty="0" smtClean="0">
              <a:solidFill>
                <a:schemeClr val="tx2"/>
              </a:solidFill>
              <a:cs typeface="Arial" pitchFamily="34" charset="0"/>
            </a:endParaRPr>
          </a:p>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[Comp 1] and [Comp 2] provide second-best solutions while [Comp 3] and [Comp 4] are mediocre in terms of operating costs</a:t>
            </a:r>
          </a:p>
          <a:p>
            <a:pPr marL="355600" lvl="3" indent="-177800">
              <a:spcAft>
                <a:spcPts val="300"/>
              </a:spcAft>
              <a:buClr>
                <a:srgbClr val="97989A"/>
              </a:buClr>
              <a:defRPr/>
            </a:pPr>
            <a:r>
              <a:rPr lang="en-US" sz="800" dirty="0" smtClean="0">
                <a:solidFill>
                  <a:schemeClr val="tx2"/>
                </a:solidFill>
                <a:cs typeface="Arial" pitchFamily="34" charset="0"/>
              </a:rPr>
              <a:t>“...	We don’t see a significant difference between </a:t>
            </a:r>
            <a:r>
              <a:rPr lang="en-US" sz="800" dirty="0" smtClean="0">
                <a:solidFill>
                  <a:schemeClr val="tx2"/>
                </a:solidFill>
              </a:rPr>
              <a:t>[Comp 1]</a:t>
            </a:r>
            <a:r>
              <a:rPr lang="en-US" sz="800" dirty="0" smtClean="0">
                <a:solidFill>
                  <a:schemeClr val="tx2"/>
                </a:solidFill>
                <a:cs typeface="Arial" pitchFamily="34" charset="0"/>
              </a:rPr>
              <a:t>’s and </a:t>
            </a:r>
            <a:r>
              <a:rPr lang="en-US" sz="800" dirty="0" smtClean="0">
                <a:solidFill>
                  <a:schemeClr val="tx2"/>
                </a:solidFill>
              </a:rPr>
              <a:t>[Comp 2]</a:t>
            </a:r>
            <a:r>
              <a:rPr lang="en-US" sz="800" dirty="0" smtClean="0">
                <a:solidFill>
                  <a:schemeClr val="tx2"/>
                </a:solidFill>
                <a:cs typeface="Arial" pitchFamily="34" charset="0"/>
              </a:rPr>
              <a:t>’s equipment. Both of them offer an acceptable level of cost-efficiency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Process technologist, </a:t>
            </a:r>
            <a:r>
              <a:rPr lang="en-US" sz="800" i="1" dirty="0" smtClean="0">
                <a:solidFill>
                  <a:schemeClr val="tx2"/>
                </a:solidFill>
              </a:rPr>
              <a:t>[Customer 3]</a:t>
            </a:r>
            <a:r>
              <a:rPr lang="en-US" sz="800" i="1" dirty="0" smtClean="0">
                <a:solidFill>
                  <a:schemeClr val="tx2"/>
                </a:solidFill>
                <a:cs typeface="Arial" pitchFamily="34" charset="0"/>
              </a:rPr>
              <a:t>, Netherlands</a:t>
            </a:r>
          </a:p>
          <a:p>
            <a:pPr marL="355600" lvl="3" indent="-177800">
              <a:spcAft>
                <a:spcPts val="300"/>
              </a:spcAft>
              <a:buClr>
                <a:srgbClr val="97989A"/>
              </a:buClr>
              <a:defRPr/>
            </a:pPr>
            <a:r>
              <a:rPr lang="en-US" sz="800" dirty="0" smtClean="0">
                <a:solidFill>
                  <a:schemeClr val="tx2"/>
                </a:solidFill>
                <a:cs typeface="Arial" pitchFamily="34" charset="0"/>
              </a:rPr>
              <a:t>“...	</a:t>
            </a:r>
            <a:r>
              <a:rPr lang="en-US" sz="800" dirty="0" smtClean="0">
                <a:solidFill>
                  <a:schemeClr val="tx2"/>
                </a:solidFill>
              </a:rPr>
              <a:t>[Comp 4]</a:t>
            </a:r>
            <a:r>
              <a:rPr lang="en-US" sz="800" dirty="0" smtClean="0">
                <a:solidFill>
                  <a:schemeClr val="tx2"/>
                </a:solidFill>
                <a:cs typeface="Arial" pitchFamily="34" charset="0"/>
              </a:rPr>
              <a:t>’s and </a:t>
            </a:r>
            <a:r>
              <a:rPr lang="en-US" sz="800" dirty="0" smtClean="0">
                <a:solidFill>
                  <a:schemeClr val="tx2"/>
                </a:solidFill>
              </a:rPr>
              <a:t>[Comp 3]</a:t>
            </a:r>
            <a:r>
              <a:rPr lang="en-US" sz="800" dirty="0" smtClean="0">
                <a:solidFill>
                  <a:schemeClr val="tx2"/>
                </a:solidFill>
                <a:cs typeface="Arial" pitchFamily="34" charset="0"/>
              </a:rPr>
              <a:t>’s products are always asked for when it comes to sourcing such equipment. However, they are mostly not chosen due to their equipment’s operating cost disadvantage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Head of technical purchasing, </a:t>
            </a:r>
            <a:r>
              <a:rPr lang="en-US" sz="800" i="1" dirty="0" smtClean="0">
                <a:solidFill>
                  <a:schemeClr val="tx2"/>
                </a:solidFill>
              </a:rPr>
              <a:t>[Customer 8]</a:t>
            </a:r>
            <a:r>
              <a:rPr lang="en-US" sz="800" i="1" dirty="0" smtClean="0">
                <a:solidFill>
                  <a:schemeClr val="tx2"/>
                </a:solidFill>
                <a:cs typeface="Arial" pitchFamily="34" charset="0"/>
              </a:rPr>
              <a:t>, Germany</a:t>
            </a:r>
          </a:p>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Small local suppliers are least competitive due to their outdated technology and insufficient engineering skills</a:t>
            </a:r>
            <a:endParaRPr lang="en-US" sz="900" dirty="0">
              <a:solidFill>
                <a:srgbClr val="000000"/>
              </a:solidFill>
              <a:cs typeface="Arial" pitchFamily="34" charset="0"/>
            </a:endParaRPr>
          </a:p>
        </p:txBody>
      </p:sp>
      <p:sp>
        <p:nvSpPr>
          <p:cNvPr id="224" name="Rectangle 29"/>
          <p:cNvSpPr/>
          <p:nvPr/>
        </p:nvSpPr>
        <p:spPr>
          <a:xfrm>
            <a:off x="6035671" y="2620322"/>
            <a:ext cx="3371523" cy="3406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[Target] has an excellent track record and the strongest expertise particularly in niche processes within Pulp &amp; Paper, leaving its competitors behind</a:t>
            </a:r>
          </a:p>
          <a:p>
            <a:pPr marL="355600" lvl="3" indent="-177800">
              <a:spcAft>
                <a:spcPts val="300"/>
              </a:spcAft>
              <a:buClr>
                <a:srgbClr val="97989A"/>
              </a:buClr>
              <a:defRPr/>
            </a:pPr>
            <a:r>
              <a:rPr lang="en-US" sz="800" dirty="0" smtClean="0">
                <a:solidFill>
                  <a:schemeClr val="tx2"/>
                </a:solidFill>
                <a:cs typeface="Arial" pitchFamily="34" charset="0"/>
              </a:rPr>
              <a:t>“...	Nothing beats a good track record. [Target] clearly has the best in the market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General manager, </a:t>
            </a:r>
            <a:r>
              <a:rPr lang="en-US" sz="800" i="1" dirty="0" smtClean="0">
                <a:solidFill>
                  <a:schemeClr val="tx2"/>
                </a:solidFill>
              </a:rPr>
              <a:t>[Customer 9]</a:t>
            </a:r>
            <a:r>
              <a:rPr lang="en-US" sz="800" i="1" dirty="0" smtClean="0">
                <a:solidFill>
                  <a:schemeClr val="tx2"/>
                </a:solidFill>
                <a:cs typeface="Arial" pitchFamily="34" charset="0"/>
              </a:rPr>
              <a:t>, Russia</a:t>
            </a:r>
          </a:p>
          <a:p>
            <a:pPr marL="355600" lvl="3" indent="-177800">
              <a:spcAft>
                <a:spcPts val="300"/>
              </a:spcAft>
              <a:buClr>
                <a:srgbClr val="97989A"/>
              </a:buClr>
              <a:defRPr/>
            </a:pPr>
            <a:r>
              <a:rPr lang="en-US" sz="800" dirty="0" smtClean="0">
                <a:solidFill>
                  <a:schemeClr val="tx2"/>
                </a:solidFill>
                <a:cs typeface="Arial" pitchFamily="34" charset="0"/>
              </a:rPr>
              <a:t>“...	We wanted to work with a reliable supplier. The best way to evaluate that is by projects done in the past. Therefore, we decided to choose [Target]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Leading engineer, </a:t>
            </a:r>
            <a:r>
              <a:rPr lang="en-US" sz="800" i="1" dirty="0" smtClean="0">
                <a:solidFill>
                  <a:schemeClr val="tx2"/>
                </a:solidFill>
              </a:rPr>
              <a:t>[Customer 10]</a:t>
            </a:r>
            <a:r>
              <a:rPr lang="en-US" sz="800" i="1" dirty="0" smtClean="0">
                <a:solidFill>
                  <a:schemeClr val="tx2"/>
                </a:solidFill>
                <a:cs typeface="Arial" pitchFamily="34" charset="0"/>
              </a:rPr>
              <a:t>, Australia</a:t>
            </a:r>
          </a:p>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Second in class is [Comp 1] with [Comp 2], [Comp 3] and [Comp 4] ranking behind</a:t>
            </a:r>
          </a:p>
          <a:p>
            <a:pPr marL="355600" lvl="3" indent="-177800">
              <a:spcAft>
                <a:spcPts val="300"/>
              </a:spcAft>
              <a:buClr>
                <a:srgbClr val="97989A"/>
              </a:buClr>
              <a:defRPr/>
            </a:pPr>
            <a:r>
              <a:rPr lang="en-US" sz="800" dirty="0" smtClean="0">
                <a:solidFill>
                  <a:schemeClr val="tx2"/>
                </a:solidFill>
                <a:cs typeface="Arial" pitchFamily="34" charset="0"/>
              </a:rPr>
              <a:t>“...	I think that </a:t>
            </a:r>
            <a:r>
              <a:rPr lang="en-US" sz="800" dirty="0" smtClean="0">
                <a:solidFill>
                  <a:schemeClr val="tx2"/>
                </a:solidFill>
              </a:rPr>
              <a:t>[Comp 1]</a:t>
            </a:r>
            <a:r>
              <a:rPr lang="en-US" sz="800" dirty="0" smtClean="0">
                <a:solidFill>
                  <a:schemeClr val="tx2"/>
                </a:solidFill>
                <a:cs typeface="Arial" pitchFamily="34" charset="0"/>
              </a:rPr>
              <a:t>, </a:t>
            </a:r>
            <a:r>
              <a:rPr lang="en-US" sz="800" dirty="0" smtClean="0">
                <a:solidFill>
                  <a:schemeClr val="tx2"/>
                </a:solidFill>
              </a:rPr>
              <a:t>[Comp 2]</a:t>
            </a:r>
            <a:r>
              <a:rPr lang="en-US" sz="800" dirty="0" smtClean="0">
                <a:solidFill>
                  <a:schemeClr val="tx2"/>
                </a:solidFill>
                <a:cs typeface="Arial" pitchFamily="34" charset="0"/>
              </a:rPr>
              <a:t> and </a:t>
            </a:r>
            <a:r>
              <a:rPr lang="en-US" sz="800" dirty="0" smtClean="0">
                <a:solidFill>
                  <a:schemeClr val="tx2"/>
                </a:solidFill>
              </a:rPr>
              <a:t>[Comp 4]</a:t>
            </a:r>
            <a:r>
              <a:rPr lang="en-US" sz="800" dirty="0" smtClean="0">
                <a:solidFill>
                  <a:schemeClr val="tx2"/>
                </a:solidFill>
                <a:cs typeface="Arial" pitchFamily="34" charset="0"/>
              </a:rPr>
              <a:t> are on the same level in terms of track record, while </a:t>
            </a:r>
            <a:r>
              <a:rPr lang="en-US" sz="800" dirty="0" smtClean="0">
                <a:solidFill>
                  <a:schemeClr val="tx2"/>
                </a:solidFill>
              </a:rPr>
              <a:t>[Comp 3] </a:t>
            </a:r>
            <a:r>
              <a:rPr lang="en-US" sz="800" dirty="0" smtClean="0">
                <a:solidFill>
                  <a:schemeClr val="tx2"/>
                </a:solidFill>
                <a:cs typeface="Arial" pitchFamily="34" charset="0"/>
              </a:rPr>
              <a:t>has a slightly better position due to its subsidiary </a:t>
            </a:r>
            <a:r>
              <a:rPr lang="en-US" sz="800" dirty="0" smtClean="0">
                <a:solidFill>
                  <a:schemeClr val="tx2"/>
                </a:solidFill>
              </a:rPr>
              <a:t>[xxx]</a:t>
            </a:r>
            <a:r>
              <a:rPr lang="en-US" sz="800" dirty="0" smtClean="0">
                <a:solidFill>
                  <a:schemeClr val="tx2"/>
                </a:solidFill>
                <a:cs typeface="Arial" pitchFamily="34" charset="0"/>
              </a:rPr>
              <a:t>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Project manager, </a:t>
            </a:r>
            <a:r>
              <a:rPr lang="en-US" sz="800" i="1" dirty="0" smtClean="0">
                <a:solidFill>
                  <a:schemeClr val="tx2"/>
                </a:solidFill>
              </a:rPr>
              <a:t>[Customer 11]</a:t>
            </a:r>
            <a:r>
              <a:rPr lang="en-US" sz="800" i="1" dirty="0" smtClean="0">
                <a:solidFill>
                  <a:schemeClr val="tx2"/>
                </a:solidFill>
                <a:cs typeface="Arial" pitchFamily="34" charset="0"/>
              </a:rPr>
              <a:t>, USA</a:t>
            </a:r>
          </a:p>
          <a:p>
            <a:pPr marL="216000" lvl="2" indent="-216000">
              <a:spcBef>
                <a:spcPts val="600"/>
              </a:spcBef>
              <a:spcAft>
                <a:spcPts val="3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Small local players do not have a sufficient set of references to be considered</a:t>
            </a:r>
          </a:p>
          <a:p>
            <a:pPr marL="355600" lvl="3" indent="-177800">
              <a:spcAft>
                <a:spcPts val="300"/>
              </a:spcAft>
              <a:buClr>
                <a:srgbClr val="97989A"/>
              </a:buClr>
              <a:defRPr/>
            </a:pPr>
            <a:r>
              <a:rPr lang="en-US" sz="800" dirty="0" smtClean="0">
                <a:solidFill>
                  <a:schemeClr val="tx2"/>
                </a:solidFill>
                <a:cs typeface="Arial" pitchFamily="34" charset="0"/>
              </a:rPr>
              <a:t>“...	For specialized equipment, we never consider small local companies because of their weak track record. For standardized machinery, these firms have only little more experience ...” </a:t>
            </a:r>
            <a:br>
              <a:rPr lang="en-US" sz="800" dirty="0" smtClean="0">
                <a:solidFill>
                  <a:schemeClr val="tx2"/>
                </a:solidFill>
                <a:cs typeface="Arial" pitchFamily="34" charset="0"/>
              </a:rPr>
            </a:br>
            <a:r>
              <a:rPr lang="en-US" sz="800" dirty="0" smtClean="0">
                <a:solidFill>
                  <a:schemeClr val="tx2"/>
                </a:solidFill>
                <a:cs typeface="Arial" pitchFamily="34" charset="0"/>
              </a:rPr>
              <a:t>	</a:t>
            </a:r>
            <a:r>
              <a:rPr lang="en-US" sz="800" i="1" dirty="0" smtClean="0">
                <a:solidFill>
                  <a:schemeClr val="tx2"/>
                </a:solidFill>
                <a:cs typeface="Arial" pitchFamily="34" charset="0"/>
              </a:rPr>
              <a:t>Head of technology department, [</a:t>
            </a:r>
            <a:r>
              <a:rPr lang="en-US" sz="800" i="1" dirty="0" smtClean="0">
                <a:solidFill>
                  <a:schemeClr val="tx2"/>
                </a:solidFill>
              </a:rPr>
              <a:t>Customer 2] </a:t>
            </a:r>
            <a:r>
              <a:rPr lang="en-US" sz="800" i="1" dirty="0" smtClean="0">
                <a:solidFill>
                  <a:schemeClr val="tx2"/>
                </a:solidFill>
                <a:latin typeface="Arial" pitchFamily="34" charset="0"/>
                <a:cs typeface="Arial" pitchFamily="34" charset="0"/>
              </a:rPr>
              <a:t>	</a:t>
            </a:r>
            <a:r>
              <a:rPr lang="en-US" sz="800" i="1" dirty="0" smtClean="0">
                <a:solidFill>
                  <a:schemeClr val="tx2"/>
                </a:solidFill>
                <a:latin typeface="Arial" pitchFamily="34" charset="0"/>
                <a:cs typeface="Arial" pitchFamily="34" charset="0"/>
              </a:rPr>
              <a:t>[City], </a:t>
            </a:r>
            <a:r>
              <a:rPr lang="en-US" sz="800" i="1" dirty="0" smtClean="0">
                <a:solidFill>
                  <a:schemeClr val="tx2"/>
                </a:solidFill>
                <a:latin typeface="Arial" pitchFamily="34" charset="0"/>
                <a:cs typeface="Arial" pitchFamily="34" charset="0"/>
              </a:rPr>
              <a:t>Austria</a:t>
            </a:r>
            <a:endParaRPr lang="en-US" sz="800" i="1" dirty="0" smtClean="0">
              <a:solidFill>
                <a:schemeClr val="tx2"/>
              </a:solidFill>
              <a:cs typeface="Arial" pitchFamily="34" charset="0"/>
            </a:endParaRPr>
          </a:p>
        </p:txBody>
      </p:sp>
    </p:spTree>
    <p:extLst>
      <p:ext uri="{BB962C8B-B14F-4D97-AF65-F5344CB8AC3E}">
        <p14:creationId xmlns:p14="http://schemas.microsoft.com/office/powerpoint/2010/main" val="4031892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p:cNvSpPr/>
          <p:nvPr/>
        </p:nvSpPr>
        <p:spPr>
          <a:xfrm>
            <a:off x="2446338" y="2638985"/>
            <a:ext cx="6975616" cy="338240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 name="Freihandform 3"/>
          <p:cNvSpPr/>
          <p:nvPr/>
        </p:nvSpPr>
        <p:spPr>
          <a:xfrm>
            <a:off x="2479431" y="2461672"/>
            <a:ext cx="6901961" cy="184813"/>
          </a:xfrm>
          <a:custGeom>
            <a:avLst/>
            <a:gdLst>
              <a:gd name="connsiteX0" fmla="*/ 2848707 w 6901961"/>
              <a:gd name="connsiteY0" fmla="*/ 26377 h 360485"/>
              <a:gd name="connsiteX1" fmla="*/ 0 w 6901961"/>
              <a:gd name="connsiteY1" fmla="*/ 360485 h 360485"/>
              <a:gd name="connsiteX2" fmla="*/ 6901961 w 6901961"/>
              <a:gd name="connsiteY2" fmla="*/ 325315 h 360485"/>
              <a:gd name="connsiteX3" fmla="*/ 3930161 w 6901961"/>
              <a:gd name="connsiteY3" fmla="*/ 0 h 360485"/>
              <a:gd name="connsiteX4" fmla="*/ 2892669 w 6901961"/>
              <a:gd name="connsiteY4" fmla="*/ 0 h 360485"/>
              <a:gd name="connsiteX5" fmla="*/ 2892669 w 6901961"/>
              <a:gd name="connsiteY5" fmla="*/ 0 h 360485"/>
              <a:gd name="connsiteX6" fmla="*/ 2848707 w 6901961"/>
              <a:gd name="connsiteY6" fmla="*/ 26377 h 36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1961" h="360485">
                <a:moveTo>
                  <a:pt x="2848707" y="26377"/>
                </a:moveTo>
                <a:lnTo>
                  <a:pt x="0" y="360485"/>
                </a:lnTo>
                <a:lnTo>
                  <a:pt x="6901961" y="325315"/>
                </a:lnTo>
                <a:lnTo>
                  <a:pt x="3930161" y="0"/>
                </a:lnTo>
                <a:lnTo>
                  <a:pt x="2892669" y="0"/>
                </a:lnTo>
                <a:lnTo>
                  <a:pt x="2892669" y="0"/>
                </a:lnTo>
                <a:lnTo>
                  <a:pt x="2848707" y="2637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pPr lvl="0"/>
            <a:r>
              <a:rPr lang="en-US" dirty="0"/>
              <a:t>The Scandinavian market for coffee is consolidated</a:t>
            </a:r>
          </a:p>
          <a:p>
            <a:pPr lvl="0"/>
            <a:r>
              <a:rPr lang="en-US" dirty="0"/>
              <a:t>Of the three countries (Finland, Norway and Sweden) the target has the best positioning in Finland</a:t>
            </a:r>
          </a:p>
          <a:p>
            <a:endParaRPr lang="en-US" dirty="0"/>
          </a:p>
        </p:txBody>
      </p:sp>
      <p:sp>
        <p:nvSpPr>
          <p:cNvPr id="5" name="Titel 4"/>
          <p:cNvSpPr>
            <a:spLocks noGrp="1"/>
          </p:cNvSpPr>
          <p:nvPr>
            <p:ph type="title"/>
          </p:nvPr>
        </p:nvSpPr>
        <p:spPr/>
        <p:txBody>
          <a:bodyPr/>
          <a:lstStyle/>
          <a:p>
            <a:r>
              <a:rPr lang="en-US" dirty="0"/>
              <a:t>3. How is the target company positioned? </a:t>
            </a:r>
            <a:r>
              <a:rPr lang="en-US" dirty="0" smtClean="0"/>
              <a:t>(3/3</a:t>
            </a:r>
            <a:r>
              <a:rPr lang="en-US" dirty="0"/>
              <a:t>)</a:t>
            </a:r>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Short Version</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pSp>
        <p:nvGrpSpPr>
          <p:cNvPr id="58" name="Group 94"/>
          <p:cNvGrpSpPr>
            <a:grpSpLocks noChangeAspect="1"/>
          </p:cNvGrpSpPr>
          <p:nvPr/>
        </p:nvGrpSpPr>
        <p:grpSpPr bwMode="auto">
          <a:xfrm>
            <a:off x="5191166" y="1309453"/>
            <a:ext cx="1464612" cy="1424227"/>
            <a:chOff x="1971" y="1039"/>
            <a:chExt cx="2305" cy="2241"/>
          </a:xfrm>
          <a:solidFill>
            <a:srgbClr val="D9D9D9"/>
          </a:solidFill>
        </p:grpSpPr>
        <p:grpSp>
          <p:nvGrpSpPr>
            <p:cNvPr id="59" name="Group 95"/>
            <p:cNvGrpSpPr>
              <a:grpSpLocks noChangeAspect="1"/>
            </p:cNvGrpSpPr>
            <p:nvPr/>
          </p:nvGrpSpPr>
          <p:grpSpPr bwMode="auto">
            <a:xfrm>
              <a:off x="3218" y="2948"/>
              <a:ext cx="632" cy="330"/>
              <a:chOff x="3091" y="3015"/>
              <a:chExt cx="632" cy="330"/>
            </a:xfrm>
            <a:grpFill/>
          </p:grpSpPr>
          <p:sp>
            <p:nvSpPr>
              <p:cNvPr id="236" name="Freeform 96"/>
              <p:cNvSpPr>
                <a:spLocks noChangeAspect="1"/>
              </p:cNvSpPr>
              <p:nvPr/>
            </p:nvSpPr>
            <p:spPr bwMode="gray">
              <a:xfrm>
                <a:off x="3306" y="3298"/>
                <a:ext cx="78" cy="47"/>
              </a:xfrm>
              <a:custGeom>
                <a:avLst/>
                <a:gdLst/>
                <a:ahLst/>
                <a:cxnLst>
                  <a:cxn ang="0">
                    <a:pos x="346" y="61"/>
                  </a:cxn>
                  <a:cxn ang="0">
                    <a:pos x="395" y="40"/>
                  </a:cxn>
                  <a:cxn ang="0">
                    <a:pos x="420" y="21"/>
                  </a:cxn>
                  <a:cxn ang="0">
                    <a:pos x="456" y="3"/>
                  </a:cxn>
                  <a:cxn ang="0">
                    <a:pos x="472" y="0"/>
                  </a:cxn>
                  <a:cxn ang="0">
                    <a:pos x="461" y="32"/>
                  </a:cxn>
                  <a:cxn ang="0">
                    <a:pos x="429" y="66"/>
                  </a:cxn>
                  <a:cxn ang="0">
                    <a:pos x="402" y="78"/>
                  </a:cxn>
                  <a:cxn ang="0">
                    <a:pos x="362" y="141"/>
                  </a:cxn>
                  <a:cxn ang="0">
                    <a:pos x="369" y="163"/>
                  </a:cxn>
                  <a:cxn ang="0">
                    <a:pos x="346" y="192"/>
                  </a:cxn>
                  <a:cxn ang="0">
                    <a:pos x="301" y="201"/>
                  </a:cxn>
                  <a:cxn ang="0">
                    <a:pos x="257" y="241"/>
                  </a:cxn>
                  <a:cxn ang="0">
                    <a:pos x="198" y="253"/>
                  </a:cxn>
                  <a:cxn ang="0">
                    <a:pos x="161" y="280"/>
                  </a:cxn>
                  <a:cxn ang="0">
                    <a:pos x="95" y="273"/>
                  </a:cxn>
                  <a:cxn ang="0">
                    <a:pos x="48" y="251"/>
                  </a:cxn>
                  <a:cxn ang="0">
                    <a:pos x="18" y="213"/>
                  </a:cxn>
                  <a:cxn ang="0">
                    <a:pos x="0" y="172"/>
                  </a:cxn>
                  <a:cxn ang="0">
                    <a:pos x="48" y="156"/>
                  </a:cxn>
                  <a:cxn ang="0">
                    <a:pos x="81" y="139"/>
                  </a:cxn>
                  <a:cxn ang="0">
                    <a:pos x="118" y="133"/>
                  </a:cxn>
                  <a:cxn ang="0">
                    <a:pos x="143" y="125"/>
                  </a:cxn>
                  <a:cxn ang="0">
                    <a:pos x="147" y="90"/>
                  </a:cxn>
                  <a:cxn ang="0">
                    <a:pos x="161" y="97"/>
                  </a:cxn>
                  <a:cxn ang="0">
                    <a:pos x="234" y="94"/>
                  </a:cxn>
                  <a:cxn ang="0">
                    <a:pos x="346" y="61"/>
                  </a:cxn>
                </a:cxnLst>
                <a:rect l="0" t="0" r="r" b="b"/>
                <a:pathLst>
                  <a:path w="472" h="280">
                    <a:moveTo>
                      <a:pt x="346" y="61"/>
                    </a:moveTo>
                    <a:lnTo>
                      <a:pt x="395" y="40"/>
                    </a:lnTo>
                    <a:lnTo>
                      <a:pt x="420" y="21"/>
                    </a:lnTo>
                    <a:lnTo>
                      <a:pt x="456" y="3"/>
                    </a:lnTo>
                    <a:lnTo>
                      <a:pt x="472" y="0"/>
                    </a:lnTo>
                    <a:lnTo>
                      <a:pt x="461" y="32"/>
                    </a:lnTo>
                    <a:lnTo>
                      <a:pt x="429" y="66"/>
                    </a:lnTo>
                    <a:lnTo>
                      <a:pt x="402" y="78"/>
                    </a:lnTo>
                    <a:lnTo>
                      <a:pt x="362" y="141"/>
                    </a:lnTo>
                    <a:lnTo>
                      <a:pt x="369" y="163"/>
                    </a:lnTo>
                    <a:lnTo>
                      <a:pt x="346" y="192"/>
                    </a:lnTo>
                    <a:lnTo>
                      <a:pt x="301" y="201"/>
                    </a:lnTo>
                    <a:lnTo>
                      <a:pt x="257" y="241"/>
                    </a:lnTo>
                    <a:lnTo>
                      <a:pt x="198" y="253"/>
                    </a:lnTo>
                    <a:lnTo>
                      <a:pt x="161" y="280"/>
                    </a:lnTo>
                    <a:lnTo>
                      <a:pt x="95" y="273"/>
                    </a:lnTo>
                    <a:lnTo>
                      <a:pt x="48" y="251"/>
                    </a:lnTo>
                    <a:lnTo>
                      <a:pt x="18" y="213"/>
                    </a:lnTo>
                    <a:lnTo>
                      <a:pt x="0" y="172"/>
                    </a:lnTo>
                    <a:lnTo>
                      <a:pt x="48" y="156"/>
                    </a:lnTo>
                    <a:lnTo>
                      <a:pt x="81" y="139"/>
                    </a:lnTo>
                    <a:lnTo>
                      <a:pt x="118" y="133"/>
                    </a:lnTo>
                    <a:lnTo>
                      <a:pt x="143" y="125"/>
                    </a:lnTo>
                    <a:lnTo>
                      <a:pt x="147" y="90"/>
                    </a:lnTo>
                    <a:lnTo>
                      <a:pt x="161" y="97"/>
                    </a:lnTo>
                    <a:lnTo>
                      <a:pt x="234" y="94"/>
                    </a:lnTo>
                    <a:lnTo>
                      <a:pt x="346" y="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7" name="Freeform 97"/>
              <p:cNvSpPr>
                <a:spLocks noChangeAspect="1"/>
              </p:cNvSpPr>
              <p:nvPr/>
            </p:nvSpPr>
            <p:spPr bwMode="gray">
              <a:xfrm>
                <a:off x="3091" y="3015"/>
                <a:ext cx="632" cy="273"/>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0" name="Freeform 98"/>
            <p:cNvSpPr>
              <a:spLocks noChangeAspect="1"/>
            </p:cNvSpPr>
            <p:nvPr/>
          </p:nvSpPr>
          <p:spPr bwMode="gray">
            <a:xfrm>
              <a:off x="2009" y="2879"/>
              <a:ext cx="427" cy="339"/>
            </a:xfrm>
            <a:custGeom>
              <a:avLst/>
              <a:gdLst/>
              <a:ahLst/>
              <a:cxnLst>
                <a:cxn ang="0">
                  <a:pos x="370" y="1642"/>
                </a:cxn>
                <a:cxn ang="0">
                  <a:pos x="476" y="1530"/>
                </a:cxn>
                <a:cxn ang="0">
                  <a:pos x="417" y="1401"/>
                </a:cxn>
                <a:cxn ang="0">
                  <a:pos x="460" y="1270"/>
                </a:cxn>
                <a:cxn ang="0">
                  <a:pos x="394" y="1123"/>
                </a:cxn>
                <a:cxn ang="0">
                  <a:pos x="503" y="1046"/>
                </a:cxn>
                <a:cxn ang="0">
                  <a:pos x="480" y="944"/>
                </a:cxn>
                <a:cxn ang="0">
                  <a:pos x="512" y="785"/>
                </a:cxn>
                <a:cxn ang="0">
                  <a:pos x="627" y="614"/>
                </a:cxn>
                <a:cxn ang="0">
                  <a:pos x="577" y="513"/>
                </a:cxn>
                <a:cxn ang="0">
                  <a:pos x="407" y="525"/>
                </a:cxn>
                <a:cxn ang="0">
                  <a:pos x="241" y="504"/>
                </a:cxn>
                <a:cxn ang="0">
                  <a:pos x="131" y="491"/>
                </a:cxn>
                <a:cxn ang="0">
                  <a:pos x="87" y="477"/>
                </a:cxn>
                <a:cxn ang="0">
                  <a:pos x="95" y="403"/>
                </a:cxn>
                <a:cxn ang="0">
                  <a:pos x="98" y="305"/>
                </a:cxn>
                <a:cxn ang="0">
                  <a:pos x="59" y="262"/>
                </a:cxn>
                <a:cxn ang="0">
                  <a:pos x="60" y="130"/>
                </a:cxn>
                <a:cxn ang="0">
                  <a:pos x="204" y="85"/>
                </a:cxn>
                <a:cxn ang="0">
                  <a:pos x="312" y="0"/>
                </a:cxn>
                <a:cxn ang="0">
                  <a:pos x="478" y="49"/>
                </a:cxn>
                <a:cxn ang="0">
                  <a:pos x="716" y="33"/>
                </a:cxn>
                <a:cxn ang="0">
                  <a:pos x="952" y="82"/>
                </a:cxn>
                <a:cxn ang="0">
                  <a:pos x="1139" y="70"/>
                </a:cxn>
                <a:cxn ang="0">
                  <a:pos x="1365" y="90"/>
                </a:cxn>
                <a:cxn ang="0">
                  <a:pos x="1518" y="101"/>
                </a:cxn>
                <a:cxn ang="0">
                  <a:pos x="1640" y="200"/>
                </a:cxn>
                <a:cxn ang="0">
                  <a:pos x="1748" y="256"/>
                </a:cxn>
                <a:cxn ang="0">
                  <a:pos x="2001" y="303"/>
                </a:cxn>
                <a:cxn ang="0">
                  <a:pos x="2102" y="281"/>
                </a:cxn>
                <a:cxn ang="0">
                  <a:pos x="2192" y="365"/>
                </a:cxn>
                <a:cxn ang="0">
                  <a:pos x="2226" y="344"/>
                </a:cxn>
                <a:cxn ang="0">
                  <a:pos x="2401" y="378"/>
                </a:cxn>
                <a:cxn ang="0">
                  <a:pos x="2527" y="370"/>
                </a:cxn>
                <a:cxn ang="0">
                  <a:pos x="2529" y="425"/>
                </a:cxn>
                <a:cxn ang="0">
                  <a:pos x="2513" y="538"/>
                </a:cxn>
                <a:cxn ang="0">
                  <a:pos x="2101" y="755"/>
                </a:cxn>
                <a:cxn ang="0">
                  <a:pos x="2023" y="867"/>
                </a:cxn>
                <a:cxn ang="0">
                  <a:pos x="1845" y="1119"/>
                </a:cxn>
                <a:cxn ang="0">
                  <a:pos x="1820" y="1198"/>
                </a:cxn>
                <a:cxn ang="0">
                  <a:pos x="1850" y="1281"/>
                </a:cxn>
                <a:cxn ang="0">
                  <a:pos x="1918" y="1320"/>
                </a:cxn>
                <a:cxn ang="0">
                  <a:pos x="1865" y="1414"/>
                </a:cxn>
                <a:cxn ang="0">
                  <a:pos x="1768" y="1524"/>
                </a:cxn>
                <a:cxn ang="0">
                  <a:pos x="1732" y="1622"/>
                </a:cxn>
                <a:cxn ang="0">
                  <a:pos x="1545" y="1730"/>
                </a:cxn>
                <a:cxn ang="0">
                  <a:pos x="1484" y="1853"/>
                </a:cxn>
                <a:cxn ang="0">
                  <a:pos x="1353" y="1872"/>
                </a:cxn>
                <a:cxn ang="0">
                  <a:pos x="1186" y="1865"/>
                </a:cxn>
                <a:cxn ang="0">
                  <a:pos x="962" y="1921"/>
                </a:cxn>
                <a:cxn ang="0">
                  <a:pos x="839" y="1978"/>
                </a:cxn>
                <a:cxn ang="0">
                  <a:pos x="781" y="2034"/>
                </a:cxn>
                <a:cxn ang="0">
                  <a:pos x="631" y="1929"/>
                </a:cxn>
                <a:cxn ang="0">
                  <a:pos x="597" y="1835"/>
                </a:cxn>
                <a:cxn ang="0">
                  <a:pos x="550" y="1777"/>
                </a:cxn>
                <a:cxn ang="0">
                  <a:pos x="386" y="1746"/>
                </a:cxn>
              </a:cxnLst>
              <a:rect l="0" t="0" r="r" b="b"/>
              <a:pathLst>
                <a:path w="2560" h="2034">
                  <a:moveTo>
                    <a:pt x="386" y="1746"/>
                  </a:moveTo>
                  <a:lnTo>
                    <a:pt x="372" y="1682"/>
                  </a:lnTo>
                  <a:lnTo>
                    <a:pt x="370" y="1642"/>
                  </a:lnTo>
                  <a:lnTo>
                    <a:pt x="399" y="1604"/>
                  </a:lnTo>
                  <a:lnTo>
                    <a:pt x="451" y="1563"/>
                  </a:lnTo>
                  <a:lnTo>
                    <a:pt x="476" y="1530"/>
                  </a:lnTo>
                  <a:lnTo>
                    <a:pt x="464" y="1489"/>
                  </a:lnTo>
                  <a:lnTo>
                    <a:pt x="431" y="1450"/>
                  </a:lnTo>
                  <a:lnTo>
                    <a:pt x="417" y="1401"/>
                  </a:lnTo>
                  <a:lnTo>
                    <a:pt x="420" y="1349"/>
                  </a:lnTo>
                  <a:lnTo>
                    <a:pt x="447" y="1303"/>
                  </a:lnTo>
                  <a:lnTo>
                    <a:pt x="460" y="1270"/>
                  </a:lnTo>
                  <a:lnTo>
                    <a:pt x="451" y="1250"/>
                  </a:lnTo>
                  <a:lnTo>
                    <a:pt x="407" y="1183"/>
                  </a:lnTo>
                  <a:lnTo>
                    <a:pt x="394" y="1123"/>
                  </a:lnTo>
                  <a:lnTo>
                    <a:pt x="427" y="1099"/>
                  </a:lnTo>
                  <a:lnTo>
                    <a:pt x="468" y="1088"/>
                  </a:lnTo>
                  <a:lnTo>
                    <a:pt x="503" y="1046"/>
                  </a:lnTo>
                  <a:lnTo>
                    <a:pt x="505" y="1009"/>
                  </a:lnTo>
                  <a:lnTo>
                    <a:pt x="480" y="971"/>
                  </a:lnTo>
                  <a:lnTo>
                    <a:pt x="480" y="944"/>
                  </a:lnTo>
                  <a:lnTo>
                    <a:pt x="503" y="890"/>
                  </a:lnTo>
                  <a:lnTo>
                    <a:pt x="512" y="835"/>
                  </a:lnTo>
                  <a:lnTo>
                    <a:pt x="512" y="785"/>
                  </a:lnTo>
                  <a:lnTo>
                    <a:pt x="517" y="748"/>
                  </a:lnTo>
                  <a:lnTo>
                    <a:pt x="597" y="667"/>
                  </a:lnTo>
                  <a:lnTo>
                    <a:pt x="627" y="614"/>
                  </a:lnTo>
                  <a:lnTo>
                    <a:pt x="627" y="583"/>
                  </a:lnTo>
                  <a:lnTo>
                    <a:pt x="597" y="551"/>
                  </a:lnTo>
                  <a:lnTo>
                    <a:pt x="577" y="513"/>
                  </a:lnTo>
                  <a:lnTo>
                    <a:pt x="519" y="502"/>
                  </a:lnTo>
                  <a:lnTo>
                    <a:pt x="456" y="499"/>
                  </a:lnTo>
                  <a:lnTo>
                    <a:pt x="407" y="525"/>
                  </a:lnTo>
                  <a:lnTo>
                    <a:pt x="318" y="516"/>
                  </a:lnTo>
                  <a:lnTo>
                    <a:pt x="269" y="522"/>
                  </a:lnTo>
                  <a:lnTo>
                    <a:pt x="241" y="504"/>
                  </a:lnTo>
                  <a:lnTo>
                    <a:pt x="237" y="459"/>
                  </a:lnTo>
                  <a:lnTo>
                    <a:pt x="185" y="468"/>
                  </a:lnTo>
                  <a:lnTo>
                    <a:pt x="131" y="491"/>
                  </a:lnTo>
                  <a:lnTo>
                    <a:pt x="100" y="529"/>
                  </a:lnTo>
                  <a:lnTo>
                    <a:pt x="90" y="512"/>
                  </a:lnTo>
                  <a:lnTo>
                    <a:pt x="87" y="477"/>
                  </a:lnTo>
                  <a:lnTo>
                    <a:pt x="102" y="432"/>
                  </a:lnTo>
                  <a:lnTo>
                    <a:pt x="127" y="398"/>
                  </a:lnTo>
                  <a:lnTo>
                    <a:pt x="95" y="403"/>
                  </a:lnTo>
                  <a:lnTo>
                    <a:pt x="106" y="370"/>
                  </a:lnTo>
                  <a:lnTo>
                    <a:pt x="72" y="355"/>
                  </a:lnTo>
                  <a:lnTo>
                    <a:pt x="98" y="305"/>
                  </a:lnTo>
                  <a:lnTo>
                    <a:pt x="79" y="309"/>
                  </a:lnTo>
                  <a:lnTo>
                    <a:pt x="54" y="293"/>
                  </a:lnTo>
                  <a:lnTo>
                    <a:pt x="59" y="262"/>
                  </a:lnTo>
                  <a:lnTo>
                    <a:pt x="0" y="212"/>
                  </a:lnTo>
                  <a:lnTo>
                    <a:pt x="18" y="162"/>
                  </a:lnTo>
                  <a:lnTo>
                    <a:pt x="60" y="130"/>
                  </a:lnTo>
                  <a:lnTo>
                    <a:pt x="104" y="116"/>
                  </a:lnTo>
                  <a:lnTo>
                    <a:pt x="174" y="114"/>
                  </a:lnTo>
                  <a:lnTo>
                    <a:pt x="204" y="85"/>
                  </a:lnTo>
                  <a:lnTo>
                    <a:pt x="202" y="58"/>
                  </a:lnTo>
                  <a:lnTo>
                    <a:pt x="226" y="20"/>
                  </a:lnTo>
                  <a:lnTo>
                    <a:pt x="312" y="0"/>
                  </a:lnTo>
                  <a:lnTo>
                    <a:pt x="350" y="9"/>
                  </a:lnTo>
                  <a:lnTo>
                    <a:pt x="407" y="35"/>
                  </a:lnTo>
                  <a:lnTo>
                    <a:pt x="478" y="49"/>
                  </a:lnTo>
                  <a:lnTo>
                    <a:pt x="631" y="47"/>
                  </a:lnTo>
                  <a:lnTo>
                    <a:pt x="670" y="27"/>
                  </a:lnTo>
                  <a:lnTo>
                    <a:pt x="716" y="33"/>
                  </a:lnTo>
                  <a:lnTo>
                    <a:pt x="786" y="53"/>
                  </a:lnTo>
                  <a:lnTo>
                    <a:pt x="829" y="56"/>
                  </a:lnTo>
                  <a:lnTo>
                    <a:pt x="952" y="82"/>
                  </a:lnTo>
                  <a:lnTo>
                    <a:pt x="1017" y="88"/>
                  </a:lnTo>
                  <a:lnTo>
                    <a:pt x="1089" y="82"/>
                  </a:lnTo>
                  <a:lnTo>
                    <a:pt x="1139" y="70"/>
                  </a:lnTo>
                  <a:lnTo>
                    <a:pt x="1182" y="82"/>
                  </a:lnTo>
                  <a:lnTo>
                    <a:pt x="1254" y="94"/>
                  </a:lnTo>
                  <a:lnTo>
                    <a:pt x="1365" y="90"/>
                  </a:lnTo>
                  <a:lnTo>
                    <a:pt x="1417" y="108"/>
                  </a:lnTo>
                  <a:lnTo>
                    <a:pt x="1484" y="110"/>
                  </a:lnTo>
                  <a:lnTo>
                    <a:pt x="1518" y="101"/>
                  </a:lnTo>
                  <a:lnTo>
                    <a:pt x="1525" y="116"/>
                  </a:lnTo>
                  <a:lnTo>
                    <a:pt x="1607" y="183"/>
                  </a:lnTo>
                  <a:lnTo>
                    <a:pt x="1640" y="200"/>
                  </a:lnTo>
                  <a:lnTo>
                    <a:pt x="1680" y="209"/>
                  </a:lnTo>
                  <a:lnTo>
                    <a:pt x="1723" y="234"/>
                  </a:lnTo>
                  <a:lnTo>
                    <a:pt x="1748" y="256"/>
                  </a:lnTo>
                  <a:lnTo>
                    <a:pt x="1920" y="301"/>
                  </a:lnTo>
                  <a:lnTo>
                    <a:pt x="1976" y="309"/>
                  </a:lnTo>
                  <a:lnTo>
                    <a:pt x="2001" y="303"/>
                  </a:lnTo>
                  <a:lnTo>
                    <a:pt x="2039" y="276"/>
                  </a:lnTo>
                  <a:lnTo>
                    <a:pt x="2070" y="270"/>
                  </a:lnTo>
                  <a:lnTo>
                    <a:pt x="2102" y="281"/>
                  </a:lnTo>
                  <a:lnTo>
                    <a:pt x="2156" y="317"/>
                  </a:lnTo>
                  <a:lnTo>
                    <a:pt x="2181" y="342"/>
                  </a:lnTo>
                  <a:lnTo>
                    <a:pt x="2192" y="365"/>
                  </a:lnTo>
                  <a:lnTo>
                    <a:pt x="2217" y="366"/>
                  </a:lnTo>
                  <a:lnTo>
                    <a:pt x="2233" y="360"/>
                  </a:lnTo>
                  <a:lnTo>
                    <a:pt x="2226" y="344"/>
                  </a:lnTo>
                  <a:lnTo>
                    <a:pt x="2267" y="376"/>
                  </a:lnTo>
                  <a:lnTo>
                    <a:pt x="2297" y="385"/>
                  </a:lnTo>
                  <a:lnTo>
                    <a:pt x="2401" y="378"/>
                  </a:lnTo>
                  <a:lnTo>
                    <a:pt x="2453" y="369"/>
                  </a:lnTo>
                  <a:lnTo>
                    <a:pt x="2502" y="366"/>
                  </a:lnTo>
                  <a:lnTo>
                    <a:pt x="2527" y="370"/>
                  </a:lnTo>
                  <a:lnTo>
                    <a:pt x="2553" y="382"/>
                  </a:lnTo>
                  <a:lnTo>
                    <a:pt x="2560" y="409"/>
                  </a:lnTo>
                  <a:lnTo>
                    <a:pt x="2529" y="425"/>
                  </a:lnTo>
                  <a:lnTo>
                    <a:pt x="2533" y="463"/>
                  </a:lnTo>
                  <a:lnTo>
                    <a:pt x="2547" y="494"/>
                  </a:lnTo>
                  <a:lnTo>
                    <a:pt x="2513" y="538"/>
                  </a:lnTo>
                  <a:lnTo>
                    <a:pt x="2371" y="626"/>
                  </a:lnTo>
                  <a:lnTo>
                    <a:pt x="2321" y="673"/>
                  </a:lnTo>
                  <a:lnTo>
                    <a:pt x="2101" y="755"/>
                  </a:lnTo>
                  <a:lnTo>
                    <a:pt x="2055" y="810"/>
                  </a:lnTo>
                  <a:lnTo>
                    <a:pt x="2055" y="835"/>
                  </a:lnTo>
                  <a:lnTo>
                    <a:pt x="2023" y="867"/>
                  </a:lnTo>
                  <a:lnTo>
                    <a:pt x="1978" y="923"/>
                  </a:lnTo>
                  <a:lnTo>
                    <a:pt x="1920" y="1024"/>
                  </a:lnTo>
                  <a:lnTo>
                    <a:pt x="1845" y="1119"/>
                  </a:lnTo>
                  <a:lnTo>
                    <a:pt x="1832" y="1166"/>
                  </a:lnTo>
                  <a:lnTo>
                    <a:pt x="1820" y="1189"/>
                  </a:lnTo>
                  <a:lnTo>
                    <a:pt x="1820" y="1198"/>
                  </a:lnTo>
                  <a:lnTo>
                    <a:pt x="1834" y="1219"/>
                  </a:lnTo>
                  <a:lnTo>
                    <a:pt x="1840" y="1256"/>
                  </a:lnTo>
                  <a:lnTo>
                    <a:pt x="1850" y="1281"/>
                  </a:lnTo>
                  <a:lnTo>
                    <a:pt x="1868" y="1301"/>
                  </a:lnTo>
                  <a:lnTo>
                    <a:pt x="1888" y="1314"/>
                  </a:lnTo>
                  <a:lnTo>
                    <a:pt x="1918" y="1320"/>
                  </a:lnTo>
                  <a:lnTo>
                    <a:pt x="1931" y="1342"/>
                  </a:lnTo>
                  <a:lnTo>
                    <a:pt x="1913" y="1377"/>
                  </a:lnTo>
                  <a:lnTo>
                    <a:pt x="1865" y="1414"/>
                  </a:lnTo>
                  <a:lnTo>
                    <a:pt x="1830" y="1437"/>
                  </a:lnTo>
                  <a:lnTo>
                    <a:pt x="1805" y="1464"/>
                  </a:lnTo>
                  <a:lnTo>
                    <a:pt x="1768" y="1524"/>
                  </a:lnTo>
                  <a:lnTo>
                    <a:pt x="1760" y="1561"/>
                  </a:lnTo>
                  <a:lnTo>
                    <a:pt x="1741" y="1590"/>
                  </a:lnTo>
                  <a:lnTo>
                    <a:pt x="1732" y="1622"/>
                  </a:lnTo>
                  <a:lnTo>
                    <a:pt x="1740" y="1644"/>
                  </a:lnTo>
                  <a:lnTo>
                    <a:pt x="1622" y="1662"/>
                  </a:lnTo>
                  <a:lnTo>
                    <a:pt x="1545" y="1730"/>
                  </a:lnTo>
                  <a:lnTo>
                    <a:pt x="1521" y="1799"/>
                  </a:lnTo>
                  <a:lnTo>
                    <a:pt x="1504" y="1829"/>
                  </a:lnTo>
                  <a:lnTo>
                    <a:pt x="1484" y="1853"/>
                  </a:lnTo>
                  <a:lnTo>
                    <a:pt x="1455" y="1858"/>
                  </a:lnTo>
                  <a:lnTo>
                    <a:pt x="1410" y="1849"/>
                  </a:lnTo>
                  <a:lnTo>
                    <a:pt x="1353" y="1872"/>
                  </a:lnTo>
                  <a:lnTo>
                    <a:pt x="1306" y="1870"/>
                  </a:lnTo>
                  <a:lnTo>
                    <a:pt x="1248" y="1855"/>
                  </a:lnTo>
                  <a:lnTo>
                    <a:pt x="1186" y="1865"/>
                  </a:lnTo>
                  <a:lnTo>
                    <a:pt x="1139" y="1858"/>
                  </a:lnTo>
                  <a:lnTo>
                    <a:pt x="1004" y="1876"/>
                  </a:lnTo>
                  <a:lnTo>
                    <a:pt x="962" y="1921"/>
                  </a:lnTo>
                  <a:lnTo>
                    <a:pt x="914" y="1926"/>
                  </a:lnTo>
                  <a:lnTo>
                    <a:pt x="871" y="1943"/>
                  </a:lnTo>
                  <a:lnTo>
                    <a:pt x="839" y="1978"/>
                  </a:lnTo>
                  <a:lnTo>
                    <a:pt x="829" y="2000"/>
                  </a:lnTo>
                  <a:lnTo>
                    <a:pt x="810" y="2019"/>
                  </a:lnTo>
                  <a:lnTo>
                    <a:pt x="781" y="2034"/>
                  </a:lnTo>
                  <a:lnTo>
                    <a:pt x="718" y="2023"/>
                  </a:lnTo>
                  <a:lnTo>
                    <a:pt x="672" y="1991"/>
                  </a:lnTo>
                  <a:lnTo>
                    <a:pt x="631" y="1929"/>
                  </a:lnTo>
                  <a:lnTo>
                    <a:pt x="627" y="1896"/>
                  </a:lnTo>
                  <a:lnTo>
                    <a:pt x="600" y="1874"/>
                  </a:lnTo>
                  <a:lnTo>
                    <a:pt x="597" y="1835"/>
                  </a:lnTo>
                  <a:lnTo>
                    <a:pt x="593" y="1818"/>
                  </a:lnTo>
                  <a:lnTo>
                    <a:pt x="582" y="1804"/>
                  </a:lnTo>
                  <a:lnTo>
                    <a:pt x="550" y="1777"/>
                  </a:lnTo>
                  <a:lnTo>
                    <a:pt x="494" y="1747"/>
                  </a:lnTo>
                  <a:lnTo>
                    <a:pt x="468" y="1741"/>
                  </a:lnTo>
                  <a:lnTo>
                    <a:pt x="386" y="17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1" name="Group 99"/>
            <p:cNvGrpSpPr>
              <a:grpSpLocks noChangeAspect="1"/>
            </p:cNvGrpSpPr>
            <p:nvPr/>
          </p:nvGrpSpPr>
          <p:grpSpPr bwMode="auto">
            <a:xfrm>
              <a:off x="2522" y="2292"/>
              <a:ext cx="305" cy="410"/>
              <a:chOff x="2522" y="2292"/>
              <a:chExt cx="305" cy="410"/>
            </a:xfrm>
            <a:grpFill/>
          </p:grpSpPr>
          <p:sp>
            <p:nvSpPr>
              <p:cNvPr id="234" name="Freeform 100"/>
              <p:cNvSpPr>
                <a:spLocks noChangeAspect="1"/>
              </p:cNvSpPr>
              <p:nvPr/>
            </p:nvSpPr>
            <p:spPr bwMode="gray">
              <a:xfrm>
                <a:off x="2522" y="2292"/>
                <a:ext cx="305" cy="410"/>
              </a:xfrm>
              <a:custGeom>
                <a:avLst/>
                <a:gdLst/>
                <a:ahLst/>
                <a:cxnLst>
                  <a:cxn ang="0">
                    <a:pos x="1012" y="257"/>
                  </a:cxn>
                  <a:cxn ang="0">
                    <a:pos x="956" y="208"/>
                  </a:cxn>
                  <a:cxn ang="0">
                    <a:pos x="855" y="188"/>
                  </a:cxn>
                  <a:cxn ang="0">
                    <a:pos x="789" y="146"/>
                  </a:cxn>
                  <a:cxn ang="0">
                    <a:pos x="735" y="23"/>
                  </a:cxn>
                  <a:cxn ang="0">
                    <a:pos x="593" y="0"/>
                  </a:cxn>
                  <a:cxn ang="0">
                    <a:pos x="613" y="120"/>
                  </a:cxn>
                  <a:cxn ang="0">
                    <a:pos x="558" y="205"/>
                  </a:cxn>
                  <a:cxn ang="0">
                    <a:pos x="600" y="264"/>
                  </a:cxn>
                  <a:cxn ang="0">
                    <a:pos x="595" y="327"/>
                  </a:cxn>
                  <a:cxn ang="0">
                    <a:pos x="542" y="397"/>
                  </a:cxn>
                  <a:cxn ang="0">
                    <a:pos x="535" y="529"/>
                  </a:cxn>
                  <a:cxn ang="0">
                    <a:pos x="457" y="514"/>
                  </a:cxn>
                  <a:cxn ang="0">
                    <a:pos x="270" y="442"/>
                  </a:cxn>
                  <a:cxn ang="0">
                    <a:pos x="234" y="523"/>
                  </a:cxn>
                  <a:cxn ang="0">
                    <a:pos x="320" y="599"/>
                  </a:cxn>
                  <a:cxn ang="0">
                    <a:pos x="201" y="748"/>
                  </a:cxn>
                  <a:cxn ang="0">
                    <a:pos x="216" y="895"/>
                  </a:cxn>
                  <a:cxn ang="0">
                    <a:pos x="128" y="1039"/>
                  </a:cxn>
                  <a:cxn ang="0">
                    <a:pos x="11" y="1057"/>
                  </a:cxn>
                  <a:cxn ang="0">
                    <a:pos x="25" y="1264"/>
                  </a:cxn>
                  <a:cxn ang="0">
                    <a:pos x="17" y="1406"/>
                  </a:cxn>
                  <a:cxn ang="0">
                    <a:pos x="64" y="1532"/>
                  </a:cxn>
                  <a:cxn ang="0">
                    <a:pos x="47" y="1665"/>
                  </a:cxn>
                  <a:cxn ang="0">
                    <a:pos x="64" y="1787"/>
                  </a:cxn>
                  <a:cxn ang="0">
                    <a:pos x="232" y="1900"/>
                  </a:cxn>
                  <a:cxn ang="0">
                    <a:pos x="358" y="2095"/>
                  </a:cxn>
                  <a:cxn ang="0">
                    <a:pos x="322" y="2372"/>
                  </a:cxn>
                  <a:cxn ang="0">
                    <a:pos x="582" y="2370"/>
                  </a:cxn>
                  <a:cxn ang="0">
                    <a:pos x="795" y="2404"/>
                  </a:cxn>
                  <a:cxn ang="0">
                    <a:pos x="903" y="2451"/>
                  </a:cxn>
                  <a:cxn ang="0">
                    <a:pos x="1032" y="2435"/>
                  </a:cxn>
                  <a:cxn ang="0">
                    <a:pos x="1294" y="2354"/>
                  </a:cxn>
                  <a:cxn ang="0">
                    <a:pos x="1436" y="2383"/>
                  </a:cxn>
                  <a:cxn ang="0">
                    <a:pos x="1423" y="2192"/>
                  </a:cxn>
                  <a:cxn ang="0">
                    <a:pos x="1597" y="2064"/>
                  </a:cxn>
                  <a:cxn ang="0">
                    <a:pos x="1454" y="1890"/>
                  </a:cxn>
                  <a:cxn ang="0">
                    <a:pos x="1303" y="1644"/>
                  </a:cxn>
                  <a:cxn ang="0">
                    <a:pos x="1231" y="1536"/>
                  </a:cxn>
                  <a:cxn ang="0">
                    <a:pos x="1374" y="1512"/>
                  </a:cxn>
                  <a:cxn ang="0">
                    <a:pos x="1671" y="1366"/>
                  </a:cxn>
                  <a:cxn ang="0">
                    <a:pos x="1772" y="1371"/>
                  </a:cxn>
                  <a:cxn ang="0">
                    <a:pos x="1829" y="1197"/>
                  </a:cxn>
                  <a:cxn ang="0">
                    <a:pos x="1759" y="982"/>
                  </a:cxn>
                  <a:cxn ang="0">
                    <a:pos x="1727" y="765"/>
                  </a:cxn>
                  <a:cxn ang="0">
                    <a:pos x="1709" y="604"/>
                  </a:cxn>
                  <a:cxn ang="0">
                    <a:pos x="1676" y="400"/>
                  </a:cxn>
                  <a:cxn ang="0">
                    <a:pos x="1515" y="276"/>
                  </a:cxn>
                  <a:cxn ang="0">
                    <a:pos x="1442" y="208"/>
                  </a:cxn>
                  <a:cxn ang="0">
                    <a:pos x="1309" y="223"/>
                  </a:cxn>
                  <a:cxn ang="0">
                    <a:pos x="1350" y="155"/>
                  </a:cxn>
                  <a:cxn ang="0">
                    <a:pos x="1235" y="270"/>
                  </a:cxn>
                  <a:cxn ang="0">
                    <a:pos x="1118" y="332"/>
                  </a:cxn>
                  <a:cxn ang="0">
                    <a:pos x="979" y="329"/>
                  </a:cxn>
                </a:cxnLst>
                <a:rect l="0" t="0" r="r" b="b"/>
                <a:pathLst>
                  <a:path w="1829" h="2462">
                    <a:moveTo>
                      <a:pt x="979" y="329"/>
                    </a:moveTo>
                    <a:lnTo>
                      <a:pt x="971" y="311"/>
                    </a:lnTo>
                    <a:lnTo>
                      <a:pt x="985" y="278"/>
                    </a:lnTo>
                    <a:lnTo>
                      <a:pt x="1012" y="257"/>
                    </a:lnTo>
                    <a:lnTo>
                      <a:pt x="1032" y="232"/>
                    </a:lnTo>
                    <a:lnTo>
                      <a:pt x="1032" y="199"/>
                    </a:lnTo>
                    <a:lnTo>
                      <a:pt x="1016" y="186"/>
                    </a:lnTo>
                    <a:lnTo>
                      <a:pt x="956" y="208"/>
                    </a:lnTo>
                    <a:lnTo>
                      <a:pt x="930" y="208"/>
                    </a:lnTo>
                    <a:lnTo>
                      <a:pt x="915" y="183"/>
                    </a:lnTo>
                    <a:lnTo>
                      <a:pt x="871" y="165"/>
                    </a:lnTo>
                    <a:lnTo>
                      <a:pt x="855" y="188"/>
                    </a:lnTo>
                    <a:lnTo>
                      <a:pt x="834" y="188"/>
                    </a:lnTo>
                    <a:lnTo>
                      <a:pt x="832" y="159"/>
                    </a:lnTo>
                    <a:lnTo>
                      <a:pt x="803" y="159"/>
                    </a:lnTo>
                    <a:lnTo>
                      <a:pt x="789" y="146"/>
                    </a:lnTo>
                    <a:lnTo>
                      <a:pt x="812" y="117"/>
                    </a:lnTo>
                    <a:lnTo>
                      <a:pt x="814" y="84"/>
                    </a:lnTo>
                    <a:lnTo>
                      <a:pt x="794" y="43"/>
                    </a:lnTo>
                    <a:lnTo>
                      <a:pt x="735" y="23"/>
                    </a:lnTo>
                    <a:lnTo>
                      <a:pt x="708" y="25"/>
                    </a:lnTo>
                    <a:lnTo>
                      <a:pt x="711" y="8"/>
                    </a:lnTo>
                    <a:lnTo>
                      <a:pt x="679" y="23"/>
                    </a:lnTo>
                    <a:lnTo>
                      <a:pt x="593" y="0"/>
                    </a:lnTo>
                    <a:lnTo>
                      <a:pt x="562" y="3"/>
                    </a:lnTo>
                    <a:lnTo>
                      <a:pt x="559" y="41"/>
                    </a:lnTo>
                    <a:lnTo>
                      <a:pt x="591" y="95"/>
                    </a:lnTo>
                    <a:lnTo>
                      <a:pt x="613" y="120"/>
                    </a:lnTo>
                    <a:lnTo>
                      <a:pt x="623" y="145"/>
                    </a:lnTo>
                    <a:lnTo>
                      <a:pt x="572" y="174"/>
                    </a:lnTo>
                    <a:lnTo>
                      <a:pt x="571" y="188"/>
                    </a:lnTo>
                    <a:lnTo>
                      <a:pt x="558" y="205"/>
                    </a:lnTo>
                    <a:lnTo>
                      <a:pt x="580" y="208"/>
                    </a:lnTo>
                    <a:lnTo>
                      <a:pt x="595" y="219"/>
                    </a:lnTo>
                    <a:lnTo>
                      <a:pt x="588" y="241"/>
                    </a:lnTo>
                    <a:lnTo>
                      <a:pt x="600" y="264"/>
                    </a:lnTo>
                    <a:lnTo>
                      <a:pt x="618" y="280"/>
                    </a:lnTo>
                    <a:lnTo>
                      <a:pt x="613" y="294"/>
                    </a:lnTo>
                    <a:lnTo>
                      <a:pt x="597" y="298"/>
                    </a:lnTo>
                    <a:lnTo>
                      <a:pt x="595" y="327"/>
                    </a:lnTo>
                    <a:lnTo>
                      <a:pt x="645" y="360"/>
                    </a:lnTo>
                    <a:lnTo>
                      <a:pt x="638" y="370"/>
                    </a:lnTo>
                    <a:lnTo>
                      <a:pt x="555" y="372"/>
                    </a:lnTo>
                    <a:lnTo>
                      <a:pt x="542" y="397"/>
                    </a:lnTo>
                    <a:lnTo>
                      <a:pt x="535" y="415"/>
                    </a:lnTo>
                    <a:lnTo>
                      <a:pt x="533" y="480"/>
                    </a:lnTo>
                    <a:lnTo>
                      <a:pt x="555" y="556"/>
                    </a:lnTo>
                    <a:lnTo>
                      <a:pt x="535" y="529"/>
                    </a:lnTo>
                    <a:lnTo>
                      <a:pt x="515" y="483"/>
                    </a:lnTo>
                    <a:lnTo>
                      <a:pt x="484" y="473"/>
                    </a:lnTo>
                    <a:lnTo>
                      <a:pt x="482" y="512"/>
                    </a:lnTo>
                    <a:lnTo>
                      <a:pt x="457" y="514"/>
                    </a:lnTo>
                    <a:lnTo>
                      <a:pt x="450" y="468"/>
                    </a:lnTo>
                    <a:lnTo>
                      <a:pt x="430" y="433"/>
                    </a:lnTo>
                    <a:lnTo>
                      <a:pt x="371" y="421"/>
                    </a:lnTo>
                    <a:lnTo>
                      <a:pt x="270" y="442"/>
                    </a:lnTo>
                    <a:lnTo>
                      <a:pt x="259" y="471"/>
                    </a:lnTo>
                    <a:lnTo>
                      <a:pt x="244" y="487"/>
                    </a:lnTo>
                    <a:lnTo>
                      <a:pt x="232" y="514"/>
                    </a:lnTo>
                    <a:lnTo>
                      <a:pt x="234" y="523"/>
                    </a:lnTo>
                    <a:lnTo>
                      <a:pt x="275" y="533"/>
                    </a:lnTo>
                    <a:lnTo>
                      <a:pt x="293" y="548"/>
                    </a:lnTo>
                    <a:lnTo>
                      <a:pt x="311" y="567"/>
                    </a:lnTo>
                    <a:lnTo>
                      <a:pt x="320" y="599"/>
                    </a:lnTo>
                    <a:lnTo>
                      <a:pt x="314" y="597"/>
                    </a:lnTo>
                    <a:lnTo>
                      <a:pt x="295" y="564"/>
                    </a:lnTo>
                    <a:lnTo>
                      <a:pt x="239" y="577"/>
                    </a:lnTo>
                    <a:lnTo>
                      <a:pt x="201" y="748"/>
                    </a:lnTo>
                    <a:lnTo>
                      <a:pt x="144" y="787"/>
                    </a:lnTo>
                    <a:lnTo>
                      <a:pt x="154" y="822"/>
                    </a:lnTo>
                    <a:lnTo>
                      <a:pt x="221" y="851"/>
                    </a:lnTo>
                    <a:lnTo>
                      <a:pt x="216" y="895"/>
                    </a:lnTo>
                    <a:lnTo>
                      <a:pt x="189" y="931"/>
                    </a:lnTo>
                    <a:lnTo>
                      <a:pt x="154" y="957"/>
                    </a:lnTo>
                    <a:lnTo>
                      <a:pt x="146" y="1000"/>
                    </a:lnTo>
                    <a:lnTo>
                      <a:pt x="128" y="1039"/>
                    </a:lnTo>
                    <a:lnTo>
                      <a:pt x="99" y="1045"/>
                    </a:lnTo>
                    <a:lnTo>
                      <a:pt x="52" y="1024"/>
                    </a:lnTo>
                    <a:lnTo>
                      <a:pt x="13" y="1024"/>
                    </a:lnTo>
                    <a:lnTo>
                      <a:pt x="11" y="1057"/>
                    </a:lnTo>
                    <a:lnTo>
                      <a:pt x="25" y="1112"/>
                    </a:lnTo>
                    <a:lnTo>
                      <a:pt x="30" y="1149"/>
                    </a:lnTo>
                    <a:lnTo>
                      <a:pt x="25" y="1197"/>
                    </a:lnTo>
                    <a:lnTo>
                      <a:pt x="25" y="1264"/>
                    </a:lnTo>
                    <a:lnTo>
                      <a:pt x="3" y="1293"/>
                    </a:lnTo>
                    <a:lnTo>
                      <a:pt x="0" y="1320"/>
                    </a:lnTo>
                    <a:lnTo>
                      <a:pt x="17" y="1386"/>
                    </a:lnTo>
                    <a:lnTo>
                      <a:pt x="17" y="1406"/>
                    </a:lnTo>
                    <a:lnTo>
                      <a:pt x="36" y="1431"/>
                    </a:lnTo>
                    <a:lnTo>
                      <a:pt x="43" y="1469"/>
                    </a:lnTo>
                    <a:lnTo>
                      <a:pt x="64" y="1503"/>
                    </a:lnTo>
                    <a:lnTo>
                      <a:pt x="64" y="1532"/>
                    </a:lnTo>
                    <a:lnTo>
                      <a:pt x="25" y="1594"/>
                    </a:lnTo>
                    <a:lnTo>
                      <a:pt x="54" y="1611"/>
                    </a:lnTo>
                    <a:lnTo>
                      <a:pt x="45" y="1638"/>
                    </a:lnTo>
                    <a:lnTo>
                      <a:pt x="47" y="1665"/>
                    </a:lnTo>
                    <a:lnTo>
                      <a:pt x="66" y="1692"/>
                    </a:lnTo>
                    <a:lnTo>
                      <a:pt x="77" y="1720"/>
                    </a:lnTo>
                    <a:lnTo>
                      <a:pt x="81" y="1764"/>
                    </a:lnTo>
                    <a:lnTo>
                      <a:pt x="64" y="1787"/>
                    </a:lnTo>
                    <a:lnTo>
                      <a:pt x="113" y="1826"/>
                    </a:lnTo>
                    <a:lnTo>
                      <a:pt x="137" y="1854"/>
                    </a:lnTo>
                    <a:lnTo>
                      <a:pt x="160" y="1892"/>
                    </a:lnTo>
                    <a:lnTo>
                      <a:pt x="232" y="1900"/>
                    </a:lnTo>
                    <a:lnTo>
                      <a:pt x="381" y="1944"/>
                    </a:lnTo>
                    <a:lnTo>
                      <a:pt x="433" y="1967"/>
                    </a:lnTo>
                    <a:lnTo>
                      <a:pt x="424" y="2010"/>
                    </a:lnTo>
                    <a:lnTo>
                      <a:pt x="358" y="2095"/>
                    </a:lnTo>
                    <a:lnTo>
                      <a:pt x="349" y="2142"/>
                    </a:lnTo>
                    <a:lnTo>
                      <a:pt x="320" y="2233"/>
                    </a:lnTo>
                    <a:lnTo>
                      <a:pt x="316" y="2336"/>
                    </a:lnTo>
                    <a:lnTo>
                      <a:pt x="322" y="2372"/>
                    </a:lnTo>
                    <a:lnTo>
                      <a:pt x="329" y="2383"/>
                    </a:lnTo>
                    <a:lnTo>
                      <a:pt x="357" y="2405"/>
                    </a:lnTo>
                    <a:lnTo>
                      <a:pt x="487" y="2390"/>
                    </a:lnTo>
                    <a:lnTo>
                      <a:pt x="582" y="2370"/>
                    </a:lnTo>
                    <a:lnTo>
                      <a:pt x="656" y="2390"/>
                    </a:lnTo>
                    <a:lnTo>
                      <a:pt x="722" y="2421"/>
                    </a:lnTo>
                    <a:lnTo>
                      <a:pt x="760" y="2405"/>
                    </a:lnTo>
                    <a:lnTo>
                      <a:pt x="795" y="2404"/>
                    </a:lnTo>
                    <a:lnTo>
                      <a:pt x="828" y="2413"/>
                    </a:lnTo>
                    <a:lnTo>
                      <a:pt x="848" y="2444"/>
                    </a:lnTo>
                    <a:lnTo>
                      <a:pt x="884" y="2462"/>
                    </a:lnTo>
                    <a:lnTo>
                      <a:pt x="903" y="2451"/>
                    </a:lnTo>
                    <a:lnTo>
                      <a:pt x="915" y="2426"/>
                    </a:lnTo>
                    <a:lnTo>
                      <a:pt x="940" y="2401"/>
                    </a:lnTo>
                    <a:lnTo>
                      <a:pt x="983" y="2405"/>
                    </a:lnTo>
                    <a:lnTo>
                      <a:pt x="1032" y="2435"/>
                    </a:lnTo>
                    <a:lnTo>
                      <a:pt x="1082" y="2435"/>
                    </a:lnTo>
                    <a:lnTo>
                      <a:pt x="1154" y="2388"/>
                    </a:lnTo>
                    <a:lnTo>
                      <a:pt x="1278" y="2372"/>
                    </a:lnTo>
                    <a:lnTo>
                      <a:pt x="1294" y="2354"/>
                    </a:lnTo>
                    <a:lnTo>
                      <a:pt x="1337" y="2368"/>
                    </a:lnTo>
                    <a:lnTo>
                      <a:pt x="1391" y="2368"/>
                    </a:lnTo>
                    <a:lnTo>
                      <a:pt x="1407" y="2396"/>
                    </a:lnTo>
                    <a:lnTo>
                      <a:pt x="1436" y="2383"/>
                    </a:lnTo>
                    <a:lnTo>
                      <a:pt x="1434" y="2354"/>
                    </a:lnTo>
                    <a:lnTo>
                      <a:pt x="1409" y="2295"/>
                    </a:lnTo>
                    <a:lnTo>
                      <a:pt x="1405" y="2235"/>
                    </a:lnTo>
                    <a:lnTo>
                      <a:pt x="1423" y="2192"/>
                    </a:lnTo>
                    <a:lnTo>
                      <a:pt x="1505" y="2157"/>
                    </a:lnTo>
                    <a:lnTo>
                      <a:pt x="1517" y="2123"/>
                    </a:lnTo>
                    <a:lnTo>
                      <a:pt x="1532" y="2090"/>
                    </a:lnTo>
                    <a:lnTo>
                      <a:pt x="1597" y="2064"/>
                    </a:lnTo>
                    <a:lnTo>
                      <a:pt x="1603" y="2035"/>
                    </a:lnTo>
                    <a:lnTo>
                      <a:pt x="1585" y="2012"/>
                    </a:lnTo>
                    <a:lnTo>
                      <a:pt x="1491" y="1937"/>
                    </a:lnTo>
                    <a:lnTo>
                      <a:pt x="1454" y="1890"/>
                    </a:lnTo>
                    <a:lnTo>
                      <a:pt x="1348" y="1806"/>
                    </a:lnTo>
                    <a:lnTo>
                      <a:pt x="1312" y="1757"/>
                    </a:lnTo>
                    <a:lnTo>
                      <a:pt x="1312" y="1690"/>
                    </a:lnTo>
                    <a:lnTo>
                      <a:pt x="1303" y="1644"/>
                    </a:lnTo>
                    <a:lnTo>
                      <a:pt x="1258" y="1624"/>
                    </a:lnTo>
                    <a:lnTo>
                      <a:pt x="1227" y="1587"/>
                    </a:lnTo>
                    <a:lnTo>
                      <a:pt x="1227" y="1553"/>
                    </a:lnTo>
                    <a:lnTo>
                      <a:pt x="1231" y="1536"/>
                    </a:lnTo>
                    <a:lnTo>
                      <a:pt x="1290" y="1590"/>
                    </a:lnTo>
                    <a:lnTo>
                      <a:pt x="1298" y="1589"/>
                    </a:lnTo>
                    <a:lnTo>
                      <a:pt x="1317" y="1538"/>
                    </a:lnTo>
                    <a:lnTo>
                      <a:pt x="1374" y="1512"/>
                    </a:lnTo>
                    <a:lnTo>
                      <a:pt x="1440" y="1491"/>
                    </a:lnTo>
                    <a:lnTo>
                      <a:pt x="1503" y="1460"/>
                    </a:lnTo>
                    <a:lnTo>
                      <a:pt x="1528" y="1417"/>
                    </a:lnTo>
                    <a:lnTo>
                      <a:pt x="1671" y="1366"/>
                    </a:lnTo>
                    <a:lnTo>
                      <a:pt x="1684" y="1282"/>
                    </a:lnTo>
                    <a:lnTo>
                      <a:pt x="1720" y="1291"/>
                    </a:lnTo>
                    <a:lnTo>
                      <a:pt x="1745" y="1336"/>
                    </a:lnTo>
                    <a:lnTo>
                      <a:pt x="1772" y="1371"/>
                    </a:lnTo>
                    <a:lnTo>
                      <a:pt x="1797" y="1371"/>
                    </a:lnTo>
                    <a:lnTo>
                      <a:pt x="1811" y="1340"/>
                    </a:lnTo>
                    <a:lnTo>
                      <a:pt x="1825" y="1272"/>
                    </a:lnTo>
                    <a:lnTo>
                      <a:pt x="1829" y="1197"/>
                    </a:lnTo>
                    <a:lnTo>
                      <a:pt x="1825" y="1180"/>
                    </a:lnTo>
                    <a:lnTo>
                      <a:pt x="1766" y="1110"/>
                    </a:lnTo>
                    <a:lnTo>
                      <a:pt x="1757" y="1020"/>
                    </a:lnTo>
                    <a:lnTo>
                      <a:pt x="1759" y="982"/>
                    </a:lnTo>
                    <a:lnTo>
                      <a:pt x="1752" y="922"/>
                    </a:lnTo>
                    <a:lnTo>
                      <a:pt x="1741" y="885"/>
                    </a:lnTo>
                    <a:lnTo>
                      <a:pt x="1733" y="795"/>
                    </a:lnTo>
                    <a:lnTo>
                      <a:pt x="1727" y="765"/>
                    </a:lnTo>
                    <a:lnTo>
                      <a:pt x="1673" y="724"/>
                    </a:lnTo>
                    <a:lnTo>
                      <a:pt x="1671" y="697"/>
                    </a:lnTo>
                    <a:lnTo>
                      <a:pt x="1686" y="649"/>
                    </a:lnTo>
                    <a:lnTo>
                      <a:pt x="1709" y="604"/>
                    </a:lnTo>
                    <a:lnTo>
                      <a:pt x="1714" y="558"/>
                    </a:lnTo>
                    <a:lnTo>
                      <a:pt x="1714" y="495"/>
                    </a:lnTo>
                    <a:lnTo>
                      <a:pt x="1684" y="433"/>
                    </a:lnTo>
                    <a:lnTo>
                      <a:pt x="1676" y="400"/>
                    </a:lnTo>
                    <a:lnTo>
                      <a:pt x="1591" y="372"/>
                    </a:lnTo>
                    <a:lnTo>
                      <a:pt x="1583" y="323"/>
                    </a:lnTo>
                    <a:lnTo>
                      <a:pt x="1550" y="270"/>
                    </a:lnTo>
                    <a:lnTo>
                      <a:pt x="1515" y="276"/>
                    </a:lnTo>
                    <a:lnTo>
                      <a:pt x="1492" y="255"/>
                    </a:lnTo>
                    <a:lnTo>
                      <a:pt x="1481" y="254"/>
                    </a:lnTo>
                    <a:lnTo>
                      <a:pt x="1472" y="225"/>
                    </a:lnTo>
                    <a:lnTo>
                      <a:pt x="1442" y="208"/>
                    </a:lnTo>
                    <a:lnTo>
                      <a:pt x="1423" y="183"/>
                    </a:lnTo>
                    <a:lnTo>
                      <a:pt x="1364" y="194"/>
                    </a:lnTo>
                    <a:lnTo>
                      <a:pt x="1335" y="205"/>
                    </a:lnTo>
                    <a:lnTo>
                      <a:pt x="1309" y="223"/>
                    </a:lnTo>
                    <a:lnTo>
                      <a:pt x="1319" y="203"/>
                    </a:lnTo>
                    <a:lnTo>
                      <a:pt x="1339" y="183"/>
                    </a:lnTo>
                    <a:lnTo>
                      <a:pt x="1374" y="159"/>
                    </a:lnTo>
                    <a:lnTo>
                      <a:pt x="1350" y="155"/>
                    </a:lnTo>
                    <a:lnTo>
                      <a:pt x="1319" y="161"/>
                    </a:lnTo>
                    <a:lnTo>
                      <a:pt x="1268" y="223"/>
                    </a:lnTo>
                    <a:lnTo>
                      <a:pt x="1251" y="260"/>
                    </a:lnTo>
                    <a:lnTo>
                      <a:pt x="1235" y="270"/>
                    </a:lnTo>
                    <a:lnTo>
                      <a:pt x="1235" y="246"/>
                    </a:lnTo>
                    <a:lnTo>
                      <a:pt x="1164" y="264"/>
                    </a:lnTo>
                    <a:lnTo>
                      <a:pt x="1107" y="311"/>
                    </a:lnTo>
                    <a:lnTo>
                      <a:pt x="1118" y="332"/>
                    </a:lnTo>
                    <a:lnTo>
                      <a:pt x="1084" y="332"/>
                    </a:lnTo>
                    <a:lnTo>
                      <a:pt x="1039" y="319"/>
                    </a:lnTo>
                    <a:lnTo>
                      <a:pt x="988" y="351"/>
                    </a:lnTo>
                    <a:lnTo>
                      <a:pt x="979" y="3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5" name="Freeform 101"/>
              <p:cNvSpPr>
                <a:spLocks noChangeAspect="1"/>
              </p:cNvSpPr>
              <p:nvPr/>
            </p:nvSpPr>
            <p:spPr bwMode="gray">
              <a:xfrm>
                <a:off x="2765" y="2306"/>
                <a:ext cx="19" cy="23"/>
              </a:xfrm>
              <a:custGeom>
                <a:avLst/>
                <a:gdLst/>
                <a:ahLst/>
                <a:cxnLst>
                  <a:cxn ang="0">
                    <a:pos x="95" y="73"/>
                  </a:cxn>
                  <a:cxn ang="0">
                    <a:pos x="97" y="96"/>
                  </a:cxn>
                  <a:cxn ang="0">
                    <a:pos x="109" y="116"/>
                  </a:cxn>
                  <a:cxn ang="0">
                    <a:pos x="106" y="132"/>
                  </a:cxn>
                  <a:cxn ang="0">
                    <a:pos x="88" y="119"/>
                  </a:cxn>
                  <a:cxn ang="0">
                    <a:pos x="66" y="126"/>
                  </a:cxn>
                  <a:cxn ang="0">
                    <a:pos x="55" y="137"/>
                  </a:cxn>
                  <a:cxn ang="0">
                    <a:pos x="23" y="130"/>
                  </a:cxn>
                  <a:cxn ang="0">
                    <a:pos x="0" y="110"/>
                  </a:cxn>
                  <a:cxn ang="0">
                    <a:pos x="10" y="94"/>
                  </a:cxn>
                  <a:cxn ang="0">
                    <a:pos x="12" y="75"/>
                  </a:cxn>
                  <a:cxn ang="0">
                    <a:pos x="2" y="47"/>
                  </a:cxn>
                  <a:cxn ang="0">
                    <a:pos x="19" y="42"/>
                  </a:cxn>
                  <a:cxn ang="0">
                    <a:pos x="66" y="65"/>
                  </a:cxn>
                  <a:cxn ang="0">
                    <a:pos x="59" y="47"/>
                  </a:cxn>
                  <a:cxn ang="0">
                    <a:pos x="37" y="31"/>
                  </a:cxn>
                  <a:cxn ang="0">
                    <a:pos x="23" y="13"/>
                  </a:cxn>
                  <a:cxn ang="0">
                    <a:pos x="33" y="0"/>
                  </a:cxn>
                  <a:cxn ang="0">
                    <a:pos x="52" y="4"/>
                  </a:cxn>
                  <a:cxn ang="0">
                    <a:pos x="57" y="22"/>
                  </a:cxn>
                  <a:cxn ang="0">
                    <a:pos x="86" y="25"/>
                  </a:cxn>
                  <a:cxn ang="0">
                    <a:pos x="104" y="33"/>
                  </a:cxn>
                  <a:cxn ang="0">
                    <a:pos x="95" y="73"/>
                  </a:cxn>
                </a:cxnLst>
                <a:rect l="0" t="0" r="r" b="b"/>
                <a:pathLst>
                  <a:path w="109" h="137">
                    <a:moveTo>
                      <a:pt x="95" y="73"/>
                    </a:moveTo>
                    <a:lnTo>
                      <a:pt x="97" y="96"/>
                    </a:lnTo>
                    <a:lnTo>
                      <a:pt x="109" y="116"/>
                    </a:lnTo>
                    <a:lnTo>
                      <a:pt x="106" y="132"/>
                    </a:lnTo>
                    <a:lnTo>
                      <a:pt x="88" y="119"/>
                    </a:lnTo>
                    <a:lnTo>
                      <a:pt x="66" y="126"/>
                    </a:lnTo>
                    <a:lnTo>
                      <a:pt x="55" y="137"/>
                    </a:lnTo>
                    <a:lnTo>
                      <a:pt x="23" y="130"/>
                    </a:lnTo>
                    <a:lnTo>
                      <a:pt x="0" y="110"/>
                    </a:lnTo>
                    <a:lnTo>
                      <a:pt x="10" y="94"/>
                    </a:lnTo>
                    <a:lnTo>
                      <a:pt x="12" y="75"/>
                    </a:lnTo>
                    <a:lnTo>
                      <a:pt x="2" y="47"/>
                    </a:lnTo>
                    <a:lnTo>
                      <a:pt x="19" y="42"/>
                    </a:lnTo>
                    <a:lnTo>
                      <a:pt x="66" y="65"/>
                    </a:lnTo>
                    <a:lnTo>
                      <a:pt x="59" y="47"/>
                    </a:lnTo>
                    <a:lnTo>
                      <a:pt x="37" y="31"/>
                    </a:lnTo>
                    <a:lnTo>
                      <a:pt x="23" y="13"/>
                    </a:lnTo>
                    <a:lnTo>
                      <a:pt x="33" y="0"/>
                    </a:lnTo>
                    <a:lnTo>
                      <a:pt x="52" y="4"/>
                    </a:lnTo>
                    <a:lnTo>
                      <a:pt x="57" y="22"/>
                    </a:lnTo>
                    <a:lnTo>
                      <a:pt x="86" y="25"/>
                    </a:lnTo>
                    <a:lnTo>
                      <a:pt x="104" y="33"/>
                    </a:lnTo>
                    <a:lnTo>
                      <a:pt x="95"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62" name="Group 102"/>
            <p:cNvGrpSpPr>
              <a:grpSpLocks noChangeAspect="1"/>
            </p:cNvGrpSpPr>
            <p:nvPr/>
          </p:nvGrpSpPr>
          <p:grpSpPr bwMode="auto">
            <a:xfrm>
              <a:off x="2049" y="1925"/>
              <a:ext cx="334" cy="642"/>
              <a:chOff x="2049" y="1925"/>
              <a:chExt cx="334" cy="642"/>
            </a:xfrm>
            <a:grpFill/>
          </p:grpSpPr>
          <p:sp>
            <p:nvSpPr>
              <p:cNvPr id="200" name="Freeform 103"/>
              <p:cNvSpPr>
                <a:spLocks noChangeAspect="1"/>
              </p:cNvSpPr>
              <p:nvPr/>
            </p:nvSpPr>
            <p:spPr bwMode="gray">
              <a:xfrm>
                <a:off x="2083" y="2073"/>
                <a:ext cx="30" cy="45"/>
              </a:xfrm>
              <a:custGeom>
                <a:avLst/>
                <a:gdLst/>
                <a:ahLst/>
                <a:cxnLst>
                  <a:cxn ang="0">
                    <a:pos x="169" y="0"/>
                  </a:cxn>
                  <a:cxn ang="0">
                    <a:pos x="147" y="5"/>
                  </a:cxn>
                  <a:cxn ang="0">
                    <a:pos x="106" y="27"/>
                  </a:cxn>
                  <a:cxn ang="0">
                    <a:pos x="54" y="70"/>
                  </a:cxn>
                  <a:cxn ang="0">
                    <a:pos x="54" y="87"/>
                  </a:cxn>
                  <a:cxn ang="0">
                    <a:pos x="61" y="106"/>
                  </a:cxn>
                  <a:cxn ang="0">
                    <a:pos x="38" y="113"/>
                  </a:cxn>
                  <a:cxn ang="0">
                    <a:pos x="11" y="95"/>
                  </a:cxn>
                  <a:cxn ang="0">
                    <a:pos x="0" y="131"/>
                  </a:cxn>
                  <a:cxn ang="0">
                    <a:pos x="0" y="181"/>
                  </a:cxn>
                  <a:cxn ang="0">
                    <a:pos x="22" y="216"/>
                  </a:cxn>
                  <a:cxn ang="0">
                    <a:pos x="7" y="238"/>
                  </a:cxn>
                  <a:cxn ang="0">
                    <a:pos x="4" y="248"/>
                  </a:cxn>
                  <a:cxn ang="0">
                    <a:pos x="11" y="271"/>
                  </a:cxn>
                  <a:cxn ang="0">
                    <a:pos x="50" y="250"/>
                  </a:cxn>
                  <a:cxn ang="0">
                    <a:pos x="52" y="230"/>
                  </a:cxn>
                  <a:cxn ang="0">
                    <a:pos x="67" y="221"/>
                  </a:cxn>
                  <a:cxn ang="0">
                    <a:pos x="81" y="202"/>
                  </a:cxn>
                  <a:cxn ang="0">
                    <a:pos x="106" y="203"/>
                  </a:cxn>
                  <a:cxn ang="0">
                    <a:pos x="134" y="179"/>
                  </a:cxn>
                  <a:cxn ang="0">
                    <a:pos x="140" y="152"/>
                  </a:cxn>
                  <a:cxn ang="0">
                    <a:pos x="126" y="149"/>
                  </a:cxn>
                  <a:cxn ang="0">
                    <a:pos x="126" y="127"/>
                  </a:cxn>
                  <a:cxn ang="0">
                    <a:pos x="142" y="106"/>
                  </a:cxn>
                  <a:cxn ang="0">
                    <a:pos x="163" y="104"/>
                  </a:cxn>
                  <a:cxn ang="0">
                    <a:pos x="180" y="89"/>
                  </a:cxn>
                  <a:cxn ang="0">
                    <a:pos x="171" y="90"/>
                  </a:cxn>
                  <a:cxn ang="0">
                    <a:pos x="160" y="75"/>
                  </a:cxn>
                  <a:cxn ang="0">
                    <a:pos x="169" y="0"/>
                  </a:cxn>
                </a:cxnLst>
                <a:rect l="0" t="0" r="r" b="b"/>
                <a:pathLst>
                  <a:path w="180" h="271">
                    <a:moveTo>
                      <a:pt x="169" y="0"/>
                    </a:moveTo>
                    <a:lnTo>
                      <a:pt x="147" y="5"/>
                    </a:lnTo>
                    <a:lnTo>
                      <a:pt x="106" y="27"/>
                    </a:lnTo>
                    <a:lnTo>
                      <a:pt x="54" y="70"/>
                    </a:lnTo>
                    <a:lnTo>
                      <a:pt x="54" y="87"/>
                    </a:lnTo>
                    <a:lnTo>
                      <a:pt x="61" y="106"/>
                    </a:lnTo>
                    <a:lnTo>
                      <a:pt x="38" y="113"/>
                    </a:lnTo>
                    <a:lnTo>
                      <a:pt x="11" y="95"/>
                    </a:lnTo>
                    <a:lnTo>
                      <a:pt x="0" y="131"/>
                    </a:lnTo>
                    <a:lnTo>
                      <a:pt x="0" y="181"/>
                    </a:lnTo>
                    <a:lnTo>
                      <a:pt x="22" y="216"/>
                    </a:lnTo>
                    <a:lnTo>
                      <a:pt x="7" y="238"/>
                    </a:lnTo>
                    <a:lnTo>
                      <a:pt x="4" y="248"/>
                    </a:lnTo>
                    <a:lnTo>
                      <a:pt x="11" y="271"/>
                    </a:lnTo>
                    <a:lnTo>
                      <a:pt x="50" y="250"/>
                    </a:lnTo>
                    <a:lnTo>
                      <a:pt x="52" y="230"/>
                    </a:lnTo>
                    <a:lnTo>
                      <a:pt x="67" y="221"/>
                    </a:lnTo>
                    <a:lnTo>
                      <a:pt x="81" y="202"/>
                    </a:lnTo>
                    <a:lnTo>
                      <a:pt x="106" y="203"/>
                    </a:lnTo>
                    <a:lnTo>
                      <a:pt x="134" y="179"/>
                    </a:lnTo>
                    <a:lnTo>
                      <a:pt x="140" y="152"/>
                    </a:lnTo>
                    <a:lnTo>
                      <a:pt x="126" y="149"/>
                    </a:lnTo>
                    <a:lnTo>
                      <a:pt x="126" y="127"/>
                    </a:lnTo>
                    <a:lnTo>
                      <a:pt x="142" y="106"/>
                    </a:lnTo>
                    <a:lnTo>
                      <a:pt x="163" y="104"/>
                    </a:lnTo>
                    <a:lnTo>
                      <a:pt x="180" y="89"/>
                    </a:lnTo>
                    <a:lnTo>
                      <a:pt x="171" y="90"/>
                    </a:lnTo>
                    <a:lnTo>
                      <a:pt x="160" y="75"/>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1" name="Freeform 104"/>
              <p:cNvSpPr>
                <a:spLocks noChangeAspect="1"/>
              </p:cNvSpPr>
              <p:nvPr/>
            </p:nvSpPr>
            <p:spPr bwMode="gray">
              <a:xfrm>
                <a:off x="2211" y="2026"/>
                <a:ext cx="21" cy="15"/>
              </a:xfrm>
              <a:custGeom>
                <a:avLst/>
                <a:gdLst/>
                <a:ahLst/>
                <a:cxnLst>
                  <a:cxn ang="0">
                    <a:pos x="122" y="83"/>
                  </a:cxn>
                  <a:cxn ang="0">
                    <a:pos x="126" y="74"/>
                  </a:cxn>
                  <a:cxn ang="0">
                    <a:pos x="115" y="62"/>
                  </a:cxn>
                  <a:cxn ang="0">
                    <a:pos x="51" y="60"/>
                  </a:cxn>
                  <a:cxn ang="0">
                    <a:pos x="43" y="25"/>
                  </a:cxn>
                  <a:cxn ang="0">
                    <a:pos x="22" y="0"/>
                  </a:cxn>
                  <a:cxn ang="0">
                    <a:pos x="6" y="0"/>
                  </a:cxn>
                  <a:cxn ang="0">
                    <a:pos x="0" y="36"/>
                  </a:cxn>
                  <a:cxn ang="0">
                    <a:pos x="0" y="64"/>
                  </a:cxn>
                  <a:cxn ang="0">
                    <a:pos x="20" y="79"/>
                  </a:cxn>
                  <a:cxn ang="0">
                    <a:pos x="73" y="76"/>
                  </a:cxn>
                  <a:cxn ang="0">
                    <a:pos x="111" y="90"/>
                  </a:cxn>
                  <a:cxn ang="0">
                    <a:pos x="122" y="83"/>
                  </a:cxn>
                </a:cxnLst>
                <a:rect l="0" t="0" r="r" b="b"/>
                <a:pathLst>
                  <a:path w="126" h="90">
                    <a:moveTo>
                      <a:pt x="122" y="83"/>
                    </a:moveTo>
                    <a:lnTo>
                      <a:pt x="126" y="74"/>
                    </a:lnTo>
                    <a:lnTo>
                      <a:pt x="115" y="62"/>
                    </a:lnTo>
                    <a:lnTo>
                      <a:pt x="51" y="60"/>
                    </a:lnTo>
                    <a:lnTo>
                      <a:pt x="43" y="25"/>
                    </a:lnTo>
                    <a:lnTo>
                      <a:pt x="22" y="0"/>
                    </a:lnTo>
                    <a:lnTo>
                      <a:pt x="6" y="0"/>
                    </a:lnTo>
                    <a:lnTo>
                      <a:pt x="0" y="36"/>
                    </a:lnTo>
                    <a:lnTo>
                      <a:pt x="0" y="64"/>
                    </a:lnTo>
                    <a:lnTo>
                      <a:pt x="20" y="79"/>
                    </a:lnTo>
                    <a:lnTo>
                      <a:pt x="73" y="76"/>
                    </a:lnTo>
                    <a:lnTo>
                      <a:pt x="111" y="90"/>
                    </a:lnTo>
                    <a:lnTo>
                      <a:pt x="122"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2" name="Freeform 105"/>
              <p:cNvSpPr>
                <a:spLocks noChangeAspect="1"/>
              </p:cNvSpPr>
              <p:nvPr/>
            </p:nvSpPr>
            <p:spPr bwMode="gray">
              <a:xfrm>
                <a:off x="2208" y="2042"/>
                <a:ext cx="7" cy="7"/>
              </a:xfrm>
              <a:custGeom>
                <a:avLst/>
                <a:gdLst/>
                <a:ahLst/>
                <a:cxnLst>
                  <a:cxn ang="0">
                    <a:pos x="41" y="35"/>
                  </a:cxn>
                  <a:cxn ang="0">
                    <a:pos x="43" y="22"/>
                  </a:cxn>
                  <a:cxn ang="0">
                    <a:pos x="31" y="10"/>
                  </a:cxn>
                  <a:cxn ang="0">
                    <a:pos x="16" y="0"/>
                  </a:cxn>
                  <a:cxn ang="0">
                    <a:pos x="2" y="5"/>
                  </a:cxn>
                  <a:cxn ang="0">
                    <a:pos x="0" y="27"/>
                  </a:cxn>
                  <a:cxn ang="0">
                    <a:pos x="14" y="44"/>
                  </a:cxn>
                  <a:cxn ang="0">
                    <a:pos x="41" y="35"/>
                  </a:cxn>
                </a:cxnLst>
                <a:rect l="0" t="0" r="r" b="b"/>
                <a:pathLst>
                  <a:path w="43" h="44">
                    <a:moveTo>
                      <a:pt x="41" y="35"/>
                    </a:moveTo>
                    <a:lnTo>
                      <a:pt x="43" y="22"/>
                    </a:lnTo>
                    <a:lnTo>
                      <a:pt x="31" y="10"/>
                    </a:lnTo>
                    <a:lnTo>
                      <a:pt x="16" y="0"/>
                    </a:lnTo>
                    <a:lnTo>
                      <a:pt x="2" y="5"/>
                    </a:lnTo>
                    <a:lnTo>
                      <a:pt x="0" y="27"/>
                    </a:lnTo>
                    <a:lnTo>
                      <a:pt x="14" y="44"/>
                    </a:lnTo>
                    <a:lnTo>
                      <a:pt x="41"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3" name="Freeform 106"/>
              <p:cNvSpPr>
                <a:spLocks noChangeAspect="1"/>
              </p:cNvSpPr>
              <p:nvPr/>
            </p:nvSpPr>
            <p:spPr bwMode="gray">
              <a:xfrm>
                <a:off x="2142" y="2247"/>
                <a:ext cx="7" cy="16"/>
              </a:xfrm>
              <a:custGeom>
                <a:avLst/>
                <a:gdLst/>
                <a:ahLst/>
                <a:cxnLst>
                  <a:cxn ang="0">
                    <a:pos x="4" y="3"/>
                  </a:cxn>
                  <a:cxn ang="0">
                    <a:pos x="2" y="0"/>
                  </a:cxn>
                  <a:cxn ang="0">
                    <a:pos x="0" y="28"/>
                  </a:cxn>
                  <a:cxn ang="0">
                    <a:pos x="2" y="68"/>
                  </a:cxn>
                  <a:cxn ang="0">
                    <a:pos x="18" y="95"/>
                  </a:cxn>
                  <a:cxn ang="0">
                    <a:pos x="38" y="88"/>
                  </a:cxn>
                  <a:cxn ang="0">
                    <a:pos x="47" y="37"/>
                  </a:cxn>
                  <a:cxn ang="0">
                    <a:pos x="43" y="0"/>
                  </a:cxn>
                  <a:cxn ang="0">
                    <a:pos x="4" y="3"/>
                  </a:cxn>
                </a:cxnLst>
                <a:rect l="0" t="0" r="r" b="b"/>
                <a:pathLst>
                  <a:path w="47" h="95">
                    <a:moveTo>
                      <a:pt x="4" y="3"/>
                    </a:moveTo>
                    <a:lnTo>
                      <a:pt x="2" y="0"/>
                    </a:lnTo>
                    <a:lnTo>
                      <a:pt x="0" y="28"/>
                    </a:lnTo>
                    <a:lnTo>
                      <a:pt x="2" y="68"/>
                    </a:lnTo>
                    <a:lnTo>
                      <a:pt x="18" y="95"/>
                    </a:lnTo>
                    <a:lnTo>
                      <a:pt x="38" y="88"/>
                    </a:lnTo>
                    <a:lnTo>
                      <a:pt x="47" y="37"/>
                    </a:lnTo>
                    <a:lnTo>
                      <a:pt x="43" y="0"/>
                    </a:lnTo>
                    <a:lnTo>
                      <a:pt x="4"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4" name="Freeform 107"/>
              <p:cNvSpPr>
                <a:spLocks noChangeAspect="1"/>
              </p:cNvSpPr>
              <p:nvPr/>
            </p:nvSpPr>
            <p:spPr bwMode="gray">
              <a:xfrm>
                <a:off x="2102" y="2234"/>
                <a:ext cx="14" cy="17"/>
              </a:xfrm>
              <a:custGeom>
                <a:avLst/>
                <a:gdLst/>
                <a:ahLst/>
                <a:cxnLst>
                  <a:cxn ang="0">
                    <a:pos x="64" y="4"/>
                  </a:cxn>
                  <a:cxn ang="0">
                    <a:pos x="62" y="0"/>
                  </a:cxn>
                  <a:cxn ang="0">
                    <a:pos x="47" y="12"/>
                  </a:cxn>
                  <a:cxn ang="0">
                    <a:pos x="15" y="24"/>
                  </a:cxn>
                  <a:cxn ang="0">
                    <a:pos x="0" y="66"/>
                  </a:cxn>
                  <a:cxn ang="0">
                    <a:pos x="2" y="75"/>
                  </a:cxn>
                  <a:cxn ang="0">
                    <a:pos x="26" y="45"/>
                  </a:cxn>
                  <a:cxn ang="0">
                    <a:pos x="47" y="98"/>
                  </a:cxn>
                  <a:cxn ang="0">
                    <a:pos x="80" y="80"/>
                  </a:cxn>
                  <a:cxn ang="0">
                    <a:pos x="82" y="49"/>
                  </a:cxn>
                  <a:cxn ang="0">
                    <a:pos x="64" y="4"/>
                  </a:cxn>
                </a:cxnLst>
                <a:rect l="0" t="0" r="r" b="b"/>
                <a:pathLst>
                  <a:path w="82" h="98">
                    <a:moveTo>
                      <a:pt x="64" y="4"/>
                    </a:moveTo>
                    <a:lnTo>
                      <a:pt x="62" y="0"/>
                    </a:lnTo>
                    <a:lnTo>
                      <a:pt x="47" y="12"/>
                    </a:lnTo>
                    <a:lnTo>
                      <a:pt x="15" y="24"/>
                    </a:lnTo>
                    <a:lnTo>
                      <a:pt x="0" y="66"/>
                    </a:lnTo>
                    <a:lnTo>
                      <a:pt x="2" y="75"/>
                    </a:lnTo>
                    <a:lnTo>
                      <a:pt x="26" y="45"/>
                    </a:lnTo>
                    <a:lnTo>
                      <a:pt x="47" y="98"/>
                    </a:lnTo>
                    <a:lnTo>
                      <a:pt x="80" y="80"/>
                    </a:lnTo>
                    <a:lnTo>
                      <a:pt x="82" y="49"/>
                    </a:lnTo>
                    <a:lnTo>
                      <a:pt x="6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7" name="Freeform 108"/>
              <p:cNvSpPr>
                <a:spLocks noChangeAspect="1"/>
              </p:cNvSpPr>
              <p:nvPr/>
            </p:nvSpPr>
            <p:spPr bwMode="gray">
              <a:xfrm>
                <a:off x="2118" y="2222"/>
                <a:ext cx="10" cy="18"/>
              </a:xfrm>
              <a:custGeom>
                <a:avLst/>
                <a:gdLst/>
                <a:ahLst/>
                <a:cxnLst>
                  <a:cxn ang="0">
                    <a:pos x="61" y="0"/>
                  </a:cxn>
                  <a:cxn ang="0">
                    <a:pos x="33" y="22"/>
                  </a:cxn>
                  <a:cxn ang="0">
                    <a:pos x="22" y="40"/>
                  </a:cxn>
                  <a:cxn ang="0">
                    <a:pos x="20" y="60"/>
                  </a:cxn>
                  <a:cxn ang="0">
                    <a:pos x="2" y="83"/>
                  </a:cxn>
                  <a:cxn ang="0">
                    <a:pos x="0" y="105"/>
                  </a:cxn>
                  <a:cxn ang="0">
                    <a:pos x="20" y="98"/>
                  </a:cxn>
                  <a:cxn ang="0">
                    <a:pos x="29" y="72"/>
                  </a:cxn>
                  <a:cxn ang="0">
                    <a:pos x="52" y="33"/>
                  </a:cxn>
                  <a:cxn ang="0">
                    <a:pos x="61" y="0"/>
                  </a:cxn>
                </a:cxnLst>
                <a:rect l="0" t="0" r="r" b="b"/>
                <a:pathLst>
                  <a:path w="61" h="105">
                    <a:moveTo>
                      <a:pt x="61" y="0"/>
                    </a:moveTo>
                    <a:lnTo>
                      <a:pt x="33" y="22"/>
                    </a:lnTo>
                    <a:lnTo>
                      <a:pt x="22" y="40"/>
                    </a:lnTo>
                    <a:lnTo>
                      <a:pt x="20" y="60"/>
                    </a:lnTo>
                    <a:lnTo>
                      <a:pt x="2" y="83"/>
                    </a:lnTo>
                    <a:lnTo>
                      <a:pt x="0" y="105"/>
                    </a:lnTo>
                    <a:lnTo>
                      <a:pt x="20" y="98"/>
                    </a:lnTo>
                    <a:lnTo>
                      <a:pt x="29" y="72"/>
                    </a:lnTo>
                    <a:lnTo>
                      <a:pt x="52" y="33"/>
                    </a:lnTo>
                    <a:lnTo>
                      <a:pt x="6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5" name="Freeform 109"/>
              <p:cNvSpPr>
                <a:spLocks noChangeAspect="1"/>
              </p:cNvSpPr>
              <p:nvPr/>
            </p:nvSpPr>
            <p:spPr bwMode="gray">
              <a:xfrm>
                <a:off x="2106" y="2190"/>
                <a:ext cx="22" cy="22"/>
              </a:xfrm>
              <a:custGeom>
                <a:avLst/>
                <a:gdLst/>
                <a:ahLst/>
                <a:cxnLst>
                  <a:cxn ang="0">
                    <a:pos x="6" y="115"/>
                  </a:cxn>
                  <a:cxn ang="0">
                    <a:pos x="0" y="105"/>
                  </a:cxn>
                  <a:cxn ang="0">
                    <a:pos x="2" y="119"/>
                  </a:cxn>
                  <a:cxn ang="0">
                    <a:pos x="23" y="130"/>
                  </a:cxn>
                  <a:cxn ang="0">
                    <a:pos x="61" y="130"/>
                  </a:cxn>
                  <a:cxn ang="0">
                    <a:pos x="95" y="103"/>
                  </a:cxn>
                  <a:cxn ang="0">
                    <a:pos x="129" y="96"/>
                  </a:cxn>
                  <a:cxn ang="0">
                    <a:pos x="124" y="73"/>
                  </a:cxn>
                  <a:cxn ang="0">
                    <a:pos x="62" y="15"/>
                  </a:cxn>
                  <a:cxn ang="0">
                    <a:pos x="58" y="0"/>
                  </a:cxn>
                  <a:cxn ang="0">
                    <a:pos x="34" y="5"/>
                  </a:cxn>
                  <a:cxn ang="0">
                    <a:pos x="21" y="20"/>
                  </a:cxn>
                  <a:cxn ang="0">
                    <a:pos x="23" y="40"/>
                  </a:cxn>
                  <a:cxn ang="0">
                    <a:pos x="54" y="58"/>
                  </a:cxn>
                  <a:cxn ang="0">
                    <a:pos x="49" y="88"/>
                  </a:cxn>
                  <a:cxn ang="0">
                    <a:pos x="56" y="92"/>
                  </a:cxn>
                  <a:cxn ang="0">
                    <a:pos x="49" y="105"/>
                  </a:cxn>
                  <a:cxn ang="0">
                    <a:pos x="32" y="115"/>
                  </a:cxn>
                  <a:cxn ang="0">
                    <a:pos x="6" y="115"/>
                  </a:cxn>
                </a:cxnLst>
                <a:rect l="0" t="0" r="r" b="b"/>
                <a:pathLst>
                  <a:path w="129" h="130">
                    <a:moveTo>
                      <a:pt x="6" y="115"/>
                    </a:moveTo>
                    <a:lnTo>
                      <a:pt x="0" y="105"/>
                    </a:lnTo>
                    <a:lnTo>
                      <a:pt x="2" y="119"/>
                    </a:lnTo>
                    <a:lnTo>
                      <a:pt x="23" y="130"/>
                    </a:lnTo>
                    <a:lnTo>
                      <a:pt x="61" y="130"/>
                    </a:lnTo>
                    <a:lnTo>
                      <a:pt x="95" y="103"/>
                    </a:lnTo>
                    <a:lnTo>
                      <a:pt x="129" y="96"/>
                    </a:lnTo>
                    <a:lnTo>
                      <a:pt x="124" y="73"/>
                    </a:lnTo>
                    <a:lnTo>
                      <a:pt x="62" y="15"/>
                    </a:lnTo>
                    <a:lnTo>
                      <a:pt x="58" y="0"/>
                    </a:lnTo>
                    <a:lnTo>
                      <a:pt x="34" y="5"/>
                    </a:lnTo>
                    <a:lnTo>
                      <a:pt x="21" y="20"/>
                    </a:lnTo>
                    <a:lnTo>
                      <a:pt x="23" y="40"/>
                    </a:lnTo>
                    <a:lnTo>
                      <a:pt x="54" y="58"/>
                    </a:lnTo>
                    <a:lnTo>
                      <a:pt x="49" y="88"/>
                    </a:lnTo>
                    <a:lnTo>
                      <a:pt x="56" y="92"/>
                    </a:lnTo>
                    <a:lnTo>
                      <a:pt x="49" y="105"/>
                    </a:lnTo>
                    <a:lnTo>
                      <a:pt x="32" y="115"/>
                    </a:lnTo>
                    <a:lnTo>
                      <a:pt x="6" y="1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6" name="Freeform 110"/>
              <p:cNvSpPr>
                <a:spLocks noChangeAspect="1"/>
              </p:cNvSpPr>
              <p:nvPr/>
            </p:nvSpPr>
            <p:spPr bwMode="gray">
              <a:xfrm>
                <a:off x="2095" y="2122"/>
                <a:ext cx="33" cy="40"/>
              </a:xfrm>
              <a:custGeom>
                <a:avLst/>
                <a:gdLst/>
                <a:ahLst/>
                <a:cxnLst>
                  <a:cxn ang="0">
                    <a:pos x="78" y="4"/>
                  </a:cxn>
                  <a:cxn ang="0">
                    <a:pos x="72" y="0"/>
                  </a:cxn>
                  <a:cxn ang="0">
                    <a:pos x="60" y="80"/>
                  </a:cxn>
                  <a:cxn ang="0">
                    <a:pos x="31" y="51"/>
                  </a:cxn>
                  <a:cxn ang="0">
                    <a:pos x="9" y="80"/>
                  </a:cxn>
                  <a:cxn ang="0">
                    <a:pos x="0" y="115"/>
                  </a:cxn>
                  <a:cxn ang="0">
                    <a:pos x="15" y="125"/>
                  </a:cxn>
                  <a:cxn ang="0">
                    <a:pos x="42" y="125"/>
                  </a:cxn>
                  <a:cxn ang="0">
                    <a:pos x="58" y="169"/>
                  </a:cxn>
                  <a:cxn ang="0">
                    <a:pos x="78" y="189"/>
                  </a:cxn>
                  <a:cxn ang="0">
                    <a:pos x="78" y="210"/>
                  </a:cxn>
                  <a:cxn ang="0">
                    <a:pos x="153" y="201"/>
                  </a:cxn>
                  <a:cxn ang="0">
                    <a:pos x="155" y="240"/>
                  </a:cxn>
                  <a:cxn ang="0">
                    <a:pos x="177" y="230"/>
                  </a:cxn>
                  <a:cxn ang="0">
                    <a:pos x="201" y="176"/>
                  </a:cxn>
                  <a:cxn ang="0">
                    <a:pos x="150" y="169"/>
                  </a:cxn>
                  <a:cxn ang="0">
                    <a:pos x="138" y="156"/>
                  </a:cxn>
                  <a:cxn ang="0">
                    <a:pos x="138" y="118"/>
                  </a:cxn>
                  <a:cxn ang="0">
                    <a:pos x="110" y="82"/>
                  </a:cxn>
                  <a:cxn ang="0">
                    <a:pos x="110" y="58"/>
                  </a:cxn>
                  <a:cxn ang="0">
                    <a:pos x="104" y="33"/>
                  </a:cxn>
                  <a:cxn ang="0">
                    <a:pos x="78" y="4"/>
                  </a:cxn>
                </a:cxnLst>
                <a:rect l="0" t="0" r="r" b="b"/>
                <a:pathLst>
                  <a:path w="201" h="240">
                    <a:moveTo>
                      <a:pt x="78" y="4"/>
                    </a:moveTo>
                    <a:lnTo>
                      <a:pt x="72" y="0"/>
                    </a:lnTo>
                    <a:lnTo>
                      <a:pt x="60" y="80"/>
                    </a:lnTo>
                    <a:lnTo>
                      <a:pt x="31" y="51"/>
                    </a:lnTo>
                    <a:lnTo>
                      <a:pt x="9" y="80"/>
                    </a:lnTo>
                    <a:lnTo>
                      <a:pt x="0" y="115"/>
                    </a:lnTo>
                    <a:lnTo>
                      <a:pt x="15" y="125"/>
                    </a:lnTo>
                    <a:lnTo>
                      <a:pt x="42" y="125"/>
                    </a:lnTo>
                    <a:lnTo>
                      <a:pt x="58" y="169"/>
                    </a:lnTo>
                    <a:lnTo>
                      <a:pt x="78" y="189"/>
                    </a:lnTo>
                    <a:lnTo>
                      <a:pt x="78" y="210"/>
                    </a:lnTo>
                    <a:lnTo>
                      <a:pt x="153" y="201"/>
                    </a:lnTo>
                    <a:lnTo>
                      <a:pt x="155" y="240"/>
                    </a:lnTo>
                    <a:lnTo>
                      <a:pt x="177" y="230"/>
                    </a:lnTo>
                    <a:lnTo>
                      <a:pt x="201" y="176"/>
                    </a:lnTo>
                    <a:lnTo>
                      <a:pt x="150" y="169"/>
                    </a:lnTo>
                    <a:lnTo>
                      <a:pt x="138" y="156"/>
                    </a:lnTo>
                    <a:lnTo>
                      <a:pt x="138" y="118"/>
                    </a:lnTo>
                    <a:lnTo>
                      <a:pt x="110" y="82"/>
                    </a:lnTo>
                    <a:lnTo>
                      <a:pt x="110" y="58"/>
                    </a:lnTo>
                    <a:lnTo>
                      <a:pt x="104" y="33"/>
                    </a:lnTo>
                    <a:lnTo>
                      <a:pt x="78"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7" name="Freeform 111"/>
              <p:cNvSpPr>
                <a:spLocks noChangeAspect="1"/>
              </p:cNvSpPr>
              <p:nvPr/>
            </p:nvSpPr>
            <p:spPr bwMode="gray">
              <a:xfrm>
                <a:off x="2174" y="2380"/>
                <a:ext cx="10" cy="10"/>
              </a:xfrm>
              <a:custGeom>
                <a:avLst/>
                <a:gdLst/>
                <a:ahLst/>
                <a:cxnLst>
                  <a:cxn ang="0">
                    <a:pos x="43" y="59"/>
                  </a:cxn>
                  <a:cxn ang="0">
                    <a:pos x="63" y="38"/>
                  </a:cxn>
                  <a:cxn ang="0">
                    <a:pos x="18" y="2"/>
                  </a:cxn>
                  <a:cxn ang="0">
                    <a:pos x="0" y="0"/>
                  </a:cxn>
                  <a:cxn ang="0">
                    <a:pos x="43" y="59"/>
                  </a:cxn>
                </a:cxnLst>
                <a:rect l="0" t="0" r="r" b="b"/>
                <a:pathLst>
                  <a:path w="63" h="59">
                    <a:moveTo>
                      <a:pt x="43" y="59"/>
                    </a:moveTo>
                    <a:lnTo>
                      <a:pt x="63" y="38"/>
                    </a:lnTo>
                    <a:lnTo>
                      <a:pt x="18" y="2"/>
                    </a:lnTo>
                    <a:lnTo>
                      <a:pt x="0" y="0"/>
                    </a:lnTo>
                    <a:lnTo>
                      <a:pt x="43"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8" name="Freeform 112"/>
              <p:cNvSpPr>
                <a:spLocks noChangeAspect="1"/>
              </p:cNvSpPr>
              <p:nvPr/>
            </p:nvSpPr>
            <p:spPr bwMode="gray">
              <a:xfrm>
                <a:off x="2115" y="2061"/>
                <a:ext cx="268" cy="506"/>
              </a:xfrm>
              <a:custGeom>
                <a:avLst/>
                <a:gdLst/>
                <a:ahLst/>
                <a:cxnLst>
                  <a:cxn ang="0">
                    <a:pos x="850" y="2841"/>
                  </a:cxn>
                  <a:cxn ang="0">
                    <a:pos x="975" y="2751"/>
                  </a:cxn>
                  <a:cxn ang="0">
                    <a:pos x="1225" y="2776"/>
                  </a:cxn>
                  <a:cxn ang="0">
                    <a:pos x="1534" y="2606"/>
                  </a:cxn>
                  <a:cxn ang="0">
                    <a:pos x="1421" y="2513"/>
                  </a:cxn>
                  <a:cxn ang="0">
                    <a:pos x="1475" y="2460"/>
                  </a:cxn>
                  <a:cxn ang="0">
                    <a:pos x="1579" y="2347"/>
                  </a:cxn>
                  <a:cxn ang="0">
                    <a:pos x="1493" y="2067"/>
                  </a:cxn>
                  <a:cxn ang="0">
                    <a:pos x="1256" y="2108"/>
                  </a:cxn>
                  <a:cxn ang="0">
                    <a:pos x="1266" y="1890"/>
                  </a:cxn>
                  <a:cxn ang="0">
                    <a:pos x="1286" y="1844"/>
                  </a:cxn>
                  <a:cxn ang="0">
                    <a:pos x="1177" y="1618"/>
                  </a:cxn>
                  <a:cxn ang="0">
                    <a:pos x="1002" y="1439"/>
                  </a:cxn>
                  <a:cxn ang="0">
                    <a:pos x="852" y="1095"/>
                  </a:cxn>
                  <a:cxn ang="0">
                    <a:pos x="579" y="991"/>
                  </a:cxn>
                  <a:cxn ang="0">
                    <a:pos x="674" y="859"/>
                  </a:cxn>
                  <a:cxn ang="0">
                    <a:pos x="738" y="753"/>
                  </a:cxn>
                  <a:cxn ang="0">
                    <a:pos x="873" y="408"/>
                  </a:cxn>
                  <a:cxn ang="0">
                    <a:pos x="575" y="361"/>
                  </a:cxn>
                  <a:cxn ang="0">
                    <a:pos x="375" y="389"/>
                  </a:cxn>
                  <a:cxn ang="0">
                    <a:pos x="410" y="290"/>
                  </a:cxn>
                  <a:cxn ang="0">
                    <a:pos x="565" y="0"/>
                  </a:cxn>
                  <a:cxn ang="0">
                    <a:pos x="282" y="22"/>
                  </a:cxn>
                  <a:cxn ang="0">
                    <a:pos x="140" y="223"/>
                  </a:cxn>
                  <a:cxn ang="0">
                    <a:pos x="95" y="427"/>
                  </a:cxn>
                  <a:cxn ang="0">
                    <a:pos x="125" y="498"/>
                  </a:cxn>
                  <a:cxn ang="0">
                    <a:pos x="97" y="591"/>
                  </a:cxn>
                  <a:cxn ang="0">
                    <a:pos x="20" y="726"/>
                  </a:cxn>
                  <a:cxn ang="0">
                    <a:pos x="127" y="802"/>
                  </a:cxn>
                  <a:cxn ang="0">
                    <a:pos x="115" y="949"/>
                  </a:cxn>
                  <a:cxn ang="0">
                    <a:pos x="129" y="1068"/>
                  </a:cxn>
                  <a:cxn ang="0">
                    <a:pos x="109" y="1230"/>
                  </a:cxn>
                  <a:cxn ang="0">
                    <a:pos x="203" y="924"/>
                  </a:cxn>
                  <a:cxn ang="0">
                    <a:pos x="199" y="1020"/>
                  </a:cxn>
                  <a:cxn ang="0">
                    <a:pos x="295" y="1016"/>
                  </a:cxn>
                  <a:cxn ang="0">
                    <a:pos x="289" y="1151"/>
                  </a:cxn>
                  <a:cxn ang="0">
                    <a:pos x="225" y="1387"/>
                  </a:cxn>
                  <a:cxn ang="0">
                    <a:pos x="244" y="1432"/>
                  </a:cxn>
                  <a:cxn ang="0">
                    <a:pos x="356" y="1419"/>
                  </a:cxn>
                  <a:cxn ang="0">
                    <a:pos x="606" y="1392"/>
                  </a:cxn>
                  <a:cxn ang="0">
                    <a:pos x="543" y="1606"/>
                  </a:cxn>
                  <a:cxn ang="0">
                    <a:pos x="674" y="1628"/>
                  </a:cxn>
                  <a:cxn ang="0">
                    <a:pos x="672" y="1797"/>
                  </a:cxn>
                  <a:cxn ang="0">
                    <a:pos x="628" y="1951"/>
                  </a:cxn>
                  <a:cxn ang="0">
                    <a:pos x="367" y="2084"/>
                  </a:cxn>
                  <a:cxn ang="0">
                    <a:pos x="405" y="2295"/>
                  </a:cxn>
                  <a:cxn ang="0">
                    <a:pos x="223" y="2513"/>
                  </a:cxn>
                  <a:cxn ang="0">
                    <a:pos x="363" y="2513"/>
                  </a:cxn>
                  <a:cxn ang="0">
                    <a:pos x="528" y="2581"/>
                  </a:cxn>
                  <a:cxn ang="0">
                    <a:pos x="727" y="2475"/>
                  </a:cxn>
                  <a:cxn ang="0">
                    <a:pos x="581" y="2653"/>
                  </a:cxn>
                  <a:cxn ang="0">
                    <a:pos x="176" y="2949"/>
                  </a:cxn>
                  <a:cxn ang="0">
                    <a:pos x="172" y="3025"/>
                  </a:cxn>
                  <a:cxn ang="0">
                    <a:pos x="291" y="2926"/>
                  </a:cxn>
                  <a:cxn ang="0">
                    <a:pos x="555" y="2831"/>
                  </a:cxn>
                </a:cxnLst>
                <a:rect l="0" t="0" r="r" b="b"/>
                <a:pathLst>
                  <a:path w="1604" h="3037">
                    <a:moveTo>
                      <a:pt x="742" y="2865"/>
                    </a:moveTo>
                    <a:lnTo>
                      <a:pt x="747" y="2867"/>
                    </a:lnTo>
                    <a:lnTo>
                      <a:pt x="758" y="2847"/>
                    </a:lnTo>
                    <a:lnTo>
                      <a:pt x="793" y="2838"/>
                    </a:lnTo>
                    <a:lnTo>
                      <a:pt x="830" y="2849"/>
                    </a:lnTo>
                    <a:lnTo>
                      <a:pt x="850" y="2841"/>
                    </a:lnTo>
                    <a:lnTo>
                      <a:pt x="840" y="2814"/>
                    </a:lnTo>
                    <a:lnTo>
                      <a:pt x="934" y="2811"/>
                    </a:lnTo>
                    <a:lnTo>
                      <a:pt x="945" y="2800"/>
                    </a:lnTo>
                    <a:lnTo>
                      <a:pt x="970" y="2788"/>
                    </a:lnTo>
                    <a:lnTo>
                      <a:pt x="975" y="2771"/>
                    </a:lnTo>
                    <a:lnTo>
                      <a:pt x="975" y="2751"/>
                    </a:lnTo>
                    <a:lnTo>
                      <a:pt x="997" y="2767"/>
                    </a:lnTo>
                    <a:lnTo>
                      <a:pt x="1022" y="2776"/>
                    </a:lnTo>
                    <a:lnTo>
                      <a:pt x="1053" y="2767"/>
                    </a:lnTo>
                    <a:lnTo>
                      <a:pt x="1063" y="2781"/>
                    </a:lnTo>
                    <a:lnTo>
                      <a:pt x="1083" y="2798"/>
                    </a:lnTo>
                    <a:lnTo>
                      <a:pt x="1225" y="2776"/>
                    </a:lnTo>
                    <a:lnTo>
                      <a:pt x="1268" y="2786"/>
                    </a:lnTo>
                    <a:lnTo>
                      <a:pt x="1448" y="2734"/>
                    </a:lnTo>
                    <a:lnTo>
                      <a:pt x="1452" y="2721"/>
                    </a:lnTo>
                    <a:lnTo>
                      <a:pt x="1534" y="2662"/>
                    </a:lnTo>
                    <a:lnTo>
                      <a:pt x="1543" y="2622"/>
                    </a:lnTo>
                    <a:lnTo>
                      <a:pt x="1534" y="2606"/>
                    </a:lnTo>
                    <a:lnTo>
                      <a:pt x="1441" y="2608"/>
                    </a:lnTo>
                    <a:lnTo>
                      <a:pt x="1397" y="2604"/>
                    </a:lnTo>
                    <a:lnTo>
                      <a:pt x="1394" y="2570"/>
                    </a:lnTo>
                    <a:lnTo>
                      <a:pt x="1376" y="2548"/>
                    </a:lnTo>
                    <a:lnTo>
                      <a:pt x="1414" y="2534"/>
                    </a:lnTo>
                    <a:lnTo>
                      <a:pt x="1421" y="2513"/>
                    </a:lnTo>
                    <a:lnTo>
                      <a:pt x="1439" y="2493"/>
                    </a:lnTo>
                    <a:lnTo>
                      <a:pt x="1430" y="2483"/>
                    </a:lnTo>
                    <a:lnTo>
                      <a:pt x="1410" y="2473"/>
                    </a:lnTo>
                    <a:lnTo>
                      <a:pt x="1432" y="2458"/>
                    </a:lnTo>
                    <a:lnTo>
                      <a:pt x="1457" y="2448"/>
                    </a:lnTo>
                    <a:lnTo>
                      <a:pt x="1475" y="2460"/>
                    </a:lnTo>
                    <a:lnTo>
                      <a:pt x="1505" y="2450"/>
                    </a:lnTo>
                    <a:lnTo>
                      <a:pt x="1511" y="2428"/>
                    </a:lnTo>
                    <a:lnTo>
                      <a:pt x="1505" y="2395"/>
                    </a:lnTo>
                    <a:lnTo>
                      <a:pt x="1522" y="2397"/>
                    </a:lnTo>
                    <a:lnTo>
                      <a:pt x="1550" y="2383"/>
                    </a:lnTo>
                    <a:lnTo>
                      <a:pt x="1579" y="2347"/>
                    </a:lnTo>
                    <a:lnTo>
                      <a:pt x="1599" y="2268"/>
                    </a:lnTo>
                    <a:lnTo>
                      <a:pt x="1604" y="2211"/>
                    </a:lnTo>
                    <a:lnTo>
                      <a:pt x="1592" y="2151"/>
                    </a:lnTo>
                    <a:lnTo>
                      <a:pt x="1558" y="2104"/>
                    </a:lnTo>
                    <a:lnTo>
                      <a:pt x="1522" y="2080"/>
                    </a:lnTo>
                    <a:lnTo>
                      <a:pt x="1493" y="2067"/>
                    </a:lnTo>
                    <a:lnTo>
                      <a:pt x="1444" y="2065"/>
                    </a:lnTo>
                    <a:lnTo>
                      <a:pt x="1362" y="2081"/>
                    </a:lnTo>
                    <a:lnTo>
                      <a:pt x="1324" y="2133"/>
                    </a:lnTo>
                    <a:lnTo>
                      <a:pt x="1308" y="2117"/>
                    </a:lnTo>
                    <a:lnTo>
                      <a:pt x="1273" y="2112"/>
                    </a:lnTo>
                    <a:lnTo>
                      <a:pt x="1256" y="2108"/>
                    </a:lnTo>
                    <a:lnTo>
                      <a:pt x="1270" y="2072"/>
                    </a:lnTo>
                    <a:lnTo>
                      <a:pt x="1315" y="2018"/>
                    </a:lnTo>
                    <a:lnTo>
                      <a:pt x="1324" y="1995"/>
                    </a:lnTo>
                    <a:lnTo>
                      <a:pt x="1324" y="1959"/>
                    </a:lnTo>
                    <a:lnTo>
                      <a:pt x="1288" y="1909"/>
                    </a:lnTo>
                    <a:lnTo>
                      <a:pt x="1266" y="1890"/>
                    </a:lnTo>
                    <a:lnTo>
                      <a:pt x="1254" y="1869"/>
                    </a:lnTo>
                    <a:lnTo>
                      <a:pt x="1234" y="1859"/>
                    </a:lnTo>
                    <a:lnTo>
                      <a:pt x="1182" y="1808"/>
                    </a:lnTo>
                    <a:lnTo>
                      <a:pt x="1198" y="1800"/>
                    </a:lnTo>
                    <a:lnTo>
                      <a:pt x="1239" y="1838"/>
                    </a:lnTo>
                    <a:lnTo>
                      <a:pt x="1286" y="1844"/>
                    </a:lnTo>
                    <a:lnTo>
                      <a:pt x="1288" y="1842"/>
                    </a:lnTo>
                    <a:lnTo>
                      <a:pt x="1279" y="1784"/>
                    </a:lnTo>
                    <a:lnTo>
                      <a:pt x="1252" y="1761"/>
                    </a:lnTo>
                    <a:lnTo>
                      <a:pt x="1218" y="1714"/>
                    </a:lnTo>
                    <a:lnTo>
                      <a:pt x="1204" y="1660"/>
                    </a:lnTo>
                    <a:lnTo>
                      <a:pt x="1177" y="1618"/>
                    </a:lnTo>
                    <a:lnTo>
                      <a:pt x="1159" y="1579"/>
                    </a:lnTo>
                    <a:lnTo>
                      <a:pt x="1126" y="1530"/>
                    </a:lnTo>
                    <a:lnTo>
                      <a:pt x="1083" y="1511"/>
                    </a:lnTo>
                    <a:lnTo>
                      <a:pt x="1030" y="1502"/>
                    </a:lnTo>
                    <a:lnTo>
                      <a:pt x="1017" y="1488"/>
                    </a:lnTo>
                    <a:lnTo>
                      <a:pt x="1002" y="1439"/>
                    </a:lnTo>
                    <a:lnTo>
                      <a:pt x="975" y="1397"/>
                    </a:lnTo>
                    <a:lnTo>
                      <a:pt x="952" y="1347"/>
                    </a:lnTo>
                    <a:lnTo>
                      <a:pt x="940" y="1306"/>
                    </a:lnTo>
                    <a:lnTo>
                      <a:pt x="927" y="1164"/>
                    </a:lnTo>
                    <a:lnTo>
                      <a:pt x="893" y="1139"/>
                    </a:lnTo>
                    <a:lnTo>
                      <a:pt x="852" y="1095"/>
                    </a:lnTo>
                    <a:lnTo>
                      <a:pt x="828" y="1051"/>
                    </a:lnTo>
                    <a:lnTo>
                      <a:pt x="722" y="994"/>
                    </a:lnTo>
                    <a:lnTo>
                      <a:pt x="701" y="989"/>
                    </a:lnTo>
                    <a:lnTo>
                      <a:pt x="638" y="1014"/>
                    </a:lnTo>
                    <a:lnTo>
                      <a:pt x="581" y="998"/>
                    </a:lnTo>
                    <a:lnTo>
                      <a:pt x="579" y="991"/>
                    </a:lnTo>
                    <a:lnTo>
                      <a:pt x="588" y="962"/>
                    </a:lnTo>
                    <a:lnTo>
                      <a:pt x="611" y="939"/>
                    </a:lnTo>
                    <a:lnTo>
                      <a:pt x="641" y="931"/>
                    </a:lnTo>
                    <a:lnTo>
                      <a:pt x="682" y="928"/>
                    </a:lnTo>
                    <a:lnTo>
                      <a:pt x="715" y="912"/>
                    </a:lnTo>
                    <a:lnTo>
                      <a:pt x="674" y="859"/>
                    </a:lnTo>
                    <a:lnTo>
                      <a:pt x="656" y="849"/>
                    </a:lnTo>
                    <a:lnTo>
                      <a:pt x="650" y="829"/>
                    </a:lnTo>
                    <a:lnTo>
                      <a:pt x="686" y="831"/>
                    </a:lnTo>
                    <a:lnTo>
                      <a:pt x="709" y="816"/>
                    </a:lnTo>
                    <a:lnTo>
                      <a:pt x="731" y="783"/>
                    </a:lnTo>
                    <a:lnTo>
                      <a:pt x="738" y="753"/>
                    </a:lnTo>
                    <a:lnTo>
                      <a:pt x="787" y="681"/>
                    </a:lnTo>
                    <a:lnTo>
                      <a:pt x="794" y="644"/>
                    </a:lnTo>
                    <a:lnTo>
                      <a:pt x="809" y="601"/>
                    </a:lnTo>
                    <a:lnTo>
                      <a:pt x="821" y="540"/>
                    </a:lnTo>
                    <a:lnTo>
                      <a:pt x="873" y="481"/>
                    </a:lnTo>
                    <a:lnTo>
                      <a:pt x="873" y="408"/>
                    </a:lnTo>
                    <a:lnTo>
                      <a:pt x="860" y="376"/>
                    </a:lnTo>
                    <a:lnTo>
                      <a:pt x="797" y="372"/>
                    </a:lnTo>
                    <a:lnTo>
                      <a:pt x="747" y="378"/>
                    </a:lnTo>
                    <a:lnTo>
                      <a:pt x="664" y="366"/>
                    </a:lnTo>
                    <a:lnTo>
                      <a:pt x="620" y="375"/>
                    </a:lnTo>
                    <a:lnTo>
                      <a:pt x="575" y="361"/>
                    </a:lnTo>
                    <a:lnTo>
                      <a:pt x="440" y="408"/>
                    </a:lnTo>
                    <a:lnTo>
                      <a:pt x="413" y="432"/>
                    </a:lnTo>
                    <a:lnTo>
                      <a:pt x="397" y="419"/>
                    </a:lnTo>
                    <a:lnTo>
                      <a:pt x="405" y="393"/>
                    </a:lnTo>
                    <a:lnTo>
                      <a:pt x="405" y="380"/>
                    </a:lnTo>
                    <a:lnTo>
                      <a:pt x="375" y="389"/>
                    </a:lnTo>
                    <a:lnTo>
                      <a:pt x="375" y="372"/>
                    </a:lnTo>
                    <a:lnTo>
                      <a:pt x="428" y="356"/>
                    </a:lnTo>
                    <a:lnTo>
                      <a:pt x="462" y="321"/>
                    </a:lnTo>
                    <a:lnTo>
                      <a:pt x="399" y="316"/>
                    </a:lnTo>
                    <a:lnTo>
                      <a:pt x="405" y="286"/>
                    </a:lnTo>
                    <a:lnTo>
                      <a:pt x="410" y="290"/>
                    </a:lnTo>
                    <a:lnTo>
                      <a:pt x="446" y="245"/>
                    </a:lnTo>
                    <a:lnTo>
                      <a:pt x="521" y="199"/>
                    </a:lnTo>
                    <a:lnTo>
                      <a:pt x="551" y="144"/>
                    </a:lnTo>
                    <a:lnTo>
                      <a:pt x="600" y="112"/>
                    </a:lnTo>
                    <a:lnTo>
                      <a:pt x="611" y="16"/>
                    </a:lnTo>
                    <a:lnTo>
                      <a:pt x="565" y="0"/>
                    </a:lnTo>
                    <a:lnTo>
                      <a:pt x="514" y="19"/>
                    </a:lnTo>
                    <a:lnTo>
                      <a:pt x="462" y="29"/>
                    </a:lnTo>
                    <a:lnTo>
                      <a:pt x="419" y="29"/>
                    </a:lnTo>
                    <a:lnTo>
                      <a:pt x="358" y="44"/>
                    </a:lnTo>
                    <a:lnTo>
                      <a:pt x="354" y="39"/>
                    </a:lnTo>
                    <a:lnTo>
                      <a:pt x="282" y="22"/>
                    </a:lnTo>
                    <a:lnTo>
                      <a:pt x="242" y="33"/>
                    </a:lnTo>
                    <a:lnTo>
                      <a:pt x="203" y="98"/>
                    </a:lnTo>
                    <a:lnTo>
                      <a:pt x="201" y="156"/>
                    </a:lnTo>
                    <a:lnTo>
                      <a:pt x="158" y="159"/>
                    </a:lnTo>
                    <a:lnTo>
                      <a:pt x="160" y="213"/>
                    </a:lnTo>
                    <a:lnTo>
                      <a:pt x="140" y="223"/>
                    </a:lnTo>
                    <a:lnTo>
                      <a:pt x="147" y="242"/>
                    </a:lnTo>
                    <a:lnTo>
                      <a:pt x="176" y="272"/>
                    </a:lnTo>
                    <a:lnTo>
                      <a:pt x="74" y="327"/>
                    </a:lnTo>
                    <a:lnTo>
                      <a:pt x="77" y="405"/>
                    </a:lnTo>
                    <a:lnTo>
                      <a:pt x="102" y="421"/>
                    </a:lnTo>
                    <a:lnTo>
                      <a:pt x="95" y="427"/>
                    </a:lnTo>
                    <a:lnTo>
                      <a:pt x="70" y="424"/>
                    </a:lnTo>
                    <a:lnTo>
                      <a:pt x="59" y="429"/>
                    </a:lnTo>
                    <a:lnTo>
                      <a:pt x="62" y="487"/>
                    </a:lnTo>
                    <a:lnTo>
                      <a:pt x="86" y="489"/>
                    </a:lnTo>
                    <a:lnTo>
                      <a:pt x="129" y="481"/>
                    </a:lnTo>
                    <a:lnTo>
                      <a:pt x="125" y="498"/>
                    </a:lnTo>
                    <a:lnTo>
                      <a:pt x="105" y="509"/>
                    </a:lnTo>
                    <a:lnTo>
                      <a:pt x="127" y="516"/>
                    </a:lnTo>
                    <a:lnTo>
                      <a:pt x="106" y="548"/>
                    </a:lnTo>
                    <a:lnTo>
                      <a:pt x="102" y="563"/>
                    </a:lnTo>
                    <a:lnTo>
                      <a:pt x="106" y="587"/>
                    </a:lnTo>
                    <a:lnTo>
                      <a:pt x="97" y="591"/>
                    </a:lnTo>
                    <a:lnTo>
                      <a:pt x="84" y="608"/>
                    </a:lnTo>
                    <a:lnTo>
                      <a:pt x="84" y="624"/>
                    </a:lnTo>
                    <a:lnTo>
                      <a:pt x="70" y="637"/>
                    </a:lnTo>
                    <a:lnTo>
                      <a:pt x="62" y="662"/>
                    </a:lnTo>
                    <a:lnTo>
                      <a:pt x="59" y="716"/>
                    </a:lnTo>
                    <a:lnTo>
                      <a:pt x="20" y="726"/>
                    </a:lnTo>
                    <a:lnTo>
                      <a:pt x="0" y="739"/>
                    </a:lnTo>
                    <a:lnTo>
                      <a:pt x="2" y="751"/>
                    </a:lnTo>
                    <a:lnTo>
                      <a:pt x="38" y="754"/>
                    </a:lnTo>
                    <a:lnTo>
                      <a:pt x="43" y="788"/>
                    </a:lnTo>
                    <a:lnTo>
                      <a:pt x="88" y="827"/>
                    </a:lnTo>
                    <a:lnTo>
                      <a:pt x="127" y="802"/>
                    </a:lnTo>
                    <a:lnTo>
                      <a:pt x="160" y="767"/>
                    </a:lnTo>
                    <a:lnTo>
                      <a:pt x="168" y="763"/>
                    </a:lnTo>
                    <a:lnTo>
                      <a:pt x="172" y="771"/>
                    </a:lnTo>
                    <a:lnTo>
                      <a:pt x="172" y="791"/>
                    </a:lnTo>
                    <a:lnTo>
                      <a:pt x="125" y="906"/>
                    </a:lnTo>
                    <a:lnTo>
                      <a:pt x="115" y="949"/>
                    </a:lnTo>
                    <a:lnTo>
                      <a:pt x="115" y="964"/>
                    </a:lnTo>
                    <a:lnTo>
                      <a:pt x="106" y="984"/>
                    </a:lnTo>
                    <a:lnTo>
                      <a:pt x="99" y="1027"/>
                    </a:lnTo>
                    <a:lnTo>
                      <a:pt x="99" y="1058"/>
                    </a:lnTo>
                    <a:lnTo>
                      <a:pt x="119" y="1053"/>
                    </a:lnTo>
                    <a:lnTo>
                      <a:pt x="129" y="1068"/>
                    </a:lnTo>
                    <a:lnTo>
                      <a:pt x="127" y="1090"/>
                    </a:lnTo>
                    <a:lnTo>
                      <a:pt x="95" y="1147"/>
                    </a:lnTo>
                    <a:lnTo>
                      <a:pt x="72" y="1234"/>
                    </a:lnTo>
                    <a:lnTo>
                      <a:pt x="72" y="1246"/>
                    </a:lnTo>
                    <a:lnTo>
                      <a:pt x="97" y="1246"/>
                    </a:lnTo>
                    <a:lnTo>
                      <a:pt x="109" y="1230"/>
                    </a:lnTo>
                    <a:lnTo>
                      <a:pt x="119" y="1184"/>
                    </a:lnTo>
                    <a:lnTo>
                      <a:pt x="160" y="1086"/>
                    </a:lnTo>
                    <a:lnTo>
                      <a:pt x="158" y="1037"/>
                    </a:lnTo>
                    <a:lnTo>
                      <a:pt x="147" y="1008"/>
                    </a:lnTo>
                    <a:lnTo>
                      <a:pt x="144" y="994"/>
                    </a:lnTo>
                    <a:lnTo>
                      <a:pt x="203" y="924"/>
                    </a:lnTo>
                    <a:lnTo>
                      <a:pt x="201" y="949"/>
                    </a:lnTo>
                    <a:lnTo>
                      <a:pt x="174" y="1010"/>
                    </a:lnTo>
                    <a:lnTo>
                      <a:pt x="174" y="1051"/>
                    </a:lnTo>
                    <a:lnTo>
                      <a:pt x="182" y="1039"/>
                    </a:lnTo>
                    <a:lnTo>
                      <a:pt x="195" y="1037"/>
                    </a:lnTo>
                    <a:lnTo>
                      <a:pt x="199" y="1020"/>
                    </a:lnTo>
                    <a:lnTo>
                      <a:pt x="208" y="1014"/>
                    </a:lnTo>
                    <a:lnTo>
                      <a:pt x="232" y="1029"/>
                    </a:lnTo>
                    <a:lnTo>
                      <a:pt x="239" y="1025"/>
                    </a:lnTo>
                    <a:lnTo>
                      <a:pt x="239" y="975"/>
                    </a:lnTo>
                    <a:lnTo>
                      <a:pt x="273" y="994"/>
                    </a:lnTo>
                    <a:lnTo>
                      <a:pt x="295" y="1016"/>
                    </a:lnTo>
                    <a:lnTo>
                      <a:pt x="275" y="1020"/>
                    </a:lnTo>
                    <a:lnTo>
                      <a:pt x="266" y="1039"/>
                    </a:lnTo>
                    <a:lnTo>
                      <a:pt x="260" y="1058"/>
                    </a:lnTo>
                    <a:lnTo>
                      <a:pt x="254" y="1114"/>
                    </a:lnTo>
                    <a:lnTo>
                      <a:pt x="266" y="1133"/>
                    </a:lnTo>
                    <a:lnTo>
                      <a:pt x="289" y="1151"/>
                    </a:lnTo>
                    <a:lnTo>
                      <a:pt x="295" y="1188"/>
                    </a:lnTo>
                    <a:lnTo>
                      <a:pt x="275" y="1223"/>
                    </a:lnTo>
                    <a:lnTo>
                      <a:pt x="258" y="1272"/>
                    </a:lnTo>
                    <a:lnTo>
                      <a:pt x="232" y="1321"/>
                    </a:lnTo>
                    <a:lnTo>
                      <a:pt x="223" y="1354"/>
                    </a:lnTo>
                    <a:lnTo>
                      <a:pt x="225" y="1387"/>
                    </a:lnTo>
                    <a:lnTo>
                      <a:pt x="201" y="1367"/>
                    </a:lnTo>
                    <a:lnTo>
                      <a:pt x="195" y="1387"/>
                    </a:lnTo>
                    <a:lnTo>
                      <a:pt x="223" y="1473"/>
                    </a:lnTo>
                    <a:lnTo>
                      <a:pt x="239" y="1487"/>
                    </a:lnTo>
                    <a:lnTo>
                      <a:pt x="248" y="1482"/>
                    </a:lnTo>
                    <a:lnTo>
                      <a:pt x="244" y="1432"/>
                    </a:lnTo>
                    <a:lnTo>
                      <a:pt x="248" y="1419"/>
                    </a:lnTo>
                    <a:lnTo>
                      <a:pt x="262" y="1415"/>
                    </a:lnTo>
                    <a:lnTo>
                      <a:pt x="325" y="1462"/>
                    </a:lnTo>
                    <a:lnTo>
                      <a:pt x="344" y="1471"/>
                    </a:lnTo>
                    <a:lnTo>
                      <a:pt x="356" y="1448"/>
                    </a:lnTo>
                    <a:lnTo>
                      <a:pt x="356" y="1419"/>
                    </a:lnTo>
                    <a:lnTo>
                      <a:pt x="444" y="1428"/>
                    </a:lnTo>
                    <a:lnTo>
                      <a:pt x="505" y="1399"/>
                    </a:lnTo>
                    <a:lnTo>
                      <a:pt x="512" y="1387"/>
                    </a:lnTo>
                    <a:lnTo>
                      <a:pt x="538" y="1372"/>
                    </a:lnTo>
                    <a:lnTo>
                      <a:pt x="618" y="1381"/>
                    </a:lnTo>
                    <a:lnTo>
                      <a:pt x="606" y="1392"/>
                    </a:lnTo>
                    <a:lnTo>
                      <a:pt x="591" y="1392"/>
                    </a:lnTo>
                    <a:lnTo>
                      <a:pt x="559" y="1419"/>
                    </a:lnTo>
                    <a:lnTo>
                      <a:pt x="514" y="1515"/>
                    </a:lnTo>
                    <a:lnTo>
                      <a:pt x="508" y="1545"/>
                    </a:lnTo>
                    <a:lnTo>
                      <a:pt x="516" y="1572"/>
                    </a:lnTo>
                    <a:lnTo>
                      <a:pt x="543" y="1606"/>
                    </a:lnTo>
                    <a:lnTo>
                      <a:pt x="555" y="1636"/>
                    </a:lnTo>
                    <a:lnTo>
                      <a:pt x="559" y="1640"/>
                    </a:lnTo>
                    <a:lnTo>
                      <a:pt x="565" y="1628"/>
                    </a:lnTo>
                    <a:lnTo>
                      <a:pt x="591" y="1678"/>
                    </a:lnTo>
                    <a:lnTo>
                      <a:pt x="643" y="1660"/>
                    </a:lnTo>
                    <a:lnTo>
                      <a:pt x="674" y="1628"/>
                    </a:lnTo>
                    <a:lnTo>
                      <a:pt x="690" y="1636"/>
                    </a:lnTo>
                    <a:lnTo>
                      <a:pt x="674" y="1658"/>
                    </a:lnTo>
                    <a:lnTo>
                      <a:pt x="670" y="1722"/>
                    </a:lnTo>
                    <a:lnTo>
                      <a:pt x="650" y="1743"/>
                    </a:lnTo>
                    <a:lnTo>
                      <a:pt x="636" y="1786"/>
                    </a:lnTo>
                    <a:lnTo>
                      <a:pt x="672" y="1797"/>
                    </a:lnTo>
                    <a:lnTo>
                      <a:pt x="650" y="1827"/>
                    </a:lnTo>
                    <a:lnTo>
                      <a:pt x="631" y="1886"/>
                    </a:lnTo>
                    <a:lnTo>
                      <a:pt x="643" y="1903"/>
                    </a:lnTo>
                    <a:lnTo>
                      <a:pt x="661" y="1913"/>
                    </a:lnTo>
                    <a:lnTo>
                      <a:pt x="647" y="1921"/>
                    </a:lnTo>
                    <a:lnTo>
                      <a:pt x="628" y="1951"/>
                    </a:lnTo>
                    <a:lnTo>
                      <a:pt x="481" y="1947"/>
                    </a:lnTo>
                    <a:lnTo>
                      <a:pt x="431" y="1975"/>
                    </a:lnTo>
                    <a:lnTo>
                      <a:pt x="381" y="2018"/>
                    </a:lnTo>
                    <a:lnTo>
                      <a:pt x="295" y="2108"/>
                    </a:lnTo>
                    <a:lnTo>
                      <a:pt x="314" y="2120"/>
                    </a:lnTo>
                    <a:lnTo>
                      <a:pt x="367" y="2084"/>
                    </a:lnTo>
                    <a:lnTo>
                      <a:pt x="408" y="2074"/>
                    </a:lnTo>
                    <a:lnTo>
                      <a:pt x="415" y="2108"/>
                    </a:lnTo>
                    <a:lnTo>
                      <a:pt x="418" y="2183"/>
                    </a:lnTo>
                    <a:lnTo>
                      <a:pt x="422" y="2199"/>
                    </a:lnTo>
                    <a:lnTo>
                      <a:pt x="444" y="2214"/>
                    </a:lnTo>
                    <a:lnTo>
                      <a:pt x="405" y="2295"/>
                    </a:lnTo>
                    <a:lnTo>
                      <a:pt x="293" y="2372"/>
                    </a:lnTo>
                    <a:lnTo>
                      <a:pt x="178" y="2432"/>
                    </a:lnTo>
                    <a:lnTo>
                      <a:pt x="187" y="2444"/>
                    </a:lnTo>
                    <a:lnTo>
                      <a:pt x="195" y="2467"/>
                    </a:lnTo>
                    <a:lnTo>
                      <a:pt x="215" y="2505"/>
                    </a:lnTo>
                    <a:lnTo>
                      <a:pt x="223" y="2513"/>
                    </a:lnTo>
                    <a:lnTo>
                      <a:pt x="246" y="2518"/>
                    </a:lnTo>
                    <a:lnTo>
                      <a:pt x="273" y="2507"/>
                    </a:lnTo>
                    <a:lnTo>
                      <a:pt x="307" y="2475"/>
                    </a:lnTo>
                    <a:lnTo>
                      <a:pt x="341" y="2460"/>
                    </a:lnTo>
                    <a:lnTo>
                      <a:pt x="354" y="2467"/>
                    </a:lnTo>
                    <a:lnTo>
                      <a:pt x="363" y="2513"/>
                    </a:lnTo>
                    <a:lnTo>
                      <a:pt x="377" y="2527"/>
                    </a:lnTo>
                    <a:lnTo>
                      <a:pt x="422" y="2530"/>
                    </a:lnTo>
                    <a:lnTo>
                      <a:pt x="448" y="2505"/>
                    </a:lnTo>
                    <a:lnTo>
                      <a:pt x="460" y="2503"/>
                    </a:lnTo>
                    <a:lnTo>
                      <a:pt x="471" y="2510"/>
                    </a:lnTo>
                    <a:lnTo>
                      <a:pt x="528" y="2581"/>
                    </a:lnTo>
                    <a:lnTo>
                      <a:pt x="551" y="2589"/>
                    </a:lnTo>
                    <a:lnTo>
                      <a:pt x="581" y="2587"/>
                    </a:lnTo>
                    <a:lnTo>
                      <a:pt x="604" y="2572"/>
                    </a:lnTo>
                    <a:lnTo>
                      <a:pt x="622" y="2545"/>
                    </a:lnTo>
                    <a:lnTo>
                      <a:pt x="670" y="2518"/>
                    </a:lnTo>
                    <a:lnTo>
                      <a:pt x="727" y="2475"/>
                    </a:lnTo>
                    <a:lnTo>
                      <a:pt x="729" y="2500"/>
                    </a:lnTo>
                    <a:lnTo>
                      <a:pt x="711" y="2530"/>
                    </a:lnTo>
                    <a:lnTo>
                      <a:pt x="652" y="2601"/>
                    </a:lnTo>
                    <a:lnTo>
                      <a:pt x="643" y="2628"/>
                    </a:lnTo>
                    <a:lnTo>
                      <a:pt x="631" y="2643"/>
                    </a:lnTo>
                    <a:lnTo>
                      <a:pt x="581" y="2653"/>
                    </a:lnTo>
                    <a:lnTo>
                      <a:pt x="465" y="2653"/>
                    </a:lnTo>
                    <a:lnTo>
                      <a:pt x="410" y="2664"/>
                    </a:lnTo>
                    <a:lnTo>
                      <a:pt x="391" y="2703"/>
                    </a:lnTo>
                    <a:lnTo>
                      <a:pt x="354" y="2728"/>
                    </a:lnTo>
                    <a:lnTo>
                      <a:pt x="329" y="2779"/>
                    </a:lnTo>
                    <a:lnTo>
                      <a:pt x="176" y="2949"/>
                    </a:lnTo>
                    <a:lnTo>
                      <a:pt x="118" y="2988"/>
                    </a:lnTo>
                    <a:lnTo>
                      <a:pt x="106" y="3018"/>
                    </a:lnTo>
                    <a:lnTo>
                      <a:pt x="106" y="3034"/>
                    </a:lnTo>
                    <a:lnTo>
                      <a:pt x="118" y="3009"/>
                    </a:lnTo>
                    <a:lnTo>
                      <a:pt x="131" y="3000"/>
                    </a:lnTo>
                    <a:lnTo>
                      <a:pt x="172" y="3025"/>
                    </a:lnTo>
                    <a:lnTo>
                      <a:pt x="190" y="3020"/>
                    </a:lnTo>
                    <a:lnTo>
                      <a:pt x="201" y="3037"/>
                    </a:lnTo>
                    <a:lnTo>
                      <a:pt x="217" y="3020"/>
                    </a:lnTo>
                    <a:lnTo>
                      <a:pt x="228" y="2988"/>
                    </a:lnTo>
                    <a:lnTo>
                      <a:pt x="268" y="2966"/>
                    </a:lnTo>
                    <a:lnTo>
                      <a:pt x="291" y="2926"/>
                    </a:lnTo>
                    <a:lnTo>
                      <a:pt x="401" y="2923"/>
                    </a:lnTo>
                    <a:lnTo>
                      <a:pt x="474" y="2951"/>
                    </a:lnTo>
                    <a:lnTo>
                      <a:pt x="503" y="2953"/>
                    </a:lnTo>
                    <a:lnTo>
                      <a:pt x="528" y="2920"/>
                    </a:lnTo>
                    <a:lnTo>
                      <a:pt x="543" y="2836"/>
                    </a:lnTo>
                    <a:lnTo>
                      <a:pt x="555" y="2831"/>
                    </a:lnTo>
                    <a:lnTo>
                      <a:pt x="584" y="2833"/>
                    </a:lnTo>
                    <a:lnTo>
                      <a:pt x="622" y="2815"/>
                    </a:lnTo>
                    <a:lnTo>
                      <a:pt x="682" y="2798"/>
                    </a:lnTo>
                    <a:lnTo>
                      <a:pt x="742" y="28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9" name="Freeform 113"/>
              <p:cNvSpPr>
                <a:spLocks noChangeAspect="1"/>
              </p:cNvSpPr>
              <p:nvPr/>
            </p:nvSpPr>
            <p:spPr bwMode="gray">
              <a:xfrm>
                <a:off x="2068" y="2124"/>
                <a:ext cx="15" cy="8"/>
              </a:xfrm>
              <a:custGeom>
                <a:avLst/>
                <a:gdLst/>
                <a:ahLst/>
                <a:cxnLst>
                  <a:cxn ang="0">
                    <a:pos x="78" y="15"/>
                  </a:cxn>
                  <a:cxn ang="0">
                    <a:pos x="89" y="7"/>
                  </a:cxn>
                  <a:cxn ang="0">
                    <a:pos x="66" y="0"/>
                  </a:cxn>
                  <a:cxn ang="0">
                    <a:pos x="3" y="9"/>
                  </a:cxn>
                  <a:cxn ang="0">
                    <a:pos x="0" y="23"/>
                  </a:cxn>
                  <a:cxn ang="0">
                    <a:pos x="33" y="48"/>
                  </a:cxn>
                  <a:cxn ang="0">
                    <a:pos x="70" y="49"/>
                  </a:cxn>
                  <a:cxn ang="0">
                    <a:pos x="78" y="15"/>
                  </a:cxn>
                </a:cxnLst>
                <a:rect l="0" t="0" r="r" b="b"/>
                <a:pathLst>
                  <a:path w="89" h="49">
                    <a:moveTo>
                      <a:pt x="78" y="15"/>
                    </a:moveTo>
                    <a:lnTo>
                      <a:pt x="89" y="7"/>
                    </a:lnTo>
                    <a:lnTo>
                      <a:pt x="66" y="0"/>
                    </a:lnTo>
                    <a:lnTo>
                      <a:pt x="3" y="9"/>
                    </a:lnTo>
                    <a:lnTo>
                      <a:pt x="0" y="23"/>
                    </a:lnTo>
                    <a:lnTo>
                      <a:pt x="33" y="48"/>
                    </a:lnTo>
                    <a:lnTo>
                      <a:pt x="70" y="49"/>
                    </a:lnTo>
                    <a:lnTo>
                      <a:pt x="78"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0" name="Freeform 114"/>
              <p:cNvSpPr>
                <a:spLocks noChangeAspect="1"/>
              </p:cNvSpPr>
              <p:nvPr/>
            </p:nvSpPr>
            <p:spPr bwMode="gray">
              <a:xfrm>
                <a:off x="2274" y="2528"/>
                <a:ext cx="13" cy="8"/>
              </a:xfrm>
              <a:custGeom>
                <a:avLst/>
                <a:gdLst/>
                <a:ahLst/>
                <a:cxnLst>
                  <a:cxn ang="0">
                    <a:pos x="52" y="9"/>
                  </a:cxn>
                  <a:cxn ang="0">
                    <a:pos x="46" y="0"/>
                  </a:cxn>
                  <a:cxn ang="0">
                    <a:pos x="21" y="9"/>
                  </a:cxn>
                  <a:cxn ang="0">
                    <a:pos x="7" y="18"/>
                  </a:cxn>
                  <a:cxn ang="0">
                    <a:pos x="0" y="29"/>
                  </a:cxn>
                  <a:cxn ang="0">
                    <a:pos x="7" y="38"/>
                  </a:cxn>
                  <a:cxn ang="0">
                    <a:pos x="37" y="47"/>
                  </a:cxn>
                  <a:cxn ang="0">
                    <a:pos x="60" y="43"/>
                  </a:cxn>
                  <a:cxn ang="0">
                    <a:pos x="76" y="22"/>
                  </a:cxn>
                  <a:cxn ang="0">
                    <a:pos x="74" y="15"/>
                  </a:cxn>
                  <a:cxn ang="0">
                    <a:pos x="52" y="9"/>
                  </a:cxn>
                </a:cxnLst>
                <a:rect l="0" t="0" r="r" b="b"/>
                <a:pathLst>
                  <a:path w="76" h="47">
                    <a:moveTo>
                      <a:pt x="52" y="9"/>
                    </a:moveTo>
                    <a:lnTo>
                      <a:pt x="46" y="0"/>
                    </a:lnTo>
                    <a:lnTo>
                      <a:pt x="21" y="9"/>
                    </a:lnTo>
                    <a:lnTo>
                      <a:pt x="7" y="18"/>
                    </a:lnTo>
                    <a:lnTo>
                      <a:pt x="0" y="29"/>
                    </a:lnTo>
                    <a:lnTo>
                      <a:pt x="7" y="38"/>
                    </a:lnTo>
                    <a:lnTo>
                      <a:pt x="37" y="47"/>
                    </a:lnTo>
                    <a:lnTo>
                      <a:pt x="60" y="43"/>
                    </a:lnTo>
                    <a:lnTo>
                      <a:pt x="76" y="22"/>
                    </a:lnTo>
                    <a:lnTo>
                      <a:pt x="74" y="15"/>
                    </a:lnTo>
                    <a:lnTo>
                      <a:pt x="52"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1" name="Freeform 115"/>
              <p:cNvSpPr>
                <a:spLocks noChangeAspect="1"/>
              </p:cNvSpPr>
              <p:nvPr/>
            </p:nvSpPr>
            <p:spPr bwMode="gray">
              <a:xfrm>
                <a:off x="2161" y="2324"/>
                <a:ext cx="15" cy="19"/>
              </a:xfrm>
              <a:custGeom>
                <a:avLst/>
                <a:gdLst/>
                <a:ahLst/>
                <a:cxnLst>
                  <a:cxn ang="0">
                    <a:pos x="77" y="0"/>
                  </a:cxn>
                  <a:cxn ang="0">
                    <a:pos x="34" y="49"/>
                  </a:cxn>
                  <a:cxn ang="0">
                    <a:pos x="0" y="114"/>
                  </a:cxn>
                  <a:cxn ang="0">
                    <a:pos x="32" y="108"/>
                  </a:cxn>
                  <a:cxn ang="0">
                    <a:pos x="73" y="85"/>
                  </a:cxn>
                  <a:cxn ang="0">
                    <a:pos x="90" y="53"/>
                  </a:cxn>
                  <a:cxn ang="0">
                    <a:pos x="92" y="32"/>
                  </a:cxn>
                  <a:cxn ang="0">
                    <a:pos x="92" y="8"/>
                  </a:cxn>
                  <a:cxn ang="0">
                    <a:pos x="77" y="0"/>
                  </a:cxn>
                </a:cxnLst>
                <a:rect l="0" t="0" r="r" b="b"/>
                <a:pathLst>
                  <a:path w="92" h="114">
                    <a:moveTo>
                      <a:pt x="77" y="0"/>
                    </a:moveTo>
                    <a:lnTo>
                      <a:pt x="34" y="49"/>
                    </a:lnTo>
                    <a:lnTo>
                      <a:pt x="0" y="114"/>
                    </a:lnTo>
                    <a:lnTo>
                      <a:pt x="32" y="108"/>
                    </a:lnTo>
                    <a:lnTo>
                      <a:pt x="73" y="85"/>
                    </a:lnTo>
                    <a:lnTo>
                      <a:pt x="90" y="53"/>
                    </a:lnTo>
                    <a:lnTo>
                      <a:pt x="92" y="32"/>
                    </a:lnTo>
                    <a:lnTo>
                      <a:pt x="92" y="8"/>
                    </a:lnTo>
                    <a:lnTo>
                      <a:pt x="7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2" name="Freeform 116"/>
              <p:cNvSpPr>
                <a:spLocks noChangeAspect="1"/>
              </p:cNvSpPr>
              <p:nvPr/>
            </p:nvSpPr>
            <p:spPr bwMode="gray">
              <a:xfrm>
                <a:off x="2049" y="2268"/>
                <a:ext cx="87" cy="78"/>
              </a:xfrm>
              <a:custGeom>
                <a:avLst/>
                <a:gdLst/>
                <a:ahLst/>
                <a:cxnLst>
                  <a:cxn ang="0">
                    <a:pos x="108" y="132"/>
                  </a:cxn>
                  <a:cxn ang="0">
                    <a:pos x="102" y="179"/>
                  </a:cxn>
                  <a:cxn ang="0">
                    <a:pos x="81" y="216"/>
                  </a:cxn>
                  <a:cxn ang="0">
                    <a:pos x="43" y="220"/>
                  </a:cxn>
                  <a:cxn ang="0">
                    <a:pos x="43" y="267"/>
                  </a:cxn>
                  <a:cxn ang="0">
                    <a:pos x="0" y="299"/>
                  </a:cxn>
                  <a:cxn ang="0">
                    <a:pos x="61" y="339"/>
                  </a:cxn>
                  <a:cxn ang="0">
                    <a:pos x="88" y="405"/>
                  </a:cxn>
                  <a:cxn ang="0">
                    <a:pos x="131" y="427"/>
                  </a:cxn>
                  <a:cxn ang="0">
                    <a:pos x="176" y="384"/>
                  </a:cxn>
                  <a:cxn ang="0">
                    <a:pos x="198" y="341"/>
                  </a:cxn>
                  <a:cxn ang="0">
                    <a:pos x="311" y="314"/>
                  </a:cxn>
                  <a:cxn ang="0">
                    <a:pos x="362" y="367"/>
                  </a:cxn>
                  <a:cxn ang="0">
                    <a:pos x="370" y="394"/>
                  </a:cxn>
                  <a:cxn ang="0">
                    <a:pos x="370" y="450"/>
                  </a:cxn>
                  <a:cxn ang="0">
                    <a:pos x="379" y="468"/>
                  </a:cxn>
                  <a:cxn ang="0">
                    <a:pos x="387" y="468"/>
                  </a:cxn>
                  <a:cxn ang="0">
                    <a:pos x="437" y="436"/>
                  </a:cxn>
                  <a:cxn ang="0">
                    <a:pos x="446" y="398"/>
                  </a:cxn>
                  <a:cxn ang="0">
                    <a:pos x="494" y="386"/>
                  </a:cxn>
                  <a:cxn ang="0">
                    <a:pos x="514" y="361"/>
                  </a:cxn>
                  <a:cxn ang="0">
                    <a:pos x="494" y="317"/>
                  </a:cxn>
                  <a:cxn ang="0">
                    <a:pos x="487" y="290"/>
                  </a:cxn>
                  <a:cxn ang="0">
                    <a:pos x="517" y="335"/>
                  </a:cxn>
                  <a:cxn ang="0">
                    <a:pos x="524" y="292"/>
                  </a:cxn>
                  <a:cxn ang="0">
                    <a:pos x="505" y="251"/>
                  </a:cxn>
                  <a:cxn ang="0">
                    <a:pos x="487" y="240"/>
                  </a:cxn>
                  <a:cxn ang="0">
                    <a:pos x="435" y="249"/>
                  </a:cxn>
                  <a:cxn ang="0">
                    <a:pos x="456" y="210"/>
                  </a:cxn>
                  <a:cxn ang="0">
                    <a:pos x="452" y="143"/>
                  </a:cxn>
                  <a:cxn ang="0">
                    <a:pos x="417" y="98"/>
                  </a:cxn>
                  <a:cxn ang="0">
                    <a:pos x="395" y="57"/>
                  </a:cxn>
                  <a:cxn ang="0">
                    <a:pos x="331" y="34"/>
                  </a:cxn>
                  <a:cxn ang="0">
                    <a:pos x="241" y="64"/>
                  </a:cxn>
                  <a:cxn ang="0">
                    <a:pos x="216" y="87"/>
                  </a:cxn>
                  <a:cxn ang="0">
                    <a:pos x="190" y="98"/>
                  </a:cxn>
                  <a:cxn ang="0">
                    <a:pos x="182" y="85"/>
                  </a:cxn>
                  <a:cxn ang="0">
                    <a:pos x="221" y="36"/>
                  </a:cxn>
                  <a:cxn ang="0">
                    <a:pos x="212" y="23"/>
                  </a:cxn>
                  <a:cxn ang="0">
                    <a:pos x="182" y="4"/>
                  </a:cxn>
                  <a:cxn ang="0">
                    <a:pos x="149" y="0"/>
                  </a:cxn>
                  <a:cxn ang="0">
                    <a:pos x="144" y="17"/>
                  </a:cxn>
                  <a:cxn ang="0">
                    <a:pos x="133" y="25"/>
                  </a:cxn>
                  <a:cxn ang="0">
                    <a:pos x="126" y="48"/>
                  </a:cxn>
                  <a:cxn ang="0">
                    <a:pos x="131" y="71"/>
                  </a:cxn>
                  <a:cxn ang="0">
                    <a:pos x="131" y="100"/>
                  </a:cxn>
                  <a:cxn ang="0">
                    <a:pos x="124" y="123"/>
                  </a:cxn>
                  <a:cxn ang="0">
                    <a:pos x="108" y="132"/>
                  </a:cxn>
                </a:cxnLst>
                <a:rect l="0" t="0" r="r" b="b"/>
                <a:pathLst>
                  <a:path w="524" h="468">
                    <a:moveTo>
                      <a:pt x="108" y="132"/>
                    </a:moveTo>
                    <a:lnTo>
                      <a:pt x="102" y="179"/>
                    </a:lnTo>
                    <a:lnTo>
                      <a:pt x="81" y="216"/>
                    </a:lnTo>
                    <a:lnTo>
                      <a:pt x="43" y="220"/>
                    </a:lnTo>
                    <a:lnTo>
                      <a:pt x="43" y="267"/>
                    </a:lnTo>
                    <a:lnTo>
                      <a:pt x="0" y="299"/>
                    </a:lnTo>
                    <a:lnTo>
                      <a:pt x="61" y="339"/>
                    </a:lnTo>
                    <a:lnTo>
                      <a:pt x="88" y="405"/>
                    </a:lnTo>
                    <a:lnTo>
                      <a:pt x="131" y="427"/>
                    </a:lnTo>
                    <a:lnTo>
                      <a:pt x="176" y="384"/>
                    </a:lnTo>
                    <a:lnTo>
                      <a:pt x="198" y="341"/>
                    </a:lnTo>
                    <a:lnTo>
                      <a:pt x="311" y="314"/>
                    </a:lnTo>
                    <a:lnTo>
                      <a:pt x="362" y="367"/>
                    </a:lnTo>
                    <a:lnTo>
                      <a:pt x="370" y="394"/>
                    </a:lnTo>
                    <a:lnTo>
                      <a:pt x="370" y="450"/>
                    </a:lnTo>
                    <a:lnTo>
                      <a:pt x="379" y="468"/>
                    </a:lnTo>
                    <a:lnTo>
                      <a:pt x="387" y="468"/>
                    </a:lnTo>
                    <a:lnTo>
                      <a:pt x="437" y="436"/>
                    </a:lnTo>
                    <a:lnTo>
                      <a:pt x="446" y="398"/>
                    </a:lnTo>
                    <a:lnTo>
                      <a:pt x="494" y="386"/>
                    </a:lnTo>
                    <a:lnTo>
                      <a:pt x="514" y="361"/>
                    </a:lnTo>
                    <a:lnTo>
                      <a:pt x="494" y="317"/>
                    </a:lnTo>
                    <a:lnTo>
                      <a:pt x="487" y="290"/>
                    </a:lnTo>
                    <a:lnTo>
                      <a:pt x="517" y="335"/>
                    </a:lnTo>
                    <a:lnTo>
                      <a:pt x="524" y="292"/>
                    </a:lnTo>
                    <a:lnTo>
                      <a:pt x="505" y="251"/>
                    </a:lnTo>
                    <a:lnTo>
                      <a:pt x="487" y="240"/>
                    </a:lnTo>
                    <a:lnTo>
                      <a:pt x="435" y="249"/>
                    </a:lnTo>
                    <a:lnTo>
                      <a:pt x="456" y="210"/>
                    </a:lnTo>
                    <a:lnTo>
                      <a:pt x="452" y="143"/>
                    </a:lnTo>
                    <a:lnTo>
                      <a:pt x="417" y="98"/>
                    </a:lnTo>
                    <a:lnTo>
                      <a:pt x="395" y="57"/>
                    </a:lnTo>
                    <a:lnTo>
                      <a:pt x="331" y="34"/>
                    </a:lnTo>
                    <a:lnTo>
                      <a:pt x="241" y="64"/>
                    </a:lnTo>
                    <a:lnTo>
                      <a:pt x="216" y="87"/>
                    </a:lnTo>
                    <a:lnTo>
                      <a:pt x="190" y="98"/>
                    </a:lnTo>
                    <a:lnTo>
                      <a:pt x="182" y="85"/>
                    </a:lnTo>
                    <a:lnTo>
                      <a:pt x="221" y="36"/>
                    </a:lnTo>
                    <a:lnTo>
                      <a:pt x="212" y="23"/>
                    </a:lnTo>
                    <a:lnTo>
                      <a:pt x="182" y="4"/>
                    </a:lnTo>
                    <a:lnTo>
                      <a:pt x="149" y="0"/>
                    </a:lnTo>
                    <a:lnTo>
                      <a:pt x="144" y="17"/>
                    </a:lnTo>
                    <a:lnTo>
                      <a:pt x="133" y="25"/>
                    </a:lnTo>
                    <a:lnTo>
                      <a:pt x="126" y="48"/>
                    </a:lnTo>
                    <a:lnTo>
                      <a:pt x="131" y="71"/>
                    </a:lnTo>
                    <a:lnTo>
                      <a:pt x="131" y="100"/>
                    </a:lnTo>
                    <a:lnTo>
                      <a:pt x="124" y="123"/>
                    </a:lnTo>
                    <a:lnTo>
                      <a:pt x="108" y="1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3" name="Freeform 117"/>
              <p:cNvSpPr>
                <a:spLocks noChangeAspect="1"/>
              </p:cNvSpPr>
              <p:nvPr/>
            </p:nvSpPr>
            <p:spPr bwMode="gray">
              <a:xfrm>
                <a:off x="2268" y="1925"/>
                <a:ext cx="17" cy="52"/>
              </a:xfrm>
              <a:custGeom>
                <a:avLst/>
                <a:gdLst/>
                <a:ahLst/>
                <a:cxnLst>
                  <a:cxn ang="0">
                    <a:pos x="63" y="4"/>
                  </a:cxn>
                  <a:cxn ang="0">
                    <a:pos x="59" y="0"/>
                  </a:cxn>
                  <a:cxn ang="0">
                    <a:pos x="47" y="22"/>
                  </a:cxn>
                  <a:cxn ang="0">
                    <a:pos x="24" y="40"/>
                  </a:cxn>
                  <a:cxn ang="0">
                    <a:pos x="16" y="56"/>
                  </a:cxn>
                  <a:cxn ang="0">
                    <a:pos x="24" y="71"/>
                  </a:cxn>
                  <a:cxn ang="0">
                    <a:pos x="29" y="102"/>
                  </a:cxn>
                  <a:cxn ang="0">
                    <a:pos x="40" y="125"/>
                  </a:cxn>
                  <a:cxn ang="0">
                    <a:pos x="0" y="165"/>
                  </a:cxn>
                  <a:cxn ang="0">
                    <a:pos x="9" y="187"/>
                  </a:cxn>
                  <a:cxn ang="0">
                    <a:pos x="29" y="198"/>
                  </a:cxn>
                  <a:cxn ang="0">
                    <a:pos x="54" y="175"/>
                  </a:cxn>
                  <a:cxn ang="0">
                    <a:pos x="63" y="193"/>
                  </a:cxn>
                  <a:cxn ang="0">
                    <a:pos x="63" y="230"/>
                  </a:cxn>
                  <a:cxn ang="0">
                    <a:pos x="49" y="312"/>
                  </a:cxn>
                  <a:cxn ang="0">
                    <a:pos x="94" y="258"/>
                  </a:cxn>
                  <a:cxn ang="0">
                    <a:pos x="94" y="226"/>
                  </a:cxn>
                  <a:cxn ang="0">
                    <a:pos x="101" y="193"/>
                  </a:cxn>
                  <a:cxn ang="0">
                    <a:pos x="96" y="155"/>
                  </a:cxn>
                  <a:cxn ang="0">
                    <a:pos x="101" y="144"/>
                  </a:cxn>
                  <a:cxn ang="0">
                    <a:pos x="101" y="112"/>
                  </a:cxn>
                  <a:cxn ang="0">
                    <a:pos x="106" y="93"/>
                  </a:cxn>
                  <a:cxn ang="0">
                    <a:pos x="67" y="71"/>
                  </a:cxn>
                  <a:cxn ang="0">
                    <a:pos x="63" y="4"/>
                  </a:cxn>
                </a:cxnLst>
                <a:rect l="0" t="0" r="r" b="b"/>
                <a:pathLst>
                  <a:path w="106" h="312">
                    <a:moveTo>
                      <a:pt x="63" y="4"/>
                    </a:moveTo>
                    <a:lnTo>
                      <a:pt x="59" y="0"/>
                    </a:lnTo>
                    <a:lnTo>
                      <a:pt x="47" y="22"/>
                    </a:lnTo>
                    <a:lnTo>
                      <a:pt x="24" y="40"/>
                    </a:lnTo>
                    <a:lnTo>
                      <a:pt x="16" y="56"/>
                    </a:lnTo>
                    <a:lnTo>
                      <a:pt x="24" y="71"/>
                    </a:lnTo>
                    <a:lnTo>
                      <a:pt x="29" y="102"/>
                    </a:lnTo>
                    <a:lnTo>
                      <a:pt x="40" y="125"/>
                    </a:lnTo>
                    <a:lnTo>
                      <a:pt x="0" y="165"/>
                    </a:lnTo>
                    <a:lnTo>
                      <a:pt x="9" y="187"/>
                    </a:lnTo>
                    <a:lnTo>
                      <a:pt x="29" y="198"/>
                    </a:lnTo>
                    <a:lnTo>
                      <a:pt x="54" y="175"/>
                    </a:lnTo>
                    <a:lnTo>
                      <a:pt x="63" y="193"/>
                    </a:lnTo>
                    <a:lnTo>
                      <a:pt x="63" y="230"/>
                    </a:lnTo>
                    <a:lnTo>
                      <a:pt x="49" y="312"/>
                    </a:lnTo>
                    <a:lnTo>
                      <a:pt x="94" y="258"/>
                    </a:lnTo>
                    <a:lnTo>
                      <a:pt x="94" y="226"/>
                    </a:lnTo>
                    <a:lnTo>
                      <a:pt x="101" y="193"/>
                    </a:lnTo>
                    <a:lnTo>
                      <a:pt x="96" y="155"/>
                    </a:lnTo>
                    <a:lnTo>
                      <a:pt x="101" y="144"/>
                    </a:lnTo>
                    <a:lnTo>
                      <a:pt x="101" y="112"/>
                    </a:lnTo>
                    <a:lnTo>
                      <a:pt x="106" y="93"/>
                    </a:lnTo>
                    <a:lnTo>
                      <a:pt x="67" y="71"/>
                    </a:lnTo>
                    <a:lnTo>
                      <a:pt x="63"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3" name="Freeform 118"/>
            <p:cNvSpPr>
              <a:spLocks noChangeAspect="1"/>
            </p:cNvSpPr>
            <p:nvPr/>
          </p:nvSpPr>
          <p:spPr bwMode="gray">
            <a:xfrm>
              <a:off x="2643" y="2618"/>
              <a:ext cx="260" cy="128"/>
            </a:xfrm>
            <a:custGeom>
              <a:avLst/>
              <a:gdLst/>
              <a:ahLst/>
              <a:cxnLst>
                <a:cxn ang="0">
                  <a:pos x="875" y="105"/>
                </a:cxn>
                <a:cxn ang="0">
                  <a:pos x="795" y="164"/>
                </a:cxn>
                <a:cxn ang="0">
                  <a:pos x="701" y="233"/>
                </a:cxn>
                <a:cxn ang="0">
                  <a:pos x="687" y="336"/>
                </a:cxn>
                <a:cxn ang="0">
                  <a:pos x="714" y="424"/>
                </a:cxn>
                <a:cxn ang="0">
                  <a:pos x="669" y="409"/>
                </a:cxn>
                <a:cxn ang="0">
                  <a:pos x="572" y="395"/>
                </a:cxn>
                <a:cxn ang="0">
                  <a:pos x="432" y="429"/>
                </a:cxn>
                <a:cxn ang="0">
                  <a:pos x="310" y="476"/>
                </a:cxn>
                <a:cxn ang="0">
                  <a:pos x="218" y="442"/>
                </a:cxn>
                <a:cxn ang="0">
                  <a:pos x="181" y="492"/>
                </a:cxn>
                <a:cxn ang="0">
                  <a:pos x="126" y="485"/>
                </a:cxn>
                <a:cxn ang="0">
                  <a:pos x="73" y="445"/>
                </a:cxn>
                <a:cxn ang="0">
                  <a:pos x="0" y="462"/>
                </a:cxn>
                <a:cxn ang="0">
                  <a:pos x="57" y="509"/>
                </a:cxn>
                <a:cxn ang="0">
                  <a:pos x="62" y="578"/>
                </a:cxn>
                <a:cxn ang="0">
                  <a:pos x="62" y="624"/>
                </a:cxn>
                <a:cxn ang="0">
                  <a:pos x="136" y="646"/>
                </a:cxn>
                <a:cxn ang="0">
                  <a:pos x="193" y="652"/>
                </a:cxn>
                <a:cxn ang="0">
                  <a:pos x="257" y="663"/>
                </a:cxn>
                <a:cxn ang="0">
                  <a:pos x="387" y="615"/>
                </a:cxn>
                <a:cxn ang="0">
                  <a:pos x="495" y="603"/>
                </a:cxn>
                <a:cxn ang="0">
                  <a:pos x="536" y="587"/>
                </a:cxn>
                <a:cxn ang="0">
                  <a:pos x="546" y="611"/>
                </a:cxn>
                <a:cxn ang="0">
                  <a:pos x="565" y="668"/>
                </a:cxn>
                <a:cxn ang="0">
                  <a:pos x="626" y="700"/>
                </a:cxn>
                <a:cxn ang="0">
                  <a:pos x="777" y="739"/>
                </a:cxn>
                <a:cxn ang="0">
                  <a:pos x="859" y="758"/>
                </a:cxn>
                <a:cxn ang="0">
                  <a:pos x="1027" y="770"/>
                </a:cxn>
                <a:cxn ang="0">
                  <a:pos x="1091" y="710"/>
                </a:cxn>
                <a:cxn ang="0">
                  <a:pos x="1213" y="713"/>
                </a:cxn>
                <a:cxn ang="0">
                  <a:pos x="1246" y="680"/>
                </a:cxn>
                <a:cxn ang="0">
                  <a:pos x="1318" y="660"/>
                </a:cxn>
                <a:cxn ang="0">
                  <a:pos x="1388" y="603"/>
                </a:cxn>
                <a:cxn ang="0">
                  <a:pos x="1424" y="551"/>
                </a:cxn>
                <a:cxn ang="0">
                  <a:pos x="1458" y="449"/>
                </a:cxn>
                <a:cxn ang="0">
                  <a:pos x="1449" y="389"/>
                </a:cxn>
                <a:cxn ang="0">
                  <a:pos x="1564" y="356"/>
                </a:cxn>
                <a:cxn ang="0">
                  <a:pos x="1538" y="231"/>
                </a:cxn>
                <a:cxn ang="0">
                  <a:pos x="1515" y="98"/>
                </a:cxn>
                <a:cxn ang="0">
                  <a:pos x="1353" y="70"/>
                </a:cxn>
                <a:cxn ang="0">
                  <a:pos x="1269" y="8"/>
                </a:cxn>
                <a:cxn ang="0">
                  <a:pos x="1120" y="37"/>
                </a:cxn>
                <a:cxn ang="0">
                  <a:pos x="1073" y="102"/>
                </a:cxn>
                <a:cxn ang="0">
                  <a:pos x="998" y="121"/>
                </a:cxn>
                <a:cxn ang="0">
                  <a:pos x="928" y="95"/>
                </a:cxn>
              </a:cxnLst>
              <a:rect l="0" t="0" r="r" b="b"/>
              <a:pathLst>
                <a:path w="1564" h="770">
                  <a:moveTo>
                    <a:pt x="881" y="76"/>
                  </a:moveTo>
                  <a:lnTo>
                    <a:pt x="875" y="105"/>
                  </a:lnTo>
                  <a:lnTo>
                    <a:pt x="810" y="131"/>
                  </a:lnTo>
                  <a:lnTo>
                    <a:pt x="795" y="164"/>
                  </a:lnTo>
                  <a:lnTo>
                    <a:pt x="783" y="198"/>
                  </a:lnTo>
                  <a:lnTo>
                    <a:pt x="701" y="233"/>
                  </a:lnTo>
                  <a:lnTo>
                    <a:pt x="683" y="276"/>
                  </a:lnTo>
                  <a:lnTo>
                    <a:pt x="687" y="336"/>
                  </a:lnTo>
                  <a:lnTo>
                    <a:pt x="712" y="395"/>
                  </a:lnTo>
                  <a:lnTo>
                    <a:pt x="714" y="424"/>
                  </a:lnTo>
                  <a:lnTo>
                    <a:pt x="685" y="437"/>
                  </a:lnTo>
                  <a:lnTo>
                    <a:pt x="669" y="409"/>
                  </a:lnTo>
                  <a:lnTo>
                    <a:pt x="615" y="409"/>
                  </a:lnTo>
                  <a:lnTo>
                    <a:pt x="572" y="395"/>
                  </a:lnTo>
                  <a:lnTo>
                    <a:pt x="556" y="413"/>
                  </a:lnTo>
                  <a:lnTo>
                    <a:pt x="432" y="429"/>
                  </a:lnTo>
                  <a:lnTo>
                    <a:pt x="360" y="476"/>
                  </a:lnTo>
                  <a:lnTo>
                    <a:pt x="310" y="476"/>
                  </a:lnTo>
                  <a:lnTo>
                    <a:pt x="261" y="446"/>
                  </a:lnTo>
                  <a:lnTo>
                    <a:pt x="218" y="442"/>
                  </a:lnTo>
                  <a:lnTo>
                    <a:pt x="193" y="467"/>
                  </a:lnTo>
                  <a:lnTo>
                    <a:pt x="181" y="492"/>
                  </a:lnTo>
                  <a:lnTo>
                    <a:pt x="162" y="503"/>
                  </a:lnTo>
                  <a:lnTo>
                    <a:pt x="126" y="485"/>
                  </a:lnTo>
                  <a:lnTo>
                    <a:pt x="106" y="454"/>
                  </a:lnTo>
                  <a:lnTo>
                    <a:pt x="73" y="445"/>
                  </a:lnTo>
                  <a:lnTo>
                    <a:pt x="38" y="446"/>
                  </a:lnTo>
                  <a:lnTo>
                    <a:pt x="0" y="462"/>
                  </a:lnTo>
                  <a:lnTo>
                    <a:pt x="27" y="492"/>
                  </a:lnTo>
                  <a:lnTo>
                    <a:pt x="57" y="509"/>
                  </a:lnTo>
                  <a:lnTo>
                    <a:pt x="62" y="538"/>
                  </a:lnTo>
                  <a:lnTo>
                    <a:pt x="62" y="578"/>
                  </a:lnTo>
                  <a:lnTo>
                    <a:pt x="40" y="607"/>
                  </a:lnTo>
                  <a:lnTo>
                    <a:pt x="62" y="624"/>
                  </a:lnTo>
                  <a:lnTo>
                    <a:pt x="102" y="641"/>
                  </a:lnTo>
                  <a:lnTo>
                    <a:pt x="136" y="646"/>
                  </a:lnTo>
                  <a:lnTo>
                    <a:pt x="164" y="631"/>
                  </a:lnTo>
                  <a:lnTo>
                    <a:pt x="193" y="652"/>
                  </a:lnTo>
                  <a:lnTo>
                    <a:pt x="241" y="666"/>
                  </a:lnTo>
                  <a:lnTo>
                    <a:pt x="257" y="663"/>
                  </a:lnTo>
                  <a:lnTo>
                    <a:pt x="317" y="645"/>
                  </a:lnTo>
                  <a:lnTo>
                    <a:pt x="387" y="615"/>
                  </a:lnTo>
                  <a:lnTo>
                    <a:pt x="459" y="611"/>
                  </a:lnTo>
                  <a:lnTo>
                    <a:pt x="495" y="603"/>
                  </a:lnTo>
                  <a:lnTo>
                    <a:pt x="513" y="590"/>
                  </a:lnTo>
                  <a:lnTo>
                    <a:pt x="536" y="587"/>
                  </a:lnTo>
                  <a:lnTo>
                    <a:pt x="546" y="593"/>
                  </a:lnTo>
                  <a:lnTo>
                    <a:pt x="546" y="611"/>
                  </a:lnTo>
                  <a:lnTo>
                    <a:pt x="552" y="641"/>
                  </a:lnTo>
                  <a:lnTo>
                    <a:pt x="565" y="668"/>
                  </a:lnTo>
                  <a:lnTo>
                    <a:pt x="610" y="697"/>
                  </a:lnTo>
                  <a:lnTo>
                    <a:pt x="626" y="700"/>
                  </a:lnTo>
                  <a:lnTo>
                    <a:pt x="662" y="725"/>
                  </a:lnTo>
                  <a:lnTo>
                    <a:pt x="777" y="739"/>
                  </a:lnTo>
                  <a:lnTo>
                    <a:pt x="826" y="756"/>
                  </a:lnTo>
                  <a:lnTo>
                    <a:pt x="859" y="758"/>
                  </a:lnTo>
                  <a:lnTo>
                    <a:pt x="918" y="758"/>
                  </a:lnTo>
                  <a:lnTo>
                    <a:pt x="1027" y="770"/>
                  </a:lnTo>
                  <a:lnTo>
                    <a:pt x="1060" y="750"/>
                  </a:lnTo>
                  <a:lnTo>
                    <a:pt x="1091" y="710"/>
                  </a:lnTo>
                  <a:lnTo>
                    <a:pt x="1140" y="697"/>
                  </a:lnTo>
                  <a:lnTo>
                    <a:pt x="1213" y="713"/>
                  </a:lnTo>
                  <a:lnTo>
                    <a:pt x="1230" y="682"/>
                  </a:lnTo>
                  <a:lnTo>
                    <a:pt x="1246" y="680"/>
                  </a:lnTo>
                  <a:lnTo>
                    <a:pt x="1312" y="688"/>
                  </a:lnTo>
                  <a:lnTo>
                    <a:pt x="1318" y="660"/>
                  </a:lnTo>
                  <a:lnTo>
                    <a:pt x="1350" y="644"/>
                  </a:lnTo>
                  <a:lnTo>
                    <a:pt x="1388" y="603"/>
                  </a:lnTo>
                  <a:lnTo>
                    <a:pt x="1429" y="593"/>
                  </a:lnTo>
                  <a:lnTo>
                    <a:pt x="1424" y="551"/>
                  </a:lnTo>
                  <a:lnTo>
                    <a:pt x="1426" y="517"/>
                  </a:lnTo>
                  <a:lnTo>
                    <a:pt x="1458" y="449"/>
                  </a:lnTo>
                  <a:lnTo>
                    <a:pt x="1433" y="417"/>
                  </a:lnTo>
                  <a:lnTo>
                    <a:pt x="1449" y="389"/>
                  </a:lnTo>
                  <a:lnTo>
                    <a:pt x="1546" y="387"/>
                  </a:lnTo>
                  <a:lnTo>
                    <a:pt x="1564" y="356"/>
                  </a:lnTo>
                  <a:lnTo>
                    <a:pt x="1564" y="282"/>
                  </a:lnTo>
                  <a:lnTo>
                    <a:pt x="1538" y="231"/>
                  </a:lnTo>
                  <a:lnTo>
                    <a:pt x="1515" y="150"/>
                  </a:lnTo>
                  <a:lnTo>
                    <a:pt x="1515" y="98"/>
                  </a:lnTo>
                  <a:lnTo>
                    <a:pt x="1485" y="60"/>
                  </a:lnTo>
                  <a:lnTo>
                    <a:pt x="1353" y="70"/>
                  </a:lnTo>
                  <a:lnTo>
                    <a:pt x="1300" y="23"/>
                  </a:lnTo>
                  <a:lnTo>
                    <a:pt x="1269" y="8"/>
                  </a:lnTo>
                  <a:lnTo>
                    <a:pt x="1142" y="0"/>
                  </a:lnTo>
                  <a:lnTo>
                    <a:pt x="1120" y="37"/>
                  </a:lnTo>
                  <a:lnTo>
                    <a:pt x="1109" y="70"/>
                  </a:lnTo>
                  <a:lnTo>
                    <a:pt x="1073" y="102"/>
                  </a:lnTo>
                  <a:lnTo>
                    <a:pt x="1041" y="116"/>
                  </a:lnTo>
                  <a:lnTo>
                    <a:pt x="998" y="121"/>
                  </a:lnTo>
                  <a:lnTo>
                    <a:pt x="956" y="116"/>
                  </a:lnTo>
                  <a:lnTo>
                    <a:pt x="928" y="95"/>
                  </a:lnTo>
                  <a:lnTo>
                    <a:pt x="881" y="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 name="Freeform 119"/>
            <p:cNvSpPr>
              <a:spLocks noChangeAspect="1"/>
            </p:cNvSpPr>
            <p:nvPr/>
          </p:nvSpPr>
          <p:spPr bwMode="gray">
            <a:xfrm>
              <a:off x="2644" y="2700"/>
              <a:ext cx="9" cy="19"/>
            </a:xfrm>
            <a:custGeom>
              <a:avLst/>
              <a:gdLst/>
              <a:ahLst/>
              <a:cxnLst>
                <a:cxn ang="0">
                  <a:pos x="29" y="116"/>
                </a:cxn>
                <a:cxn ang="0">
                  <a:pos x="51" y="87"/>
                </a:cxn>
                <a:cxn ang="0">
                  <a:pos x="51" y="47"/>
                </a:cxn>
                <a:cxn ang="0">
                  <a:pos x="46" y="18"/>
                </a:cxn>
                <a:cxn ang="0">
                  <a:pos x="16" y="0"/>
                </a:cxn>
                <a:cxn ang="0">
                  <a:pos x="5" y="35"/>
                </a:cxn>
                <a:cxn ang="0">
                  <a:pos x="0" y="71"/>
                </a:cxn>
                <a:cxn ang="0">
                  <a:pos x="29" y="116"/>
                </a:cxn>
              </a:cxnLst>
              <a:rect l="0" t="0" r="r" b="b"/>
              <a:pathLst>
                <a:path w="51" h="116">
                  <a:moveTo>
                    <a:pt x="29" y="116"/>
                  </a:moveTo>
                  <a:lnTo>
                    <a:pt x="51" y="87"/>
                  </a:lnTo>
                  <a:lnTo>
                    <a:pt x="51" y="47"/>
                  </a:lnTo>
                  <a:lnTo>
                    <a:pt x="46" y="18"/>
                  </a:lnTo>
                  <a:lnTo>
                    <a:pt x="16" y="0"/>
                  </a:lnTo>
                  <a:lnTo>
                    <a:pt x="5" y="35"/>
                  </a:lnTo>
                  <a:lnTo>
                    <a:pt x="0" y="71"/>
                  </a:lnTo>
                  <a:lnTo>
                    <a:pt x="29" y="1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5" name="Freeform 120"/>
            <p:cNvSpPr>
              <a:spLocks noChangeAspect="1"/>
            </p:cNvSpPr>
            <p:nvPr/>
          </p:nvSpPr>
          <p:spPr bwMode="gray">
            <a:xfrm>
              <a:off x="1971" y="2273"/>
              <a:ext cx="145" cy="215"/>
            </a:xfrm>
            <a:custGeom>
              <a:avLst/>
              <a:gdLst/>
              <a:ahLst/>
              <a:cxnLst>
                <a:cxn ang="0">
                  <a:pos x="837" y="362"/>
                </a:cxn>
                <a:cxn ang="0">
                  <a:pos x="665" y="311"/>
                </a:cxn>
                <a:cxn ang="0">
                  <a:pos x="555" y="374"/>
                </a:cxn>
                <a:cxn ang="0">
                  <a:pos x="510" y="236"/>
                </a:cxn>
                <a:cxn ang="0">
                  <a:pos x="569" y="149"/>
                </a:cxn>
                <a:cxn ang="0">
                  <a:pos x="571" y="9"/>
                </a:cxn>
                <a:cxn ang="0">
                  <a:pos x="507" y="24"/>
                </a:cxn>
                <a:cxn ang="0">
                  <a:pos x="424" y="69"/>
                </a:cxn>
                <a:cxn ang="0">
                  <a:pos x="403" y="128"/>
                </a:cxn>
                <a:cxn ang="0">
                  <a:pos x="331" y="198"/>
                </a:cxn>
                <a:cxn ang="0">
                  <a:pos x="393" y="227"/>
                </a:cxn>
                <a:cxn ang="0">
                  <a:pos x="449" y="236"/>
                </a:cxn>
                <a:cxn ang="0">
                  <a:pos x="372" y="329"/>
                </a:cxn>
                <a:cxn ang="0">
                  <a:pos x="243" y="361"/>
                </a:cxn>
                <a:cxn ang="0">
                  <a:pos x="115" y="356"/>
                </a:cxn>
                <a:cxn ang="0">
                  <a:pos x="88" y="441"/>
                </a:cxn>
                <a:cxn ang="0">
                  <a:pos x="160" y="486"/>
                </a:cxn>
                <a:cxn ang="0">
                  <a:pos x="94" y="574"/>
                </a:cxn>
                <a:cxn ang="0">
                  <a:pos x="88" y="647"/>
                </a:cxn>
                <a:cxn ang="0">
                  <a:pos x="153" y="668"/>
                </a:cxn>
                <a:cxn ang="0">
                  <a:pos x="292" y="719"/>
                </a:cxn>
                <a:cxn ang="0">
                  <a:pos x="202" y="781"/>
                </a:cxn>
                <a:cxn ang="0">
                  <a:pos x="122" y="927"/>
                </a:cxn>
                <a:cxn ang="0">
                  <a:pos x="304" y="890"/>
                </a:cxn>
                <a:cxn ang="0">
                  <a:pos x="214" y="933"/>
                </a:cxn>
                <a:cxn ang="0">
                  <a:pos x="112" y="1025"/>
                </a:cxn>
                <a:cxn ang="0">
                  <a:pos x="56" y="1041"/>
                </a:cxn>
                <a:cxn ang="0">
                  <a:pos x="0" y="1088"/>
                </a:cxn>
                <a:cxn ang="0">
                  <a:pos x="51" y="1117"/>
                </a:cxn>
                <a:cxn ang="0">
                  <a:pos x="41" y="1173"/>
                </a:cxn>
                <a:cxn ang="0">
                  <a:pos x="141" y="1167"/>
                </a:cxn>
                <a:cxn ang="0">
                  <a:pos x="61" y="1247"/>
                </a:cxn>
                <a:cxn ang="0">
                  <a:pos x="178" y="1226"/>
                </a:cxn>
                <a:cxn ang="0">
                  <a:pos x="124" y="1263"/>
                </a:cxn>
                <a:cxn ang="0">
                  <a:pos x="165" y="1272"/>
                </a:cxn>
                <a:cxn ang="0">
                  <a:pos x="225" y="1280"/>
                </a:cxn>
                <a:cxn ang="0">
                  <a:pos x="381" y="1227"/>
                </a:cxn>
                <a:cxn ang="0">
                  <a:pos x="411" y="1153"/>
                </a:cxn>
                <a:cxn ang="0">
                  <a:pos x="446" y="1186"/>
                </a:cxn>
                <a:cxn ang="0">
                  <a:pos x="541" y="1142"/>
                </a:cxn>
                <a:cxn ang="0">
                  <a:pos x="573" y="1086"/>
                </a:cxn>
                <a:cxn ang="0">
                  <a:pos x="753" y="1051"/>
                </a:cxn>
                <a:cxn ang="0">
                  <a:pos x="819" y="1039"/>
                </a:cxn>
                <a:cxn ang="0">
                  <a:pos x="841" y="882"/>
                </a:cxn>
                <a:cxn ang="0">
                  <a:pos x="863" y="734"/>
                </a:cxn>
                <a:cxn ang="0">
                  <a:pos x="870" y="599"/>
                </a:cxn>
                <a:cxn ang="0">
                  <a:pos x="846" y="437"/>
                </a:cxn>
              </a:cxnLst>
              <a:rect l="0" t="0" r="r" b="b"/>
              <a:pathLst>
                <a:path w="872" h="1288">
                  <a:moveTo>
                    <a:pt x="846" y="437"/>
                  </a:moveTo>
                  <a:lnTo>
                    <a:pt x="837" y="419"/>
                  </a:lnTo>
                  <a:lnTo>
                    <a:pt x="837" y="362"/>
                  </a:lnTo>
                  <a:lnTo>
                    <a:pt x="829" y="337"/>
                  </a:lnTo>
                  <a:lnTo>
                    <a:pt x="778" y="284"/>
                  </a:lnTo>
                  <a:lnTo>
                    <a:pt x="665" y="311"/>
                  </a:lnTo>
                  <a:lnTo>
                    <a:pt x="643" y="354"/>
                  </a:lnTo>
                  <a:lnTo>
                    <a:pt x="598" y="396"/>
                  </a:lnTo>
                  <a:lnTo>
                    <a:pt x="555" y="374"/>
                  </a:lnTo>
                  <a:lnTo>
                    <a:pt x="528" y="308"/>
                  </a:lnTo>
                  <a:lnTo>
                    <a:pt x="467" y="268"/>
                  </a:lnTo>
                  <a:lnTo>
                    <a:pt x="510" y="236"/>
                  </a:lnTo>
                  <a:lnTo>
                    <a:pt x="510" y="189"/>
                  </a:lnTo>
                  <a:lnTo>
                    <a:pt x="548" y="184"/>
                  </a:lnTo>
                  <a:lnTo>
                    <a:pt x="569" y="149"/>
                  </a:lnTo>
                  <a:lnTo>
                    <a:pt x="575" y="102"/>
                  </a:lnTo>
                  <a:lnTo>
                    <a:pt x="577" y="85"/>
                  </a:lnTo>
                  <a:lnTo>
                    <a:pt x="571" y="9"/>
                  </a:lnTo>
                  <a:lnTo>
                    <a:pt x="567" y="0"/>
                  </a:lnTo>
                  <a:lnTo>
                    <a:pt x="544" y="4"/>
                  </a:lnTo>
                  <a:lnTo>
                    <a:pt x="507" y="24"/>
                  </a:lnTo>
                  <a:lnTo>
                    <a:pt x="493" y="14"/>
                  </a:lnTo>
                  <a:lnTo>
                    <a:pt x="453" y="41"/>
                  </a:lnTo>
                  <a:lnTo>
                    <a:pt x="424" y="69"/>
                  </a:lnTo>
                  <a:lnTo>
                    <a:pt x="406" y="77"/>
                  </a:lnTo>
                  <a:lnTo>
                    <a:pt x="395" y="112"/>
                  </a:lnTo>
                  <a:lnTo>
                    <a:pt x="403" y="128"/>
                  </a:lnTo>
                  <a:lnTo>
                    <a:pt x="399" y="139"/>
                  </a:lnTo>
                  <a:lnTo>
                    <a:pt x="374" y="169"/>
                  </a:lnTo>
                  <a:lnTo>
                    <a:pt x="331" y="198"/>
                  </a:lnTo>
                  <a:lnTo>
                    <a:pt x="340" y="220"/>
                  </a:lnTo>
                  <a:lnTo>
                    <a:pt x="372" y="220"/>
                  </a:lnTo>
                  <a:lnTo>
                    <a:pt x="393" y="227"/>
                  </a:lnTo>
                  <a:lnTo>
                    <a:pt x="413" y="220"/>
                  </a:lnTo>
                  <a:lnTo>
                    <a:pt x="446" y="220"/>
                  </a:lnTo>
                  <a:lnTo>
                    <a:pt x="449" y="236"/>
                  </a:lnTo>
                  <a:lnTo>
                    <a:pt x="436" y="268"/>
                  </a:lnTo>
                  <a:lnTo>
                    <a:pt x="370" y="313"/>
                  </a:lnTo>
                  <a:lnTo>
                    <a:pt x="372" y="329"/>
                  </a:lnTo>
                  <a:lnTo>
                    <a:pt x="368" y="352"/>
                  </a:lnTo>
                  <a:lnTo>
                    <a:pt x="311" y="349"/>
                  </a:lnTo>
                  <a:lnTo>
                    <a:pt x="243" y="361"/>
                  </a:lnTo>
                  <a:lnTo>
                    <a:pt x="229" y="337"/>
                  </a:lnTo>
                  <a:lnTo>
                    <a:pt x="137" y="329"/>
                  </a:lnTo>
                  <a:lnTo>
                    <a:pt x="115" y="356"/>
                  </a:lnTo>
                  <a:lnTo>
                    <a:pt x="96" y="392"/>
                  </a:lnTo>
                  <a:lnTo>
                    <a:pt x="110" y="449"/>
                  </a:lnTo>
                  <a:lnTo>
                    <a:pt x="88" y="441"/>
                  </a:lnTo>
                  <a:lnTo>
                    <a:pt x="55" y="448"/>
                  </a:lnTo>
                  <a:lnTo>
                    <a:pt x="81" y="478"/>
                  </a:lnTo>
                  <a:lnTo>
                    <a:pt x="160" y="486"/>
                  </a:lnTo>
                  <a:lnTo>
                    <a:pt x="167" y="509"/>
                  </a:lnTo>
                  <a:lnTo>
                    <a:pt x="108" y="546"/>
                  </a:lnTo>
                  <a:lnTo>
                    <a:pt x="94" y="574"/>
                  </a:lnTo>
                  <a:lnTo>
                    <a:pt x="65" y="594"/>
                  </a:lnTo>
                  <a:lnTo>
                    <a:pt x="63" y="621"/>
                  </a:lnTo>
                  <a:lnTo>
                    <a:pt x="88" y="647"/>
                  </a:lnTo>
                  <a:lnTo>
                    <a:pt x="106" y="650"/>
                  </a:lnTo>
                  <a:lnTo>
                    <a:pt x="106" y="671"/>
                  </a:lnTo>
                  <a:lnTo>
                    <a:pt x="153" y="668"/>
                  </a:lnTo>
                  <a:lnTo>
                    <a:pt x="160" y="693"/>
                  </a:lnTo>
                  <a:lnTo>
                    <a:pt x="282" y="699"/>
                  </a:lnTo>
                  <a:lnTo>
                    <a:pt x="292" y="719"/>
                  </a:lnTo>
                  <a:lnTo>
                    <a:pt x="278" y="732"/>
                  </a:lnTo>
                  <a:lnTo>
                    <a:pt x="229" y="753"/>
                  </a:lnTo>
                  <a:lnTo>
                    <a:pt x="202" y="781"/>
                  </a:lnTo>
                  <a:lnTo>
                    <a:pt x="196" y="836"/>
                  </a:lnTo>
                  <a:lnTo>
                    <a:pt x="180" y="870"/>
                  </a:lnTo>
                  <a:lnTo>
                    <a:pt x="122" y="927"/>
                  </a:lnTo>
                  <a:lnTo>
                    <a:pt x="243" y="908"/>
                  </a:lnTo>
                  <a:lnTo>
                    <a:pt x="302" y="847"/>
                  </a:lnTo>
                  <a:lnTo>
                    <a:pt x="304" y="890"/>
                  </a:lnTo>
                  <a:lnTo>
                    <a:pt x="335" y="894"/>
                  </a:lnTo>
                  <a:lnTo>
                    <a:pt x="338" y="901"/>
                  </a:lnTo>
                  <a:lnTo>
                    <a:pt x="214" y="933"/>
                  </a:lnTo>
                  <a:lnTo>
                    <a:pt x="155" y="936"/>
                  </a:lnTo>
                  <a:lnTo>
                    <a:pt x="115" y="999"/>
                  </a:lnTo>
                  <a:lnTo>
                    <a:pt x="112" y="1025"/>
                  </a:lnTo>
                  <a:lnTo>
                    <a:pt x="102" y="1037"/>
                  </a:lnTo>
                  <a:lnTo>
                    <a:pt x="79" y="1032"/>
                  </a:lnTo>
                  <a:lnTo>
                    <a:pt x="56" y="1041"/>
                  </a:lnTo>
                  <a:lnTo>
                    <a:pt x="32" y="1037"/>
                  </a:lnTo>
                  <a:lnTo>
                    <a:pt x="9" y="1057"/>
                  </a:lnTo>
                  <a:lnTo>
                    <a:pt x="0" y="1088"/>
                  </a:lnTo>
                  <a:lnTo>
                    <a:pt x="92" y="1077"/>
                  </a:lnTo>
                  <a:lnTo>
                    <a:pt x="99" y="1094"/>
                  </a:lnTo>
                  <a:lnTo>
                    <a:pt x="51" y="1117"/>
                  </a:lnTo>
                  <a:lnTo>
                    <a:pt x="20" y="1153"/>
                  </a:lnTo>
                  <a:lnTo>
                    <a:pt x="16" y="1175"/>
                  </a:lnTo>
                  <a:lnTo>
                    <a:pt x="41" y="1173"/>
                  </a:lnTo>
                  <a:lnTo>
                    <a:pt x="51" y="1194"/>
                  </a:lnTo>
                  <a:lnTo>
                    <a:pt x="59" y="1194"/>
                  </a:lnTo>
                  <a:lnTo>
                    <a:pt x="141" y="1167"/>
                  </a:lnTo>
                  <a:lnTo>
                    <a:pt x="145" y="1189"/>
                  </a:lnTo>
                  <a:lnTo>
                    <a:pt x="110" y="1204"/>
                  </a:lnTo>
                  <a:lnTo>
                    <a:pt x="61" y="1247"/>
                  </a:lnTo>
                  <a:lnTo>
                    <a:pt x="77" y="1247"/>
                  </a:lnTo>
                  <a:lnTo>
                    <a:pt x="171" y="1214"/>
                  </a:lnTo>
                  <a:lnTo>
                    <a:pt x="178" y="1226"/>
                  </a:lnTo>
                  <a:lnTo>
                    <a:pt x="169" y="1247"/>
                  </a:lnTo>
                  <a:lnTo>
                    <a:pt x="147" y="1249"/>
                  </a:lnTo>
                  <a:lnTo>
                    <a:pt x="124" y="1263"/>
                  </a:lnTo>
                  <a:lnTo>
                    <a:pt x="131" y="1272"/>
                  </a:lnTo>
                  <a:lnTo>
                    <a:pt x="131" y="1288"/>
                  </a:lnTo>
                  <a:lnTo>
                    <a:pt x="165" y="1272"/>
                  </a:lnTo>
                  <a:lnTo>
                    <a:pt x="194" y="1268"/>
                  </a:lnTo>
                  <a:lnTo>
                    <a:pt x="207" y="1277"/>
                  </a:lnTo>
                  <a:lnTo>
                    <a:pt x="225" y="1280"/>
                  </a:lnTo>
                  <a:lnTo>
                    <a:pt x="252" y="1261"/>
                  </a:lnTo>
                  <a:lnTo>
                    <a:pt x="274" y="1263"/>
                  </a:lnTo>
                  <a:lnTo>
                    <a:pt x="381" y="1227"/>
                  </a:lnTo>
                  <a:lnTo>
                    <a:pt x="408" y="1204"/>
                  </a:lnTo>
                  <a:lnTo>
                    <a:pt x="413" y="1180"/>
                  </a:lnTo>
                  <a:lnTo>
                    <a:pt x="411" y="1153"/>
                  </a:lnTo>
                  <a:lnTo>
                    <a:pt x="424" y="1158"/>
                  </a:lnTo>
                  <a:lnTo>
                    <a:pt x="430" y="1177"/>
                  </a:lnTo>
                  <a:lnTo>
                    <a:pt x="446" y="1186"/>
                  </a:lnTo>
                  <a:lnTo>
                    <a:pt x="493" y="1161"/>
                  </a:lnTo>
                  <a:lnTo>
                    <a:pt x="507" y="1137"/>
                  </a:lnTo>
                  <a:lnTo>
                    <a:pt x="541" y="1142"/>
                  </a:lnTo>
                  <a:lnTo>
                    <a:pt x="555" y="1126"/>
                  </a:lnTo>
                  <a:lnTo>
                    <a:pt x="563" y="1099"/>
                  </a:lnTo>
                  <a:lnTo>
                    <a:pt x="573" y="1086"/>
                  </a:lnTo>
                  <a:lnTo>
                    <a:pt x="663" y="1067"/>
                  </a:lnTo>
                  <a:lnTo>
                    <a:pt x="706" y="1051"/>
                  </a:lnTo>
                  <a:lnTo>
                    <a:pt x="753" y="1051"/>
                  </a:lnTo>
                  <a:lnTo>
                    <a:pt x="780" y="1063"/>
                  </a:lnTo>
                  <a:lnTo>
                    <a:pt x="806" y="1063"/>
                  </a:lnTo>
                  <a:lnTo>
                    <a:pt x="819" y="1039"/>
                  </a:lnTo>
                  <a:lnTo>
                    <a:pt x="805" y="1003"/>
                  </a:lnTo>
                  <a:lnTo>
                    <a:pt x="829" y="936"/>
                  </a:lnTo>
                  <a:lnTo>
                    <a:pt x="841" y="882"/>
                  </a:lnTo>
                  <a:lnTo>
                    <a:pt x="863" y="840"/>
                  </a:lnTo>
                  <a:lnTo>
                    <a:pt x="872" y="809"/>
                  </a:lnTo>
                  <a:lnTo>
                    <a:pt x="863" y="734"/>
                  </a:lnTo>
                  <a:lnTo>
                    <a:pt x="849" y="664"/>
                  </a:lnTo>
                  <a:lnTo>
                    <a:pt x="863" y="658"/>
                  </a:lnTo>
                  <a:lnTo>
                    <a:pt x="870" y="599"/>
                  </a:lnTo>
                  <a:lnTo>
                    <a:pt x="820" y="478"/>
                  </a:lnTo>
                  <a:lnTo>
                    <a:pt x="823" y="448"/>
                  </a:lnTo>
                  <a:lnTo>
                    <a:pt x="846" y="4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 name="Freeform 121"/>
            <p:cNvSpPr>
              <a:spLocks noChangeAspect="1"/>
            </p:cNvSpPr>
            <p:nvPr/>
          </p:nvSpPr>
          <p:spPr bwMode="gray">
            <a:xfrm>
              <a:off x="2513" y="2557"/>
              <a:ext cx="23" cy="33"/>
            </a:xfrm>
            <a:custGeom>
              <a:avLst/>
              <a:gdLst/>
              <a:ahLst/>
              <a:cxnLst>
                <a:cxn ang="0">
                  <a:pos x="76" y="197"/>
                </a:cxn>
                <a:cxn ang="0">
                  <a:pos x="123" y="193"/>
                </a:cxn>
                <a:cxn ang="0">
                  <a:pos x="140" y="170"/>
                </a:cxn>
                <a:cxn ang="0">
                  <a:pos x="136" y="126"/>
                </a:cxn>
                <a:cxn ang="0">
                  <a:pos x="125" y="98"/>
                </a:cxn>
                <a:cxn ang="0">
                  <a:pos x="106" y="71"/>
                </a:cxn>
                <a:cxn ang="0">
                  <a:pos x="104" y="44"/>
                </a:cxn>
                <a:cxn ang="0">
                  <a:pos x="113" y="17"/>
                </a:cxn>
                <a:cxn ang="0">
                  <a:pos x="84" y="0"/>
                </a:cxn>
                <a:cxn ang="0">
                  <a:pos x="59" y="1"/>
                </a:cxn>
                <a:cxn ang="0">
                  <a:pos x="23" y="28"/>
                </a:cxn>
                <a:cxn ang="0">
                  <a:pos x="0" y="76"/>
                </a:cxn>
                <a:cxn ang="0">
                  <a:pos x="16" y="122"/>
                </a:cxn>
                <a:cxn ang="0">
                  <a:pos x="16" y="179"/>
                </a:cxn>
                <a:cxn ang="0">
                  <a:pos x="76" y="197"/>
                </a:cxn>
              </a:cxnLst>
              <a:rect l="0" t="0" r="r" b="b"/>
              <a:pathLst>
                <a:path w="140" h="197">
                  <a:moveTo>
                    <a:pt x="76" y="197"/>
                  </a:moveTo>
                  <a:lnTo>
                    <a:pt x="123" y="193"/>
                  </a:lnTo>
                  <a:lnTo>
                    <a:pt x="140" y="170"/>
                  </a:lnTo>
                  <a:lnTo>
                    <a:pt x="136" y="126"/>
                  </a:lnTo>
                  <a:lnTo>
                    <a:pt x="125" y="98"/>
                  </a:lnTo>
                  <a:lnTo>
                    <a:pt x="106" y="71"/>
                  </a:lnTo>
                  <a:lnTo>
                    <a:pt x="104" y="44"/>
                  </a:lnTo>
                  <a:lnTo>
                    <a:pt x="113" y="17"/>
                  </a:lnTo>
                  <a:lnTo>
                    <a:pt x="84" y="0"/>
                  </a:lnTo>
                  <a:lnTo>
                    <a:pt x="59" y="1"/>
                  </a:lnTo>
                  <a:lnTo>
                    <a:pt x="23" y="28"/>
                  </a:lnTo>
                  <a:lnTo>
                    <a:pt x="0" y="76"/>
                  </a:lnTo>
                  <a:lnTo>
                    <a:pt x="16" y="122"/>
                  </a:lnTo>
                  <a:lnTo>
                    <a:pt x="16" y="179"/>
                  </a:lnTo>
                  <a:lnTo>
                    <a:pt x="76"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7" name="Group 122"/>
            <p:cNvGrpSpPr>
              <a:grpSpLocks noChangeAspect="1"/>
            </p:cNvGrpSpPr>
            <p:nvPr/>
          </p:nvGrpSpPr>
          <p:grpSpPr bwMode="auto">
            <a:xfrm>
              <a:off x="2988" y="1147"/>
              <a:ext cx="403" cy="832"/>
              <a:chOff x="2988" y="1147"/>
              <a:chExt cx="403" cy="832"/>
            </a:xfrm>
            <a:grpFill/>
          </p:grpSpPr>
          <p:sp>
            <p:nvSpPr>
              <p:cNvPr id="196" name="Freeform 123"/>
              <p:cNvSpPr>
                <a:spLocks noChangeAspect="1"/>
              </p:cNvSpPr>
              <p:nvPr/>
            </p:nvSpPr>
            <p:spPr bwMode="gray">
              <a:xfrm>
                <a:off x="2988" y="1940"/>
                <a:ext cx="16" cy="28"/>
              </a:xfrm>
              <a:custGeom>
                <a:avLst/>
                <a:gdLst/>
                <a:ahLst/>
                <a:cxnLst>
                  <a:cxn ang="0">
                    <a:pos x="77" y="19"/>
                  </a:cxn>
                  <a:cxn ang="0">
                    <a:pos x="49" y="11"/>
                  </a:cxn>
                  <a:cxn ang="0">
                    <a:pos x="38" y="0"/>
                  </a:cxn>
                  <a:cxn ang="0">
                    <a:pos x="16" y="19"/>
                  </a:cxn>
                  <a:cxn ang="0">
                    <a:pos x="30" y="36"/>
                  </a:cxn>
                  <a:cxn ang="0">
                    <a:pos x="26" y="61"/>
                  </a:cxn>
                  <a:cxn ang="0">
                    <a:pos x="4" y="55"/>
                  </a:cxn>
                  <a:cxn ang="0">
                    <a:pos x="0" y="88"/>
                  </a:cxn>
                  <a:cxn ang="0">
                    <a:pos x="4" y="122"/>
                  </a:cxn>
                  <a:cxn ang="0">
                    <a:pos x="54" y="137"/>
                  </a:cxn>
                  <a:cxn ang="0">
                    <a:pos x="81" y="169"/>
                  </a:cxn>
                  <a:cxn ang="0">
                    <a:pos x="94" y="143"/>
                  </a:cxn>
                  <a:cxn ang="0">
                    <a:pos x="69" y="128"/>
                  </a:cxn>
                  <a:cxn ang="0">
                    <a:pos x="61" y="98"/>
                  </a:cxn>
                  <a:cxn ang="0">
                    <a:pos x="81" y="88"/>
                  </a:cxn>
                  <a:cxn ang="0">
                    <a:pos x="92" y="63"/>
                  </a:cxn>
                  <a:cxn ang="0">
                    <a:pos x="94" y="44"/>
                  </a:cxn>
                  <a:cxn ang="0">
                    <a:pos x="77" y="19"/>
                  </a:cxn>
                </a:cxnLst>
                <a:rect l="0" t="0" r="r" b="b"/>
                <a:pathLst>
                  <a:path w="94" h="169">
                    <a:moveTo>
                      <a:pt x="77" y="19"/>
                    </a:moveTo>
                    <a:lnTo>
                      <a:pt x="49" y="11"/>
                    </a:lnTo>
                    <a:lnTo>
                      <a:pt x="38" y="0"/>
                    </a:lnTo>
                    <a:lnTo>
                      <a:pt x="16" y="19"/>
                    </a:lnTo>
                    <a:lnTo>
                      <a:pt x="30" y="36"/>
                    </a:lnTo>
                    <a:lnTo>
                      <a:pt x="26" y="61"/>
                    </a:lnTo>
                    <a:lnTo>
                      <a:pt x="4" y="55"/>
                    </a:lnTo>
                    <a:lnTo>
                      <a:pt x="0" y="88"/>
                    </a:lnTo>
                    <a:lnTo>
                      <a:pt x="4" y="122"/>
                    </a:lnTo>
                    <a:lnTo>
                      <a:pt x="54" y="137"/>
                    </a:lnTo>
                    <a:lnTo>
                      <a:pt x="81" y="169"/>
                    </a:lnTo>
                    <a:lnTo>
                      <a:pt x="94" y="143"/>
                    </a:lnTo>
                    <a:lnTo>
                      <a:pt x="69" y="128"/>
                    </a:lnTo>
                    <a:lnTo>
                      <a:pt x="61" y="98"/>
                    </a:lnTo>
                    <a:lnTo>
                      <a:pt x="81" y="88"/>
                    </a:lnTo>
                    <a:lnTo>
                      <a:pt x="92" y="63"/>
                    </a:lnTo>
                    <a:lnTo>
                      <a:pt x="94" y="44"/>
                    </a:lnTo>
                    <a:lnTo>
                      <a:pt x="77"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7" name="Freeform 124"/>
              <p:cNvSpPr>
                <a:spLocks noChangeAspect="1"/>
              </p:cNvSpPr>
              <p:nvPr/>
            </p:nvSpPr>
            <p:spPr bwMode="gray">
              <a:xfrm>
                <a:off x="3056" y="1952"/>
                <a:ext cx="7" cy="8"/>
              </a:xfrm>
              <a:custGeom>
                <a:avLst/>
                <a:gdLst/>
                <a:ahLst/>
                <a:cxnLst>
                  <a:cxn ang="0">
                    <a:pos x="37" y="16"/>
                  </a:cxn>
                  <a:cxn ang="0">
                    <a:pos x="29" y="0"/>
                  </a:cxn>
                  <a:cxn ang="0">
                    <a:pos x="6" y="3"/>
                  </a:cxn>
                  <a:cxn ang="0">
                    <a:pos x="0" y="28"/>
                  </a:cxn>
                  <a:cxn ang="0">
                    <a:pos x="15" y="46"/>
                  </a:cxn>
                  <a:cxn ang="0">
                    <a:pos x="35" y="46"/>
                  </a:cxn>
                  <a:cxn ang="0">
                    <a:pos x="37" y="16"/>
                  </a:cxn>
                </a:cxnLst>
                <a:rect l="0" t="0" r="r" b="b"/>
                <a:pathLst>
                  <a:path w="37" h="46">
                    <a:moveTo>
                      <a:pt x="37" y="16"/>
                    </a:moveTo>
                    <a:lnTo>
                      <a:pt x="29" y="0"/>
                    </a:lnTo>
                    <a:lnTo>
                      <a:pt x="6" y="3"/>
                    </a:lnTo>
                    <a:lnTo>
                      <a:pt x="0" y="28"/>
                    </a:lnTo>
                    <a:lnTo>
                      <a:pt x="15" y="46"/>
                    </a:lnTo>
                    <a:lnTo>
                      <a:pt x="35" y="46"/>
                    </a:lnTo>
                    <a:lnTo>
                      <a:pt x="37"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8" name="Freeform 125"/>
              <p:cNvSpPr>
                <a:spLocks noChangeAspect="1"/>
              </p:cNvSpPr>
              <p:nvPr/>
            </p:nvSpPr>
            <p:spPr bwMode="gray">
              <a:xfrm>
                <a:off x="3079" y="1949"/>
                <a:ext cx="16" cy="17"/>
              </a:xfrm>
              <a:custGeom>
                <a:avLst/>
                <a:gdLst/>
                <a:ahLst/>
                <a:cxnLst>
                  <a:cxn ang="0">
                    <a:pos x="60" y="103"/>
                  </a:cxn>
                  <a:cxn ang="0">
                    <a:pos x="74" y="89"/>
                  </a:cxn>
                  <a:cxn ang="0">
                    <a:pos x="86" y="54"/>
                  </a:cxn>
                  <a:cxn ang="0">
                    <a:pos x="92" y="0"/>
                  </a:cxn>
                  <a:cxn ang="0">
                    <a:pos x="78" y="12"/>
                  </a:cxn>
                  <a:cxn ang="0">
                    <a:pos x="26" y="35"/>
                  </a:cxn>
                  <a:cxn ang="0">
                    <a:pos x="25" y="65"/>
                  </a:cxn>
                  <a:cxn ang="0">
                    <a:pos x="9" y="76"/>
                  </a:cxn>
                  <a:cxn ang="0">
                    <a:pos x="0" y="95"/>
                  </a:cxn>
                  <a:cxn ang="0">
                    <a:pos x="33" y="89"/>
                  </a:cxn>
                  <a:cxn ang="0">
                    <a:pos x="60" y="103"/>
                  </a:cxn>
                </a:cxnLst>
                <a:rect l="0" t="0" r="r" b="b"/>
                <a:pathLst>
                  <a:path w="92" h="103">
                    <a:moveTo>
                      <a:pt x="60" y="103"/>
                    </a:moveTo>
                    <a:lnTo>
                      <a:pt x="74" y="89"/>
                    </a:lnTo>
                    <a:lnTo>
                      <a:pt x="86" y="54"/>
                    </a:lnTo>
                    <a:lnTo>
                      <a:pt x="92" y="0"/>
                    </a:lnTo>
                    <a:lnTo>
                      <a:pt x="78" y="12"/>
                    </a:lnTo>
                    <a:lnTo>
                      <a:pt x="26" y="35"/>
                    </a:lnTo>
                    <a:lnTo>
                      <a:pt x="25" y="65"/>
                    </a:lnTo>
                    <a:lnTo>
                      <a:pt x="9" y="76"/>
                    </a:lnTo>
                    <a:lnTo>
                      <a:pt x="0" y="95"/>
                    </a:lnTo>
                    <a:lnTo>
                      <a:pt x="33" y="89"/>
                    </a:lnTo>
                    <a:lnTo>
                      <a:pt x="60" y="1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9" name="Freeform 126"/>
              <p:cNvSpPr>
                <a:spLocks noChangeAspect="1"/>
              </p:cNvSpPr>
              <p:nvPr/>
            </p:nvSpPr>
            <p:spPr bwMode="gray">
              <a:xfrm>
                <a:off x="3022" y="1147"/>
                <a:ext cx="369" cy="832"/>
              </a:xfrm>
              <a:custGeom>
                <a:avLst/>
                <a:gdLst/>
                <a:ahLst/>
                <a:cxnLst>
                  <a:cxn ang="0">
                    <a:pos x="172" y="773"/>
                  </a:cxn>
                  <a:cxn ang="0">
                    <a:pos x="609" y="1202"/>
                  </a:cxn>
                  <a:cxn ang="0">
                    <a:pos x="592" y="1413"/>
                  </a:cxn>
                  <a:cxn ang="0">
                    <a:pos x="601" y="1623"/>
                  </a:cxn>
                  <a:cxn ang="0">
                    <a:pos x="685" y="1938"/>
                  </a:cxn>
                  <a:cxn ang="0">
                    <a:pos x="707" y="2258"/>
                  </a:cxn>
                  <a:cxn ang="0">
                    <a:pos x="791" y="2332"/>
                  </a:cxn>
                  <a:cxn ang="0">
                    <a:pos x="894" y="2415"/>
                  </a:cxn>
                  <a:cxn ang="0">
                    <a:pos x="1007" y="2736"/>
                  </a:cxn>
                  <a:cxn ang="0">
                    <a:pos x="936" y="2774"/>
                  </a:cxn>
                  <a:cxn ang="0">
                    <a:pos x="749" y="2988"/>
                  </a:cxn>
                  <a:cxn ang="0">
                    <a:pos x="441" y="3425"/>
                  </a:cxn>
                  <a:cxn ang="0">
                    <a:pos x="336" y="3541"/>
                  </a:cxn>
                  <a:cxn ang="0">
                    <a:pos x="237" y="3624"/>
                  </a:cxn>
                  <a:cxn ang="0">
                    <a:pos x="148" y="3693"/>
                  </a:cxn>
                  <a:cxn ang="0">
                    <a:pos x="79" y="3802"/>
                  </a:cxn>
                  <a:cxn ang="0">
                    <a:pos x="126" y="3973"/>
                  </a:cxn>
                  <a:cxn ang="0">
                    <a:pos x="160" y="4182"/>
                  </a:cxn>
                  <a:cxn ang="0">
                    <a:pos x="212" y="4302"/>
                  </a:cxn>
                  <a:cxn ang="0">
                    <a:pos x="165" y="4323"/>
                  </a:cxn>
                  <a:cxn ang="0">
                    <a:pos x="147" y="4484"/>
                  </a:cxn>
                  <a:cxn ang="0">
                    <a:pos x="139" y="4564"/>
                  </a:cxn>
                  <a:cxn ang="0">
                    <a:pos x="161" y="4631"/>
                  </a:cxn>
                  <a:cxn ang="0">
                    <a:pos x="239" y="4691"/>
                  </a:cxn>
                  <a:cxn ang="0">
                    <a:pos x="375" y="4770"/>
                  </a:cxn>
                  <a:cxn ang="0">
                    <a:pos x="456" y="4803"/>
                  </a:cxn>
                  <a:cxn ang="0">
                    <a:pos x="512" y="4941"/>
                  </a:cxn>
                  <a:cxn ang="0">
                    <a:pos x="522" y="4975"/>
                  </a:cxn>
                  <a:cxn ang="0">
                    <a:pos x="589" y="4952"/>
                  </a:cxn>
                  <a:cxn ang="0">
                    <a:pos x="749" y="4909"/>
                  </a:cxn>
                  <a:cxn ang="0">
                    <a:pos x="855" y="4844"/>
                  </a:cxn>
                  <a:cxn ang="0">
                    <a:pos x="1001" y="4762"/>
                  </a:cxn>
                  <a:cxn ang="0">
                    <a:pos x="1085" y="4747"/>
                  </a:cxn>
                  <a:cxn ang="0">
                    <a:pos x="1229" y="4731"/>
                  </a:cxn>
                  <a:cxn ang="0">
                    <a:pos x="1409" y="4721"/>
                  </a:cxn>
                  <a:cxn ang="0">
                    <a:pos x="1579" y="4593"/>
                  </a:cxn>
                  <a:cxn ang="0">
                    <a:pos x="2149" y="3918"/>
                  </a:cxn>
                  <a:cxn ang="0">
                    <a:pos x="2159" y="3587"/>
                  </a:cxn>
                  <a:cxn ang="0">
                    <a:pos x="1977" y="3324"/>
                  </a:cxn>
                  <a:cxn ang="0">
                    <a:pos x="2050" y="3069"/>
                  </a:cxn>
                  <a:cxn ang="0">
                    <a:pos x="1940" y="2810"/>
                  </a:cxn>
                  <a:cxn ang="0">
                    <a:pos x="1895" y="2608"/>
                  </a:cxn>
                  <a:cxn ang="0">
                    <a:pos x="1960" y="2382"/>
                  </a:cxn>
                  <a:cxn ang="0">
                    <a:pos x="1848" y="2038"/>
                  </a:cxn>
                  <a:cxn ang="0">
                    <a:pos x="1770" y="1750"/>
                  </a:cxn>
                  <a:cxn ang="0">
                    <a:pos x="1918" y="1320"/>
                  </a:cxn>
                  <a:cxn ang="0">
                    <a:pos x="1699" y="1089"/>
                  </a:cxn>
                  <a:cxn ang="0">
                    <a:pos x="1619" y="867"/>
                  </a:cxn>
                  <a:cxn ang="0">
                    <a:pos x="1629" y="688"/>
                  </a:cxn>
                  <a:cxn ang="0">
                    <a:pos x="1715" y="470"/>
                  </a:cxn>
                  <a:cxn ang="0">
                    <a:pos x="1691" y="151"/>
                  </a:cxn>
                  <a:cxn ang="0">
                    <a:pos x="1529" y="0"/>
                  </a:cxn>
                  <a:cxn ang="0">
                    <a:pos x="1158" y="119"/>
                  </a:cxn>
                  <a:cxn ang="0">
                    <a:pos x="1055" y="490"/>
                  </a:cxn>
                  <a:cxn ang="0">
                    <a:pos x="928" y="748"/>
                  </a:cxn>
                  <a:cxn ang="0">
                    <a:pos x="772" y="768"/>
                  </a:cxn>
                  <a:cxn ang="0">
                    <a:pos x="582" y="800"/>
                  </a:cxn>
                  <a:cxn ang="0">
                    <a:pos x="367" y="730"/>
                  </a:cxn>
                  <a:cxn ang="0">
                    <a:pos x="141" y="430"/>
                  </a:cxn>
                  <a:cxn ang="0">
                    <a:pos x="74" y="558"/>
                  </a:cxn>
                </a:cxnLst>
                <a:rect l="0" t="0" r="r" b="b"/>
                <a:pathLst>
                  <a:path w="2215" h="4996">
                    <a:moveTo>
                      <a:pt x="0" y="583"/>
                    </a:moveTo>
                    <a:lnTo>
                      <a:pt x="10" y="583"/>
                    </a:lnTo>
                    <a:lnTo>
                      <a:pt x="19" y="601"/>
                    </a:lnTo>
                    <a:lnTo>
                      <a:pt x="172" y="773"/>
                    </a:lnTo>
                    <a:lnTo>
                      <a:pt x="287" y="887"/>
                    </a:lnTo>
                    <a:lnTo>
                      <a:pt x="419" y="928"/>
                    </a:lnTo>
                    <a:lnTo>
                      <a:pt x="486" y="988"/>
                    </a:lnTo>
                    <a:lnTo>
                      <a:pt x="609" y="1202"/>
                    </a:lnTo>
                    <a:lnTo>
                      <a:pt x="617" y="1227"/>
                    </a:lnTo>
                    <a:lnTo>
                      <a:pt x="599" y="1275"/>
                    </a:lnTo>
                    <a:lnTo>
                      <a:pt x="592" y="1334"/>
                    </a:lnTo>
                    <a:lnTo>
                      <a:pt x="592" y="1413"/>
                    </a:lnTo>
                    <a:lnTo>
                      <a:pt x="599" y="1466"/>
                    </a:lnTo>
                    <a:lnTo>
                      <a:pt x="617" y="1492"/>
                    </a:lnTo>
                    <a:lnTo>
                      <a:pt x="623" y="1548"/>
                    </a:lnTo>
                    <a:lnTo>
                      <a:pt x="601" y="1623"/>
                    </a:lnTo>
                    <a:lnTo>
                      <a:pt x="610" y="1686"/>
                    </a:lnTo>
                    <a:lnTo>
                      <a:pt x="689" y="1854"/>
                    </a:lnTo>
                    <a:lnTo>
                      <a:pt x="689" y="1904"/>
                    </a:lnTo>
                    <a:lnTo>
                      <a:pt x="685" y="1938"/>
                    </a:lnTo>
                    <a:lnTo>
                      <a:pt x="652" y="1991"/>
                    </a:lnTo>
                    <a:lnTo>
                      <a:pt x="637" y="2054"/>
                    </a:lnTo>
                    <a:lnTo>
                      <a:pt x="650" y="2132"/>
                    </a:lnTo>
                    <a:lnTo>
                      <a:pt x="707" y="2258"/>
                    </a:lnTo>
                    <a:lnTo>
                      <a:pt x="736" y="2287"/>
                    </a:lnTo>
                    <a:lnTo>
                      <a:pt x="754" y="2293"/>
                    </a:lnTo>
                    <a:lnTo>
                      <a:pt x="766" y="2318"/>
                    </a:lnTo>
                    <a:lnTo>
                      <a:pt x="791" y="2332"/>
                    </a:lnTo>
                    <a:lnTo>
                      <a:pt x="811" y="2311"/>
                    </a:lnTo>
                    <a:lnTo>
                      <a:pt x="824" y="2323"/>
                    </a:lnTo>
                    <a:lnTo>
                      <a:pt x="836" y="2374"/>
                    </a:lnTo>
                    <a:lnTo>
                      <a:pt x="894" y="2415"/>
                    </a:lnTo>
                    <a:lnTo>
                      <a:pt x="960" y="2503"/>
                    </a:lnTo>
                    <a:lnTo>
                      <a:pt x="978" y="2554"/>
                    </a:lnTo>
                    <a:lnTo>
                      <a:pt x="969" y="2664"/>
                    </a:lnTo>
                    <a:lnTo>
                      <a:pt x="1007" y="2736"/>
                    </a:lnTo>
                    <a:lnTo>
                      <a:pt x="978" y="2731"/>
                    </a:lnTo>
                    <a:lnTo>
                      <a:pt x="964" y="2760"/>
                    </a:lnTo>
                    <a:lnTo>
                      <a:pt x="976" y="2797"/>
                    </a:lnTo>
                    <a:lnTo>
                      <a:pt x="936" y="2774"/>
                    </a:lnTo>
                    <a:lnTo>
                      <a:pt x="899" y="2779"/>
                    </a:lnTo>
                    <a:lnTo>
                      <a:pt x="833" y="2807"/>
                    </a:lnTo>
                    <a:lnTo>
                      <a:pt x="797" y="2938"/>
                    </a:lnTo>
                    <a:lnTo>
                      <a:pt x="749" y="2988"/>
                    </a:lnTo>
                    <a:lnTo>
                      <a:pt x="676" y="3090"/>
                    </a:lnTo>
                    <a:lnTo>
                      <a:pt x="585" y="3191"/>
                    </a:lnTo>
                    <a:lnTo>
                      <a:pt x="525" y="3280"/>
                    </a:lnTo>
                    <a:lnTo>
                      <a:pt x="441" y="3425"/>
                    </a:lnTo>
                    <a:lnTo>
                      <a:pt x="405" y="3449"/>
                    </a:lnTo>
                    <a:lnTo>
                      <a:pt x="380" y="3490"/>
                    </a:lnTo>
                    <a:lnTo>
                      <a:pt x="361" y="3505"/>
                    </a:lnTo>
                    <a:lnTo>
                      <a:pt x="336" y="3541"/>
                    </a:lnTo>
                    <a:lnTo>
                      <a:pt x="262" y="3551"/>
                    </a:lnTo>
                    <a:lnTo>
                      <a:pt x="231" y="3536"/>
                    </a:lnTo>
                    <a:lnTo>
                      <a:pt x="206" y="3591"/>
                    </a:lnTo>
                    <a:lnTo>
                      <a:pt x="237" y="3624"/>
                    </a:lnTo>
                    <a:lnTo>
                      <a:pt x="221" y="3635"/>
                    </a:lnTo>
                    <a:lnTo>
                      <a:pt x="157" y="3642"/>
                    </a:lnTo>
                    <a:lnTo>
                      <a:pt x="160" y="3661"/>
                    </a:lnTo>
                    <a:lnTo>
                      <a:pt x="148" y="3693"/>
                    </a:lnTo>
                    <a:lnTo>
                      <a:pt x="124" y="3695"/>
                    </a:lnTo>
                    <a:lnTo>
                      <a:pt x="112" y="3704"/>
                    </a:lnTo>
                    <a:lnTo>
                      <a:pt x="99" y="3731"/>
                    </a:lnTo>
                    <a:lnTo>
                      <a:pt x="79" y="3802"/>
                    </a:lnTo>
                    <a:lnTo>
                      <a:pt x="88" y="3877"/>
                    </a:lnTo>
                    <a:lnTo>
                      <a:pt x="97" y="3905"/>
                    </a:lnTo>
                    <a:lnTo>
                      <a:pt x="112" y="3927"/>
                    </a:lnTo>
                    <a:lnTo>
                      <a:pt x="126" y="3973"/>
                    </a:lnTo>
                    <a:lnTo>
                      <a:pt x="112" y="4069"/>
                    </a:lnTo>
                    <a:lnTo>
                      <a:pt x="128" y="4107"/>
                    </a:lnTo>
                    <a:lnTo>
                      <a:pt x="157" y="4141"/>
                    </a:lnTo>
                    <a:lnTo>
                      <a:pt x="160" y="4182"/>
                    </a:lnTo>
                    <a:lnTo>
                      <a:pt x="174" y="4238"/>
                    </a:lnTo>
                    <a:lnTo>
                      <a:pt x="189" y="4269"/>
                    </a:lnTo>
                    <a:lnTo>
                      <a:pt x="210" y="4289"/>
                    </a:lnTo>
                    <a:lnTo>
                      <a:pt x="212" y="4302"/>
                    </a:lnTo>
                    <a:lnTo>
                      <a:pt x="194" y="4282"/>
                    </a:lnTo>
                    <a:lnTo>
                      <a:pt x="174" y="4283"/>
                    </a:lnTo>
                    <a:lnTo>
                      <a:pt x="161" y="4299"/>
                    </a:lnTo>
                    <a:lnTo>
                      <a:pt x="165" y="4323"/>
                    </a:lnTo>
                    <a:lnTo>
                      <a:pt x="160" y="4347"/>
                    </a:lnTo>
                    <a:lnTo>
                      <a:pt x="167" y="4378"/>
                    </a:lnTo>
                    <a:lnTo>
                      <a:pt x="165" y="4431"/>
                    </a:lnTo>
                    <a:lnTo>
                      <a:pt x="147" y="4484"/>
                    </a:lnTo>
                    <a:lnTo>
                      <a:pt x="135" y="4484"/>
                    </a:lnTo>
                    <a:lnTo>
                      <a:pt x="124" y="4521"/>
                    </a:lnTo>
                    <a:lnTo>
                      <a:pt x="137" y="4542"/>
                    </a:lnTo>
                    <a:lnTo>
                      <a:pt x="139" y="4564"/>
                    </a:lnTo>
                    <a:lnTo>
                      <a:pt x="133" y="4583"/>
                    </a:lnTo>
                    <a:lnTo>
                      <a:pt x="139" y="4602"/>
                    </a:lnTo>
                    <a:lnTo>
                      <a:pt x="167" y="4615"/>
                    </a:lnTo>
                    <a:lnTo>
                      <a:pt x="161" y="4631"/>
                    </a:lnTo>
                    <a:lnTo>
                      <a:pt x="142" y="4635"/>
                    </a:lnTo>
                    <a:lnTo>
                      <a:pt x="147" y="4661"/>
                    </a:lnTo>
                    <a:lnTo>
                      <a:pt x="198" y="4664"/>
                    </a:lnTo>
                    <a:lnTo>
                      <a:pt x="239" y="4691"/>
                    </a:lnTo>
                    <a:lnTo>
                      <a:pt x="259" y="4715"/>
                    </a:lnTo>
                    <a:lnTo>
                      <a:pt x="300" y="4736"/>
                    </a:lnTo>
                    <a:lnTo>
                      <a:pt x="365" y="4752"/>
                    </a:lnTo>
                    <a:lnTo>
                      <a:pt x="375" y="4770"/>
                    </a:lnTo>
                    <a:lnTo>
                      <a:pt x="365" y="4797"/>
                    </a:lnTo>
                    <a:lnTo>
                      <a:pt x="395" y="4818"/>
                    </a:lnTo>
                    <a:lnTo>
                      <a:pt x="451" y="4783"/>
                    </a:lnTo>
                    <a:lnTo>
                      <a:pt x="456" y="4803"/>
                    </a:lnTo>
                    <a:lnTo>
                      <a:pt x="454" y="4849"/>
                    </a:lnTo>
                    <a:lnTo>
                      <a:pt x="487" y="4903"/>
                    </a:lnTo>
                    <a:lnTo>
                      <a:pt x="485" y="4927"/>
                    </a:lnTo>
                    <a:lnTo>
                      <a:pt x="512" y="4941"/>
                    </a:lnTo>
                    <a:lnTo>
                      <a:pt x="501" y="4963"/>
                    </a:lnTo>
                    <a:lnTo>
                      <a:pt x="465" y="4991"/>
                    </a:lnTo>
                    <a:lnTo>
                      <a:pt x="483" y="4996"/>
                    </a:lnTo>
                    <a:lnTo>
                      <a:pt x="522" y="4975"/>
                    </a:lnTo>
                    <a:lnTo>
                      <a:pt x="561" y="4901"/>
                    </a:lnTo>
                    <a:lnTo>
                      <a:pt x="571" y="4909"/>
                    </a:lnTo>
                    <a:lnTo>
                      <a:pt x="569" y="4944"/>
                    </a:lnTo>
                    <a:lnTo>
                      <a:pt x="589" y="4952"/>
                    </a:lnTo>
                    <a:lnTo>
                      <a:pt x="677" y="4905"/>
                    </a:lnTo>
                    <a:lnTo>
                      <a:pt x="706" y="4905"/>
                    </a:lnTo>
                    <a:lnTo>
                      <a:pt x="732" y="4893"/>
                    </a:lnTo>
                    <a:lnTo>
                      <a:pt x="749" y="4909"/>
                    </a:lnTo>
                    <a:lnTo>
                      <a:pt x="759" y="4911"/>
                    </a:lnTo>
                    <a:lnTo>
                      <a:pt x="796" y="4871"/>
                    </a:lnTo>
                    <a:lnTo>
                      <a:pt x="825" y="4850"/>
                    </a:lnTo>
                    <a:lnTo>
                      <a:pt x="855" y="4844"/>
                    </a:lnTo>
                    <a:lnTo>
                      <a:pt x="879" y="4855"/>
                    </a:lnTo>
                    <a:lnTo>
                      <a:pt x="938" y="4819"/>
                    </a:lnTo>
                    <a:lnTo>
                      <a:pt x="973" y="4816"/>
                    </a:lnTo>
                    <a:lnTo>
                      <a:pt x="1001" y="4762"/>
                    </a:lnTo>
                    <a:lnTo>
                      <a:pt x="1017" y="4799"/>
                    </a:lnTo>
                    <a:lnTo>
                      <a:pt x="1087" y="4772"/>
                    </a:lnTo>
                    <a:lnTo>
                      <a:pt x="1077" y="4736"/>
                    </a:lnTo>
                    <a:lnTo>
                      <a:pt x="1085" y="4747"/>
                    </a:lnTo>
                    <a:lnTo>
                      <a:pt x="1116" y="4759"/>
                    </a:lnTo>
                    <a:lnTo>
                      <a:pt x="1137" y="4756"/>
                    </a:lnTo>
                    <a:lnTo>
                      <a:pt x="1161" y="4736"/>
                    </a:lnTo>
                    <a:lnTo>
                      <a:pt x="1229" y="4731"/>
                    </a:lnTo>
                    <a:lnTo>
                      <a:pt x="1274" y="4710"/>
                    </a:lnTo>
                    <a:lnTo>
                      <a:pt x="1310" y="4693"/>
                    </a:lnTo>
                    <a:lnTo>
                      <a:pt x="1341" y="4714"/>
                    </a:lnTo>
                    <a:lnTo>
                      <a:pt x="1409" y="4721"/>
                    </a:lnTo>
                    <a:lnTo>
                      <a:pt x="1427" y="4709"/>
                    </a:lnTo>
                    <a:lnTo>
                      <a:pt x="1441" y="4689"/>
                    </a:lnTo>
                    <a:lnTo>
                      <a:pt x="1443" y="4695"/>
                    </a:lnTo>
                    <a:lnTo>
                      <a:pt x="1579" y="4593"/>
                    </a:lnTo>
                    <a:lnTo>
                      <a:pt x="1764" y="4408"/>
                    </a:lnTo>
                    <a:lnTo>
                      <a:pt x="1907" y="4248"/>
                    </a:lnTo>
                    <a:lnTo>
                      <a:pt x="2102" y="3991"/>
                    </a:lnTo>
                    <a:lnTo>
                      <a:pt x="2149" y="3918"/>
                    </a:lnTo>
                    <a:lnTo>
                      <a:pt x="2211" y="3777"/>
                    </a:lnTo>
                    <a:lnTo>
                      <a:pt x="2215" y="3632"/>
                    </a:lnTo>
                    <a:lnTo>
                      <a:pt x="2198" y="3651"/>
                    </a:lnTo>
                    <a:lnTo>
                      <a:pt x="2159" y="3587"/>
                    </a:lnTo>
                    <a:lnTo>
                      <a:pt x="2143" y="3524"/>
                    </a:lnTo>
                    <a:lnTo>
                      <a:pt x="2032" y="3438"/>
                    </a:lnTo>
                    <a:lnTo>
                      <a:pt x="2001" y="3394"/>
                    </a:lnTo>
                    <a:lnTo>
                      <a:pt x="1977" y="3324"/>
                    </a:lnTo>
                    <a:lnTo>
                      <a:pt x="1994" y="3264"/>
                    </a:lnTo>
                    <a:lnTo>
                      <a:pt x="2032" y="3207"/>
                    </a:lnTo>
                    <a:lnTo>
                      <a:pt x="2055" y="3139"/>
                    </a:lnTo>
                    <a:lnTo>
                      <a:pt x="2050" y="3069"/>
                    </a:lnTo>
                    <a:lnTo>
                      <a:pt x="1990" y="3014"/>
                    </a:lnTo>
                    <a:lnTo>
                      <a:pt x="1963" y="2951"/>
                    </a:lnTo>
                    <a:lnTo>
                      <a:pt x="1970" y="2876"/>
                    </a:lnTo>
                    <a:lnTo>
                      <a:pt x="1940" y="2810"/>
                    </a:lnTo>
                    <a:lnTo>
                      <a:pt x="1880" y="2796"/>
                    </a:lnTo>
                    <a:lnTo>
                      <a:pt x="1879" y="2719"/>
                    </a:lnTo>
                    <a:lnTo>
                      <a:pt x="1899" y="2676"/>
                    </a:lnTo>
                    <a:lnTo>
                      <a:pt x="1895" y="2608"/>
                    </a:lnTo>
                    <a:lnTo>
                      <a:pt x="1883" y="2573"/>
                    </a:lnTo>
                    <a:lnTo>
                      <a:pt x="1899" y="2513"/>
                    </a:lnTo>
                    <a:lnTo>
                      <a:pt x="1907" y="2429"/>
                    </a:lnTo>
                    <a:lnTo>
                      <a:pt x="1960" y="2382"/>
                    </a:lnTo>
                    <a:lnTo>
                      <a:pt x="1956" y="2327"/>
                    </a:lnTo>
                    <a:lnTo>
                      <a:pt x="1944" y="2265"/>
                    </a:lnTo>
                    <a:lnTo>
                      <a:pt x="1902" y="2134"/>
                    </a:lnTo>
                    <a:lnTo>
                      <a:pt x="1848" y="2038"/>
                    </a:lnTo>
                    <a:lnTo>
                      <a:pt x="1838" y="1968"/>
                    </a:lnTo>
                    <a:lnTo>
                      <a:pt x="1813" y="1902"/>
                    </a:lnTo>
                    <a:lnTo>
                      <a:pt x="1774" y="1828"/>
                    </a:lnTo>
                    <a:lnTo>
                      <a:pt x="1770" y="1750"/>
                    </a:lnTo>
                    <a:lnTo>
                      <a:pt x="1795" y="1703"/>
                    </a:lnTo>
                    <a:lnTo>
                      <a:pt x="1862" y="1539"/>
                    </a:lnTo>
                    <a:lnTo>
                      <a:pt x="1929" y="1404"/>
                    </a:lnTo>
                    <a:lnTo>
                      <a:pt x="1918" y="1320"/>
                    </a:lnTo>
                    <a:lnTo>
                      <a:pt x="1880" y="1267"/>
                    </a:lnTo>
                    <a:lnTo>
                      <a:pt x="1808" y="1125"/>
                    </a:lnTo>
                    <a:lnTo>
                      <a:pt x="1754" y="1095"/>
                    </a:lnTo>
                    <a:lnTo>
                      <a:pt x="1699" y="1089"/>
                    </a:lnTo>
                    <a:lnTo>
                      <a:pt x="1666" y="1062"/>
                    </a:lnTo>
                    <a:lnTo>
                      <a:pt x="1646" y="1035"/>
                    </a:lnTo>
                    <a:lnTo>
                      <a:pt x="1628" y="962"/>
                    </a:lnTo>
                    <a:lnTo>
                      <a:pt x="1619" y="867"/>
                    </a:lnTo>
                    <a:lnTo>
                      <a:pt x="1623" y="831"/>
                    </a:lnTo>
                    <a:lnTo>
                      <a:pt x="1666" y="723"/>
                    </a:lnTo>
                    <a:lnTo>
                      <a:pt x="1664" y="708"/>
                    </a:lnTo>
                    <a:lnTo>
                      <a:pt x="1629" y="688"/>
                    </a:lnTo>
                    <a:lnTo>
                      <a:pt x="1740" y="585"/>
                    </a:lnTo>
                    <a:lnTo>
                      <a:pt x="1705" y="558"/>
                    </a:lnTo>
                    <a:lnTo>
                      <a:pt x="1702" y="516"/>
                    </a:lnTo>
                    <a:lnTo>
                      <a:pt x="1715" y="470"/>
                    </a:lnTo>
                    <a:lnTo>
                      <a:pt x="1790" y="380"/>
                    </a:lnTo>
                    <a:lnTo>
                      <a:pt x="1785" y="319"/>
                    </a:lnTo>
                    <a:lnTo>
                      <a:pt x="1758" y="217"/>
                    </a:lnTo>
                    <a:lnTo>
                      <a:pt x="1691" y="151"/>
                    </a:lnTo>
                    <a:lnTo>
                      <a:pt x="1625" y="127"/>
                    </a:lnTo>
                    <a:lnTo>
                      <a:pt x="1585" y="95"/>
                    </a:lnTo>
                    <a:lnTo>
                      <a:pt x="1549" y="17"/>
                    </a:lnTo>
                    <a:lnTo>
                      <a:pt x="1529" y="0"/>
                    </a:lnTo>
                    <a:lnTo>
                      <a:pt x="1440" y="17"/>
                    </a:lnTo>
                    <a:lnTo>
                      <a:pt x="1297" y="83"/>
                    </a:lnTo>
                    <a:lnTo>
                      <a:pt x="1205" y="91"/>
                    </a:lnTo>
                    <a:lnTo>
                      <a:pt x="1158" y="119"/>
                    </a:lnTo>
                    <a:lnTo>
                      <a:pt x="1117" y="167"/>
                    </a:lnTo>
                    <a:lnTo>
                      <a:pt x="1070" y="286"/>
                    </a:lnTo>
                    <a:lnTo>
                      <a:pt x="1055" y="441"/>
                    </a:lnTo>
                    <a:lnTo>
                      <a:pt x="1055" y="490"/>
                    </a:lnTo>
                    <a:lnTo>
                      <a:pt x="1064" y="578"/>
                    </a:lnTo>
                    <a:lnTo>
                      <a:pt x="1055" y="625"/>
                    </a:lnTo>
                    <a:lnTo>
                      <a:pt x="960" y="695"/>
                    </a:lnTo>
                    <a:lnTo>
                      <a:pt x="928" y="748"/>
                    </a:lnTo>
                    <a:lnTo>
                      <a:pt x="881" y="785"/>
                    </a:lnTo>
                    <a:lnTo>
                      <a:pt x="824" y="810"/>
                    </a:lnTo>
                    <a:lnTo>
                      <a:pt x="783" y="800"/>
                    </a:lnTo>
                    <a:lnTo>
                      <a:pt x="772" y="768"/>
                    </a:lnTo>
                    <a:lnTo>
                      <a:pt x="738" y="718"/>
                    </a:lnTo>
                    <a:lnTo>
                      <a:pt x="705" y="694"/>
                    </a:lnTo>
                    <a:lnTo>
                      <a:pt x="637" y="768"/>
                    </a:lnTo>
                    <a:lnTo>
                      <a:pt x="582" y="800"/>
                    </a:lnTo>
                    <a:lnTo>
                      <a:pt x="538" y="805"/>
                    </a:lnTo>
                    <a:lnTo>
                      <a:pt x="482" y="774"/>
                    </a:lnTo>
                    <a:lnTo>
                      <a:pt x="387" y="760"/>
                    </a:lnTo>
                    <a:lnTo>
                      <a:pt x="367" y="730"/>
                    </a:lnTo>
                    <a:lnTo>
                      <a:pt x="348" y="660"/>
                    </a:lnTo>
                    <a:lnTo>
                      <a:pt x="237" y="496"/>
                    </a:lnTo>
                    <a:lnTo>
                      <a:pt x="193" y="452"/>
                    </a:lnTo>
                    <a:lnTo>
                      <a:pt x="141" y="430"/>
                    </a:lnTo>
                    <a:lnTo>
                      <a:pt x="93" y="456"/>
                    </a:lnTo>
                    <a:lnTo>
                      <a:pt x="98" y="502"/>
                    </a:lnTo>
                    <a:lnTo>
                      <a:pt x="109" y="546"/>
                    </a:lnTo>
                    <a:lnTo>
                      <a:pt x="74" y="558"/>
                    </a:lnTo>
                    <a:lnTo>
                      <a:pt x="43" y="543"/>
                    </a:lnTo>
                    <a:lnTo>
                      <a:pt x="12" y="555"/>
                    </a:lnTo>
                    <a:lnTo>
                      <a:pt x="0" y="583"/>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68" name="Group 127"/>
            <p:cNvGrpSpPr>
              <a:grpSpLocks noChangeAspect="1"/>
            </p:cNvGrpSpPr>
            <p:nvPr/>
          </p:nvGrpSpPr>
          <p:grpSpPr bwMode="auto">
            <a:xfrm>
              <a:off x="2697" y="1244"/>
              <a:ext cx="444" cy="1020"/>
              <a:chOff x="2697" y="1244"/>
              <a:chExt cx="444" cy="1020"/>
            </a:xfrm>
            <a:grpFill/>
          </p:grpSpPr>
          <p:sp>
            <p:nvSpPr>
              <p:cNvPr id="193" name="Freeform 128"/>
              <p:cNvSpPr>
                <a:spLocks noChangeAspect="1"/>
              </p:cNvSpPr>
              <p:nvPr/>
            </p:nvSpPr>
            <p:spPr bwMode="gray">
              <a:xfrm>
                <a:off x="2874" y="2141"/>
                <a:ext cx="24" cy="68"/>
              </a:xfrm>
              <a:custGeom>
                <a:avLst/>
                <a:gdLst/>
                <a:ahLst/>
                <a:cxnLst>
                  <a:cxn ang="0">
                    <a:pos x="0" y="409"/>
                  </a:cxn>
                  <a:cxn ang="0">
                    <a:pos x="30" y="373"/>
                  </a:cxn>
                  <a:cxn ang="0">
                    <a:pos x="46" y="330"/>
                  </a:cxn>
                  <a:cxn ang="0">
                    <a:pos x="59" y="266"/>
                  </a:cxn>
                  <a:cxn ang="0">
                    <a:pos x="100" y="149"/>
                  </a:cxn>
                  <a:cxn ang="0">
                    <a:pos x="126" y="33"/>
                  </a:cxn>
                  <a:cxn ang="0">
                    <a:pos x="138" y="14"/>
                  </a:cxn>
                  <a:cxn ang="0">
                    <a:pos x="140" y="0"/>
                  </a:cxn>
                  <a:cxn ang="0">
                    <a:pos x="122" y="17"/>
                  </a:cxn>
                  <a:cxn ang="0">
                    <a:pos x="108" y="45"/>
                  </a:cxn>
                  <a:cxn ang="0">
                    <a:pos x="73" y="166"/>
                  </a:cxn>
                  <a:cxn ang="0">
                    <a:pos x="53" y="197"/>
                  </a:cxn>
                  <a:cxn ang="0">
                    <a:pos x="20" y="266"/>
                  </a:cxn>
                  <a:cxn ang="0">
                    <a:pos x="10" y="320"/>
                  </a:cxn>
                  <a:cxn ang="0">
                    <a:pos x="0" y="409"/>
                  </a:cxn>
                </a:cxnLst>
                <a:rect l="0" t="0" r="r" b="b"/>
                <a:pathLst>
                  <a:path w="140" h="409">
                    <a:moveTo>
                      <a:pt x="0" y="409"/>
                    </a:moveTo>
                    <a:lnTo>
                      <a:pt x="30" y="373"/>
                    </a:lnTo>
                    <a:lnTo>
                      <a:pt x="46" y="330"/>
                    </a:lnTo>
                    <a:lnTo>
                      <a:pt x="59" y="266"/>
                    </a:lnTo>
                    <a:lnTo>
                      <a:pt x="100" y="149"/>
                    </a:lnTo>
                    <a:lnTo>
                      <a:pt x="126" y="33"/>
                    </a:lnTo>
                    <a:lnTo>
                      <a:pt x="138" y="14"/>
                    </a:lnTo>
                    <a:lnTo>
                      <a:pt x="140" y="0"/>
                    </a:lnTo>
                    <a:lnTo>
                      <a:pt x="122" y="17"/>
                    </a:lnTo>
                    <a:lnTo>
                      <a:pt x="108" y="45"/>
                    </a:lnTo>
                    <a:lnTo>
                      <a:pt x="73" y="166"/>
                    </a:lnTo>
                    <a:lnTo>
                      <a:pt x="53" y="197"/>
                    </a:lnTo>
                    <a:lnTo>
                      <a:pt x="20" y="266"/>
                    </a:lnTo>
                    <a:lnTo>
                      <a:pt x="10" y="320"/>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4" name="Freeform 129"/>
              <p:cNvSpPr>
                <a:spLocks noChangeAspect="1"/>
              </p:cNvSpPr>
              <p:nvPr/>
            </p:nvSpPr>
            <p:spPr bwMode="gray">
              <a:xfrm>
                <a:off x="2934" y="2105"/>
                <a:ext cx="30" cy="62"/>
              </a:xfrm>
              <a:custGeom>
                <a:avLst/>
                <a:gdLst/>
                <a:ahLst/>
                <a:cxnLst>
                  <a:cxn ang="0">
                    <a:pos x="5" y="371"/>
                  </a:cxn>
                  <a:cxn ang="0">
                    <a:pos x="29" y="355"/>
                  </a:cxn>
                  <a:cxn ang="0">
                    <a:pos x="61" y="297"/>
                  </a:cxn>
                  <a:cxn ang="0">
                    <a:pos x="118" y="243"/>
                  </a:cxn>
                  <a:cxn ang="0">
                    <a:pos x="118" y="227"/>
                  </a:cxn>
                  <a:cxn ang="0">
                    <a:pos x="159" y="195"/>
                  </a:cxn>
                  <a:cxn ang="0">
                    <a:pos x="149" y="161"/>
                  </a:cxn>
                  <a:cxn ang="0">
                    <a:pos x="146" y="83"/>
                  </a:cxn>
                  <a:cxn ang="0">
                    <a:pos x="156" y="67"/>
                  </a:cxn>
                  <a:cxn ang="0">
                    <a:pos x="179" y="53"/>
                  </a:cxn>
                  <a:cxn ang="0">
                    <a:pos x="181" y="8"/>
                  </a:cxn>
                  <a:cxn ang="0">
                    <a:pos x="160" y="0"/>
                  </a:cxn>
                  <a:cxn ang="0">
                    <a:pos x="138" y="22"/>
                  </a:cxn>
                  <a:cxn ang="0">
                    <a:pos x="108" y="8"/>
                  </a:cxn>
                  <a:cxn ang="0">
                    <a:pos x="34" y="98"/>
                  </a:cxn>
                  <a:cxn ang="0">
                    <a:pos x="14" y="139"/>
                  </a:cxn>
                  <a:cxn ang="0">
                    <a:pos x="7" y="177"/>
                  </a:cxn>
                  <a:cxn ang="0">
                    <a:pos x="9" y="209"/>
                  </a:cxn>
                  <a:cxn ang="0">
                    <a:pos x="0" y="246"/>
                  </a:cxn>
                  <a:cxn ang="0">
                    <a:pos x="0" y="270"/>
                  </a:cxn>
                  <a:cxn ang="0">
                    <a:pos x="12" y="287"/>
                  </a:cxn>
                  <a:cxn ang="0">
                    <a:pos x="9" y="317"/>
                  </a:cxn>
                  <a:cxn ang="0">
                    <a:pos x="29" y="315"/>
                  </a:cxn>
                  <a:cxn ang="0">
                    <a:pos x="26" y="338"/>
                  </a:cxn>
                  <a:cxn ang="0">
                    <a:pos x="5" y="371"/>
                  </a:cxn>
                </a:cxnLst>
                <a:rect l="0" t="0" r="r" b="b"/>
                <a:pathLst>
                  <a:path w="181" h="371">
                    <a:moveTo>
                      <a:pt x="5" y="371"/>
                    </a:moveTo>
                    <a:lnTo>
                      <a:pt x="29" y="355"/>
                    </a:lnTo>
                    <a:lnTo>
                      <a:pt x="61" y="297"/>
                    </a:lnTo>
                    <a:lnTo>
                      <a:pt x="118" y="243"/>
                    </a:lnTo>
                    <a:lnTo>
                      <a:pt x="118" y="227"/>
                    </a:lnTo>
                    <a:lnTo>
                      <a:pt x="159" y="195"/>
                    </a:lnTo>
                    <a:lnTo>
                      <a:pt x="149" y="161"/>
                    </a:lnTo>
                    <a:lnTo>
                      <a:pt x="146" y="83"/>
                    </a:lnTo>
                    <a:lnTo>
                      <a:pt x="156" y="67"/>
                    </a:lnTo>
                    <a:lnTo>
                      <a:pt x="179" y="53"/>
                    </a:lnTo>
                    <a:lnTo>
                      <a:pt x="181" y="8"/>
                    </a:lnTo>
                    <a:lnTo>
                      <a:pt x="160" y="0"/>
                    </a:lnTo>
                    <a:lnTo>
                      <a:pt x="138" y="22"/>
                    </a:lnTo>
                    <a:lnTo>
                      <a:pt x="108" y="8"/>
                    </a:lnTo>
                    <a:lnTo>
                      <a:pt x="34" y="98"/>
                    </a:lnTo>
                    <a:lnTo>
                      <a:pt x="14" y="139"/>
                    </a:lnTo>
                    <a:lnTo>
                      <a:pt x="7" y="177"/>
                    </a:lnTo>
                    <a:lnTo>
                      <a:pt x="9" y="209"/>
                    </a:lnTo>
                    <a:lnTo>
                      <a:pt x="0" y="246"/>
                    </a:lnTo>
                    <a:lnTo>
                      <a:pt x="0" y="270"/>
                    </a:lnTo>
                    <a:lnTo>
                      <a:pt x="12" y="287"/>
                    </a:lnTo>
                    <a:lnTo>
                      <a:pt x="9" y="317"/>
                    </a:lnTo>
                    <a:lnTo>
                      <a:pt x="29" y="315"/>
                    </a:lnTo>
                    <a:lnTo>
                      <a:pt x="26" y="338"/>
                    </a:lnTo>
                    <a:lnTo>
                      <a:pt x="5" y="3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5" name="Freeform 130"/>
              <p:cNvSpPr>
                <a:spLocks noChangeAspect="1"/>
              </p:cNvSpPr>
              <p:nvPr/>
            </p:nvSpPr>
            <p:spPr bwMode="gray">
              <a:xfrm>
                <a:off x="2697" y="1244"/>
                <a:ext cx="444" cy="1020"/>
              </a:xfrm>
              <a:custGeom>
                <a:avLst/>
                <a:gdLst/>
                <a:ahLst/>
                <a:cxnLst>
                  <a:cxn ang="0">
                    <a:pos x="52" y="4997"/>
                  </a:cxn>
                  <a:cxn ang="0">
                    <a:pos x="99" y="5036"/>
                  </a:cxn>
                  <a:cxn ang="0">
                    <a:pos x="162" y="5205"/>
                  </a:cxn>
                  <a:cxn ang="0">
                    <a:pos x="212" y="5478"/>
                  </a:cxn>
                  <a:cxn ang="0">
                    <a:pos x="342" y="5737"/>
                  </a:cxn>
                  <a:cxn ang="0">
                    <a:pos x="338" y="5945"/>
                  </a:cxn>
                  <a:cxn ang="0">
                    <a:pos x="396" y="6107"/>
                  </a:cxn>
                  <a:cxn ang="0">
                    <a:pos x="632" y="5965"/>
                  </a:cxn>
                  <a:cxn ang="0">
                    <a:pos x="850" y="5834"/>
                  </a:cxn>
                  <a:cxn ang="0">
                    <a:pos x="1069" y="5538"/>
                  </a:cxn>
                  <a:cxn ang="0">
                    <a:pos x="1120" y="5250"/>
                  </a:cxn>
                  <a:cxn ang="0">
                    <a:pos x="1125" y="5141"/>
                  </a:cxn>
                  <a:cxn ang="0">
                    <a:pos x="1076" y="4960"/>
                  </a:cxn>
                  <a:cxn ang="0">
                    <a:pos x="1030" y="4886"/>
                  </a:cxn>
                  <a:cxn ang="0">
                    <a:pos x="1308" y="4774"/>
                  </a:cxn>
                  <a:cxn ang="0">
                    <a:pos x="1453" y="4639"/>
                  </a:cxn>
                  <a:cxn ang="0">
                    <a:pos x="1272" y="4632"/>
                  </a:cxn>
                  <a:cxn ang="0">
                    <a:pos x="1080" y="4546"/>
                  </a:cxn>
                  <a:cxn ang="0">
                    <a:pos x="1261" y="4544"/>
                  </a:cxn>
                  <a:cxn ang="0">
                    <a:pos x="1385" y="4599"/>
                  </a:cxn>
                  <a:cxn ang="0">
                    <a:pos x="1473" y="4243"/>
                  </a:cxn>
                  <a:cxn ang="0">
                    <a:pos x="1318" y="4104"/>
                  </a:cxn>
                  <a:cxn ang="0">
                    <a:pos x="1149" y="4283"/>
                  </a:cxn>
                  <a:cxn ang="0">
                    <a:pos x="1191" y="4205"/>
                  </a:cxn>
                  <a:cxn ang="0">
                    <a:pos x="1236" y="3956"/>
                  </a:cxn>
                  <a:cxn ang="0">
                    <a:pos x="1283" y="3655"/>
                  </a:cxn>
                  <a:cxn ang="0">
                    <a:pos x="1271" y="3277"/>
                  </a:cxn>
                  <a:cxn ang="0">
                    <a:pos x="1377" y="3172"/>
                  </a:cxn>
                  <a:cxn ang="0">
                    <a:pos x="1466" y="3136"/>
                  </a:cxn>
                  <a:cxn ang="0">
                    <a:pos x="1532" y="3015"/>
                  </a:cxn>
                  <a:cxn ang="0">
                    <a:pos x="1679" y="2854"/>
                  </a:cxn>
                  <a:cxn ang="0">
                    <a:pos x="1880" y="2742"/>
                  </a:cxn>
                  <a:cxn ang="0">
                    <a:pos x="2072" y="2476"/>
                  </a:cxn>
                  <a:cxn ang="0">
                    <a:pos x="2134" y="2382"/>
                  </a:cxn>
                  <a:cxn ang="0">
                    <a:pos x="2060" y="2214"/>
                  </a:cxn>
                  <a:cxn ang="0">
                    <a:pos x="2121" y="1966"/>
                  </a:cxn>
                  <a:cxn ang="0">
                    <a:pos x="2215" y="1874"/>
                  </a:cxn>
                  <a:cxn ang="0">
                    <a:pos x="2291" y="1838"/>
                  </a:cxn>
                  <a:cxn ang="0">
                    <a:pos x="2340" y="1714"/>
                  </a:cxn>
                  <a:cxn ang="0">
                    <a:pos x="2464" y="1764"/>
                  </a:cxn>
                  <a:cxn ang="0">
                    <a:pos x="2658" y="1676"/>
                  </a:cxn>
                  <a:cxn ang="0">
                    <a:pos x="2561" y="1104"/>
                  </a:cxn>
                  <a:cxn ang="0">
                    <a:pos x="2550" y="693"/>
                  </a:cxn>
                  <a:cxn ang="0">
                    <a:pos x="1970" y="19"/>
                  </a:cxn>
                  <a:cxn ang="0">
                    <a:pos x="1873" y="106"/>
                  </a:cxn>
                  <a:cxn ang="0">
                    <a:pos x="1831" y="360"/>
                  </a:cxn>
                  <a:cxn ang="0">
                    <a:pos x="1456" y="445"/>
                  </a:cxn>
                  <a:cxn ang="0">
                    <a:pos x="1253" y="553"/>
                  </a:cxn>
                  <a:cxn ang="0">
                    <a:pos x="1042" y="933"/>
                  </a:cxn>
                  <a:cxn ang="0">
                    <a:pos x="902" y="1359"/>
                  </a:cxn>
                  <a:cxn ang="0">
                    <a:pos x="724" y="1662"/>
                  </a:cxn>
                  <a:cxn ang="0">
                    <a:pos x="609" y="2391"/>
                  </a:cxn>
                  <a:cxn ang="0">
                    <a:pos x="388" y="2601"/>
                  </a:cxn>
                  <a:cxn ang="0">
                    <a:pos x="249" y="3026"/>
                  </a:cxn>
                  <a:cxn ang="0">
                    <a:pos x="208" y="3307"/>
                  </a:cxn>
                  <a:cxn ang="0">
                    <a:pos x="322" y="3859"/>
                  </a:cxn>
                  <a:cxn ang="0">
                    <a:pos x="277" y="4262"/>
                  </a:cxn>
                  <a:cxn ang="0">
                    <a:pos x="119" y="4637"/>
                  </a:cxn>
                </a:cxnLst>
                <a:rect l="0" t="0" r="r" b="b"/>
                <a:pathLst>
                  <a:path w="2666" h="6121">
                    <a:moveTo>
                      <a:pt x="24" y="4716"/>
                    </a:moveTo>
                    <a:lnTo>
                      <a:pt x="0" y="4764"/>
                    </a:lnTo>
                    <a:lnTo>
                      <a:pt x="0" y="4802"/>
                    </a:lnTo>
                    <a:lnTo>
                      <a:pt x="19" y="4956"/>
                    </a:lnTo>
                    <a:lnTo>
                      <a:pt x="27" y="4976"/>
                    </a:lnTo>
                    <a:lnTo>
                      <a:pt x="45" y="4981"/>
                    </a:lnTo>
                    <a:lnTo>
                      <a:pt x="52" y="4997"/>
                    </a:lnTo>
                    <a:lnTo>
                      <a:pt x="54" y="5025"/>
                    </a:lnTo>
                    <a:lnTo>
                      <a:pt x="50" y="5039"/>
                    </a:lnTo>
                    <a:lnTo>
                      <a:pt x="72" y="5012"/>
                    </a:lnTo>
                    <a:lnTo>
                      <a:pt x="79" y="4984"/>
                    </a:lnTo>
                    <a:lnTo>
                      <a:pt x="95" y="5001"/>
                    </a:lnTo>
                    <a:lnTo>
                      <a:pt x="83" y="5037"/>
                    </a:lnTo>
                    <a:lnTo>
                      <a:pt x="99" y="5036"/>
                    </a:lnTo>
                    <a:lnTo>
                      <a:pt x="108" y="5044"/>
                    </a:lnTo>
                    <a:lnTo>
                      <a:pt x="91" y="5058"/>
                    </a:lnTo>
                    <a:lnTo>
                      <a:pt x="63" y="5095"/>
                    </a:lnTo>
                    <a:lnTo>
                      <a:pt x="122" y="5117"/>
                    </a:lnTo>
                    <a:lnTo>
                      <a:pt x="133" y="5154"/>
                    </a:lnTo>
                    <a:lnTo>
                      <a:pt x="122" y="5216"/>
                    </a:lnTo>
                    <a:lnTo>
                      <a:pt x="162" y="5205"/>
                    </a:lnTo>
                    <a:lnTo>
                      <a:pt x="171" y="5250"/>
                    </a:lnTo>
                    <a:lnTo>
                      <a:pt x="146" y="5282"/>
                    </a:lnTo>
                    <a:lnTo>
                      <a:pt x="158" y="5338"/>
                    </a:lnTo>
                    <a:lnTo>
                      <a:pt x="154" y="5382"/>
                    </a:lnTo>
                    <a:lnTo>
                      <a:pt x="185" y="5383"/>
                    </a:lnTo>
                    <a:lnTo>
                      <a:pt x="203" y="5434"/>
                    </a:lnTo>
                    <a:lnTo>
                      <a:pt x="212" y="5478"/>
                    </a:lnTo>
                    <a:lnTo>
                      <a:pt x="234" y="5546"/>
                    </a:lnTo>
                    <a:lnTo>
                      <a:pt x="275" y="5583"/>
                    </a:lnTo>
                    <a:lnTo>
                      <a:pt x="295" y="5627"/>
                    </a:lnTo>
                    <a:lnTo>
                      <a:pt x="338" y="5656"/>
                    </a:lnTo>
                    <a:lnTo>
                      <a:pt x="365" y="5694"/>
                    </a:lnTo>
                    <a:lnTo>
                      <a:pt x="365" y="5724"/>
                    </a:lnTo>
                    <a:lnTo>
                      <a:pt x="342" y="5737"/>
                    </a:lnTo>
                    <a:lnTo>
                      <a:pt x="315" y="5733"/>
                    </a:lnTo>
                    <a:lnTo>
                      <a:pt x="308" y="5747"/>
                    </a:lnTo>
                    <a:lnTo>
                      <a:pt x="336" y="5806"/>
                    </a:lnTo>
                    <a:lnTo>
                      <a:pt x="306" y="5805"/>
                    </a:lnTo>
                    <a:lnTo>
                      <a:pt x="281" y="5792"/>
                    </a:lnTo>
                    <a:lnTo>
                      <a:pt x="279" y="5817"/>
                    </a:lnTo>
                    <a:lnTo>
                      <a:pt x="338" y="5945"/>
                    </a:lnTo>
                    <a:lnTo>
                      <a:pt x="367" y="5988"/>
                    </a:lnTo>
                    <a:lnTo>
                      <a:pt x="381" y="6023"/>
                    </a:lnTo>
                    <a:lnTo>
                      <a:pt x="369" y="6044"/>
                    </a:lnTo>
                    <a:lnTo>
                      <a:pt x="365" y="6086"/>
                    </a:lnTo>
                    <a:lnTo>
                      <a:pt x="355" y="6091"/>
                    </a:lnTo>
                    <a:lnTo>
                      <a:pt x="349" y="6109"/>
                    </a:lnTo>
                    <a:lnTo>
                      <a:pt x="396" y="6107"/>
                    </a:lnTo>
                    <a:lnTo>
                      <a:pt x="439" y="6121"/>
                    </a:lnTo>
                    <a:lnTo>
                      <a:pt x="507" y="6095"/>
                    </a:lnTo>
                    <a:lnTo>
                      <a:pt x="570" y="6093"/>
                    </a:lnTo>
                    <a:lnTo>
                      <a:pt x="609" y="6111"/>
                    </a:lnTo>
                    <a:lnTo>
                      <a:pt x="627" y="6095"/>
                    </a:lnTo>
                    <a:lnTo>
                      <a:pt x="642" y="6044"/>
                    </a:lnTo>
                    <a:lnTo>
                      <a:pt x="632" y="5965"/>
                    </a:lnTo>
                    <a:lnTo>
                      <a:pt x="650" y="5912"/>
                    </a:lnTo>
                    <a:lnTo>
                      <a:pt x="673" y="5869"/>
                    </a:lnTo>
                    <a:lnTo>
                      <a:pt x="708" y="5882"/>
                    </a:lnTo>
                    <a:lnTo>
                      <a:pt x="724" y="5843"/>
                    </a:lnTo>
                    <a:lnTo>
                      <a:pt x="763" y="5819"/>
                    </a:lnTo>
                    <a:lnTo>
                      <a:pt x="816" y="5821"/>
                    </a:lnTo>
                    <a:lnTo>
                      <a:pt x="850" y="5834"/>
                    </a:lnTo>
                    <a:lnTo>
                      <a:pt x="891" y="5823"/>
                    </a:lnTo>
                    <a:lnTo>
                      <a:pt x="936" y="5836"/>
                    </a:lnTo>
                    <a:lnTo>
                      <a:pt x="979" y="5836"/>
                    </a:lnTo>
                    <a:lnTo>
                      <a:pt x="996" y="5765"/>
                    </a:lnTo>
                    <a:lnTo>
                      <a:pt x="1030" y="5679"/>
                    </a:lnTo>
                    <a:lnTo>
                      <a:pt x="1064" y="5616"/>
                    </a:lnTo>
                    <a:lnTo>
                      <a:pt x="1069" y="5538"/>
                    </a:lnTo>
                    <a:lnTo>
                      <a:pt x="1084" y="5490"/>
                    </a:lnTo>
                    <a:lnTo>
                      <a:pt x="1080" y="5437"/>
                    </a:lnTo>
                    <a:lnTo>
                      <a:pt x="1096" y="5393"/>
                    </a:lnTo>
                    <a:lnTo>
                      <a:pt x="1116" y="5354"/>
                    </a:lnTo>
                    <a:lnTo>
                      <a:pt x="1114" y="5313"/>
                    </a:lnTo>
                    <a:lnTo>
                      <a:pt x="1098" y="5289"/>
                    </a:lnTo>
                    <a:lnTo>
                      <a:pt x="1120" y="5250"/>
                    </a:lnTo>
                    <a:lnTo>
                      <a:pt x="1114" y="5218"/>
                    </a:lnTo>
                    <a:lnTo>
                      <a:pt x="1096" y="5192"/>
                    </a:lnTo>
                    <a:lnTo>
                      <a:pt x="1092" y="5173"/>
                    </a:lnTo>
                    <a:lnTo>
                      <a:pt x="1096" y="5156"/>
                    </a:lnTo>
                    <a:lnTo>
                      <a:pt x="1119" y="5168"/>
                    </a:lnTo>
                    <a:lnTo>
                      <a:pt x="1136" y="5165"/>
                    </a:lnTo>
                    <a:lnTo>
                      <a:pt x="1125" y="5141"/>
                    </a:lnTo>
                    <a:lnTo>
                      <a:pt x="1127" y="5125"/>
                    </a:lnTo>
                    <a:lnTo>
                      <a:pt x="1139" y="5103"/>
                    </a:lnTo>
                    <a:lnTo>
                      <a:pt x="1136" y="5085"/>
                    </a:lnTo>
                    <a:lnTo>
                      <a:pt x="1145" y="5022"/>
                    </a:lnTo>
                    <a:lnTo>
                      <a:pt x="1141" y="5003"/>
                    </a:lnTo>
                    <a:lnTo>
                      <a:pt x="1112" y="4978"/>
                    </a:lnTo>
                    <a:lnTo>
                      <a:pt x="1076" y="4960"/>
                    </a:lnTo>
                    <a:lnTo>
                      <a:pt x="1084" y="4956"/>
                    </a:lnTo>
                    <a:lnTo>
                      <a:pt x="1119" y="4968"/>
                    </a:lnTo>
                    <a:lnTo>
                      <a:pt x="1154" y="4962"/>
                    </a:lnTo>
                    <a:lnTo>
                      <a:pt x="1163" y="4945"/>
                    </a:lnTo>
                    <a:lnTo>
                      <a:pt x="1127" y="4912"/>
                    </a:lnTo>
                    <a:lnTo>
                      <a:pt x="1024" y="4898"/>
                    </a:lnTo>
                    <a:lnTo>
                      <a:pt x="1030" y="4886"/>
                    </a:lnTo>
                    <a:lnTo>
                      <a:pt x="1114" y="4877"/>
                    </a:lnTo>
                    <a:lnTo>
                      <a:pt x="1161" y="4892"/>
                    </a:lnTo>
                    <a:lnTo>
                      <a:pt x="1188" y="4879"/>
                    </a:lnTo>
                    <a:lnTo>
                      <a:pt x="1195" y="4845"/>
                    </a:lnTo>
                    <a:lnTo>
                      <a:pt x="1244" y="4843"/>
                    </a:lnTo>
                    <a:lnTo>
                      <a:pt x="1287" y="4800"/>
                    </a:lnTo>
                    <a:lnTo>
                      <a:pt x="1308" y="4774"/>
                    </a:lnTo>
                    <a:lnTo>
                      <a:pt x="1308" y="4729"/>
                    </a:lnTo>
                    <a:lnTo>
                      <a:pt x="1338" y="4737"/>
                    </a:lnTo>
                    <a:lnTo>
                      <a:pt x="1338" y="4782"/>
                    </a:lnTo>
                    <a:lnTo>
                      <a:pt x="1383" y="4778"/>
                    </a:lnTo>
                    <a:lnTo>
                      <a:pt x="1410" y="4731"/>
                    </a:lnTo>
                    <a:lnTo>
                      <a:pt x="1463" y="4686"/>
                    </a:lnTo>
                    <a:lnTo>
                      <a:pt x="1453" y="4639"/>
                    </a:lnTo>
                    <a:lnTo>
                      <a:pt x="1471" y="4657"/>
                    </a:lnTo>
                    <a:lnTo>
                      <a:pt x="1495" y="4657"/>
                    </a:lnTo>
                    <a:lnTo>
                      <a:pt x="1495" y="4634"/>
                    </a:lnTo>
                    <a:lnTo>
                      <a:pt x="1518" y="4616"/>
                    </a:lnTo>
                    <a:lnTo>
                      <a:pt x="1514" y="4598"/>
                    </a:lnTo>
                    <a:lnTo>
                      <a:pt x="1318" y="4640"/>
                    </a:lnTo>
                    <a:lnTo>
                      <a:pt x="1272" y="4632"/>
                    </a:lnTo>
                    <a:lnTo>
                      <a:pt x="1254" y="4645"/>
                    </a:lnTo>
                    <a:lnTo>
                      <a:pt x="1244" y="4620"/>
                    </a:lnTo>
                    <a:lnTo>
                      <a:pt x="1222" y="4599"/>
                    </a:lnTo>
                    <a:lnTo>
                      <a:pt x="1132" y="4560"/>
                    </a:lnTo>
                    <a:lnTo>
                      <a:pt x="1080" y="4569"/>
                    </a:lnTo>
                    <a:lnTo>
                      <a:pt x="1059" y="4557"/>
                    </a:lnTo>
                    <a:lnTo>
                      <a:pt x="1080" y="4546"/>
                    </a:lnTo>
                    <a:lnTo>
                      <a:pt x="1096" y="4522"/>
                    </a:lnTo>
                    <a:lnTo>
                      <a:pt x="1120" y="4528"/>
                    </a:lnTo>
                    <a:lnTo>
                      <a:pt x="1149" y="4520"/>
                    </a:lnTo>
                    <a:lnTo>
                      <a:pt x="1195" y="4526"/>
                    </a:lnTo>
                    <a:lnTo>
                      <a:pt x="1201" y="4522"/>
                    </a:lnTo>
                    <a:lnTo>
                      <a:pt x="1236" y="4557"/>
                    </a:lnTo>
                    <a:lnTo>
                      <a:pt x="1261" y="4544"/>
                    </a:lnTo>
                    <a:lnTo>
                      <a:pt x="1263" y="4530"/>
                    </a:lnTo>
                    <a:lnTo>
                      <a:pt x="1287" y="4551"/>
                    </a:lnTo>
                    <a:lnTo>
                      <a:pt x="1318" y="4561"/>
                    </a:lnTo>
                    <a:lnTo>
                      <a:pt x="1328" y="4539"/>
                    </a:lnTo>
                    <a:lnTo>
                      <a:pt x="1340" y="4551"/>
                    </a:lnTo>
                    <a:lnTo>
                      <a:pt x="1355" y="4591"/>
                    </a:lnTo>
                    <a:lnTo>
                      <a:pt x="1385" y="4599"/>
                    </a:lnTo>
                    <a:lnTo>
                      <a:pt x="1504" y="4536"/>
                    </a:lnTo>
                    <a:lnTo>
                      <a:pt x="1544" y="4468"/>
                    </a:lnTo>
                    <a:lnTo>
                      <a:pt x="1563" y="4452"/>
                    </a:lnTo>
                    <a:lnTo>
                      <a:pt x="1576" y="4388"/>
                    </a:lnTo>
                    <a:lnTo>
                      <a:pt x="1553" y="4332"/>
                    </a:lnTo>
                    <a:lnTo>
                      <a:pt x="1506" y="4298"/>
                    </a:lnTo>
                    <a:lnTo>
                      <a:pt x="1473" y="4243"/>
                    </a:lnTo>
                    <a:lnTo>
                      <a:pt x="1502" y="4242"/>
                    </a:lnTo>
                    <a:lnTo>
                      <a:pt x="1500" y="4228"/>
                    </a:lnTo>
                    <a:lnTo>
                      <a:pt x="1418" y="4190"/>
                    </a:lnTo>
                    <a:lnTo>
                      <a:pt x="1414" y="4154"/>
                    </a:lnTo>
                    <a:lnTo>
                      <a:pt x="1398" y="4117"/>
                    </a:lnTo>
                    <a:lnTo>
                      <a:pt x="1335" y="4127"/>
                    </a:lnTo>
                    <a:lnTo>
                      <a:pt x="1318" y="4104"/>
                    </a:lnTo>
                    <a:lnTo>
                      <a:pt x="1310" y="4087"/>
                    </a:lnTo>
                    <a:lnTo>
                      <a:pt x="1297" y="4084"/>
                    </a:lnTo>
                    <a:lnTo>
                      <a:pt x="1297" y="4101"/>
                    </a:lnTo>
                    <a:lnTo>
                      <a:pt x="1272" y="4170"/>
                    </a:lnTo>
                    <a:lnTo>
                      <a:pt x="1242" y="4211"/>
                    </a:lnTo>
                    <a:lnTo>
                      <a:pt x="1174" y="4264"/>
                    </a:lnTo>
                    <a:lnTo>
                      <a:pt x="1149" y="4283"/>
                    </a:lnTo>
                    <a:lnTo>
                      <a:pt x="1116" y="4283"/>
                    </a:lnTo>
                    <a:lnTo>
                      <a:pt x="1071" y="4295"/>
                    </a:lnTo>
                    <a:lnTo>
                      <a:pt x="1043" y="4286"/>
                    </a:lnTo>
                    <a:lnTo>
                      <a:pt x="1076" y="4264"/>
                    </a:lnTo>
                    <a:lnTo>
                      <a:pt x="1120" y="4256"/>
                    </a:lnTo>
                    <a:lnTo>
                      <a:pt x="1154" y="4221"/>
                    </a:lnTo>
                    <a:lnTo>
                      <a:pt x="1191" y="4205"/>
                    </a:lnTo>
                    <a:lnTo>
                      <a:pt x="1254" y="4148"/>
                    </a:lnTo>
                    <a:lnTo>
                      <a:pt x="1265" y="4111"/>
                    </a:lnTo>
                    <a:lnTo>
                      <a:pt x="1265" y="4063"/>
                    </a:lnTo>
                    <a:lnTo>
                      <a:pt x="1234" y="4057"/>
                    </a:lnTo>
                    <a:lnTo>
                      <a:pt x="1248" y="4027"/>
                    </a:lnTo>
                    <a:lnTo>
                      <a:pt x="1250" y="3990"/>
                    </a:lnTo>
                    <a:lnTo>
                      <a:pt x="1236" y="3956"/>
                    </a:lnTo>
                    <a:lnTo>
                      <a:pt x="1225" y="3852"/>
                    </a:lnTo>
                    <a:lnTo>
                      <a:pt x="1229" y="3784"/>
                    </a:lnTo>
                    <a:lnTo>
                      <a:pt x="1215" y="3701"/>
                    </a:lnTo>
                    <a:lnTo>
                      <a:pt x="1220" y="3675"/>
                    </a:lnTo>
                    <a:lnTo>
                      <a:pt x="1231" y="3644"/>
                    </a:lnTo>
                    <a:lnTo>
                      <a:pt x="1227" y="3623"/>
                    </a:lnTo>
                    <a:lnTo>
                      <a:pt x="1283" y="3655"/>
                    </a:lnTo>
                    <a:lnTo>
                      <a:pt x="1285" y="3623"/>
                    </a:lnTo>
                    <a:lnTo>
                      <a:pt x="1271" y="3542"/>
                    </a:lnTo>
                    <a:lnTo>
                      <a:pt x="1285" y="3463"/>
                    </a:lnTo>
                    <a:lnTo>
                      <a:pt x="1306" y="3396"/>
                    </a:lnTo>
                    <a:lnTo>
                      <a:pt x="1279" y="3361"/>
                    </a:lnTo>
                    <a:lnTo>
                      <a:pt x="1268" y="3329"/>
                    </a:lnTo>
                    <a:lnTo>
                      <a:pt x="1271" y="3277"/>
                    </a:lnTo>
                    <a:lnTo>
                      <a:pt x="1330" y="3310"/>
                    </a:lnTo>
                    <a:lnTo>
                      <a:pt x="1333" y="3299"/>
                    </a:lnTo>
                    <a:lnTo>
                      <a:pt x="1348" y="3288"/>
                    </a:lnTo>
                    <a:lnTo>
                      <a:pt x="1371" y="3255"/>
                    </a:lnTo>
                    <a:lnTo>
                      <a:pt x="1373" y="3244"/>
                    </a:lnTo>
                    <a:lnTo>
                      <a:pt x="1369" y="3233"/>
                    </a:lnTo>
                    <a:lnTo>
                      <a:pt x="1377" y="3172"/>
                    </a:lnTo>
                    <a:lnTo>
                      <a:pt x="1362" y="3132"/>
                    </a:lnTo>
                    <a:lnTo>
                      <a:pt x="1364" y="3100"/>
                    </a:lnTo>
                    <a:lnTo>
                      <a:pt x="1373" y="3136"/>
                    </a:lnTo>
                    <a:lnTo>
                      <a:pt x="1408" y="3164"/>
                    </a:lnTo>
                    <a:lnTo>
                      <a:pt x="1420" y="3158"/>
                    </a:lnTo>
                    <a:lnTo>
                      <a:pt x="1441" y="3122"/>
                    </a:lnTo>
                    <a:lnTo>
                      <a:pt x="1466" y="3136"/>
                    </a:lnTo>
                    <a:lnTo>
                      <a:pt x="1471" y="3106"/>
                    </a:lnTo>
                    <a:lnTo>
                      <a:pt x="1486" y="3086"/>
                    </a:lnTo>
                    <a:lnTo>
                      <a:pt x="1443" y="3067"/>
                    </a:lnTo>
                    <a:lnTo>
                      <a:pt x="1473" y="3069"/>
                    </a:lnTo>
                    <a:lnTo>
                      <a:pt x="1505" y="3046"/>
                    </a:lnTo>
                    <a:lnTo>
                      <a:pt x="1503" y="3031"/>
                    </a:lnTo>
                    <a:lnTo>
                      <a:pt x="1532" y="3015"/>
                    </a:lnTo>
                    <a:lnTo>
                      <a:pt x="1535" y="2979"/>
                    </a:lnTo>
                    <a:lnTo>
                      <a:pt x="1556" y="2970"/>
                    </a:lnTo>
                    <a:lnTo>
                      <a:pt x="1560" y="2926"/>
                    </a:lnTo>
                    <a:lnTo>
                      <a:pt x="1584" y="2922"/>
                    </a:lnTo>
                    <a:lnTo>
                      <a:pt x="1622" y="2929"/>
                    </a:lnTo>
                    <a:lnTo>
                      <a:pt x="1665" y="2894"/>
                    </a:lnTo>
                    <a:lnTo>
                      <a:pt x="1679" y="2854"/>
                    </a:lnTo>
                    <a:lnTo>
                      <a:pt x="1730" y="2812"/>
                    </a:lnTo>
                    <a:lnTo>
                      <a:pt x="1758" y="2836"/>
                    </a:lnTo>
                    <a:lnTo>
                      <a:pt x="1796" y="2808"/>
                    </a:lnTo>
                    <a:lnTo>
                      <a:pt x="1808" y="2773"/>
                    </a:lnTo>
                    <a:lnTo>
                      <a:pt x="1837" y="2749"/>
                    </a:lnTo>
                    <a:lnTo>
                      <a:pt x="1864" y="2758"/>
                    </a:lnTo>
                    <a:lnTo>
                      <a:pt x="1880" y="2742"/>
                    </a:lnTo>
                    <a:lnTo>
                      <a:pt x="1925" y="2714"/>
                    </a:lnTo>
                    <a:lnTo>
                      <a:pt x="1945" y="2682"/>
                    </a:lnTo>
                    <a:lnTo>
                      <a:pt x="1970" y="2669"/>
                    </a:lnTo>
                    <a:lnTo>
                      <a:pt x="1999" y="2609"/>
                    </a:lnTo>
                    <a:lnTo>
                      <a:pt x="2008" y="2575"/>
                    </a:lnTo>
                    <a:lnTo>
                      <a:pt x="2051" y="2525"/>
                    </a:lnTo>
                    <a:lnTo>
                      <a:pt x="2072" y="2476"/>
                    </a:lnTo>
                    <a:lnTo>
                      <a:pt x="2098" y="2432"/>
                    </a:lnTo>
                    <a:lnTo>
                      <a:pt x="2115" y="2411"/>
                    </a:lnTo>
                    <a:lnTo>
                      <a:pt x="2119" y="2432"/>
                    </a:lnTo>
                    <a:lnTo>
                      <a:pt x="2115" y="2469"/>
                    </a:lnTo>
                    <a:lnTo>
                      <a:pt x="2148" y="2420"/>
                    </a:lnTo>
                    <a:lnTo>
                      <a:pt x="2154" y="2401"/>
                    </a:lnTo>
                    <a:lnTo>
                      <a:pt x="2134" y="2382"/>
                    </a:lnTo>
                    <a:lnTo>
                      <a:pt x="2132" y="2360"/>
                    </a:lnTo>
                    <a:lnTo>
                      <a:pt x="2078" y="2305"/>
                    </a:lnTo>
                    <a:lnTo>
                      <a:pt x="2072" y="2281"/>
                    </a:lnTo>
                    <a:lnTo>
                      <a:pt x="2081" y="2274"/>
                    </a:lnTo>
                    <a:lnTo>
                      <a:pt x="2076" y="2247"/>
                    </a:lnTo>
                    <a:lnTo>
                      <a:pt x="2058" y="2225"/>
                    </a:lnTo>
                    <a:lnTo>
                      <a:pt x="2060" y="2214"/>
                    </a:lnTo>
                    <a:lnTo>
                      <a:pt x="2076" y="2197"/>
                    </a:lnTo>
                    <a:lnTo>
                      <a:pt x="2081" y="2173"/>
                    </a:lnTo>
                    <a:lnTo>
                      <a:pt x="2115" y="2157"/>
                    </a:lnTo>
                    <a:lnTo>
                      <a:pt x="2150" y="2066"/>
                    </a:lnTo>
                    <a:lnTo>
                      <a:pt x="2154" y="2042"/>
                    </a:lnTo>
                    <a:lnTo>
                      <a:pt x="2117" y="1975"/>
                    </a:lnTo>
                    <a:lnTo>
                      <a:pt x="2121" y="1966"/>
                    </a:lnTo>
                    <a:lnTo>
                      <a:pt x="2162" y="1939"/>
                    </a:lnTo>
                    <a:lnTo>
                      <a:pt x="2164" y="1911"/>
                    </a:lnTo>
                    <a:lnTo>
                      <a:pt x="2179" y="1907"/>
                    </a:lnTo>
                    <a:lnTo>
                      <a:pt x="2211" y="1921"/>
                    </a:lnTo>
                    <a:lnTo>
                      <a:pt x="2222" y="1915"/>
                    </a:lnTo>
                    <a:lnTo>
                      <a:pt x="2227" y="1891"/>
                    </a:lnTo>
                    <a:lnTo>
                      <a:pt x="2215" y="1874"/>
                    </a:lnTo>
                    <a:lnTo>
                      <a:pt x="2252" y="1869"/>
                    </a:lnTo>
                    <a:lnTo>
                      <a:pt x="2256" y="1849"/>
                    </a:lnTo>
                    <a:lnTo>
                      <a:pt x="2215" y="1791"/>
                    </a:lnTo>
                    <a:lnTo>
                      <a:pt x="2215" y="1776"/>
                    </a:lnTo>
                    <a:lnTo>
                      <a:pt x="2258" y="1808"/>
                    </a:lnTo>
                    <a:lnTo>
                      <a:pt x="2277" y="1838"/>
                    </a:lnTo>
                    <a:lnTo>
                      <a:pt x="2291" y="1838"/>
                    </a:lnTo>
                    <a:lnTo>
                      <a:pt x="2287" y="1776"/>
                    </a:lnTo>
                    <a:lnTo>
                      <a:pt x="2290" y="1785"/>
                    </a:lnTo>
                    <a:lnTo>
                      <a:pt x="2304" y="1776"/>
                    </a:lnTo>
                    <a:lnTo>
                      <a:pt x="2310" y="1699"/>
                    </a:lnTo>
                    <a:lnTo>
                      <a:pt x="2324" y="1694"/>
                    </a:lnTo>
                    <a:lnTo>
                      <a:pt x="2340" y="1694"/>
                    </a:lnTo>
                    <a:lnTo>
                      <a:pt x="2340" y="1714"/>
                    </a:lnTo>
                    <a:lnTo>
                      <a:pt x="2353" y="1733"/>
                    </a:lnTo>
                    <a:lnTo>
                      <a:pt x="2370" y="1742"/>
                    </a:lnTo>
                    <a:lnTo>
                      <a:pt x="2387" y="1691"/>
                    </a:lnTo>
                    <a:lnTo>
                      <a:pt x="2408" y="1707"/>
                    </a:lnTo>
                    <a:lnTo>
                      <a:pt x="2430" y="1745"/>
                    </a:lnTo>
                    <a:lnTo>
                      <a:pt x="2443" y="1745"/>
                    </a:lnTo>
                    <a:lnTo>
                      <a:pt x="2464" y="1764"/>
                    </a:lnTo>
                    <a:lnTo>
                      <a:pt x="2482" y="1719"/>
                    </a:lnTo>
                    <a:lnTo>
                      <a:pt x="2579" y="1711"/>
                    </a:lnTo>
                    <a:lnTo>
                      <a:pt x="2613" y="1732"/>
                    </a:lnTo>
                    <a:lnTo>
                      <a:pt x="2636" y="1760"/>
                    </a:lnTo>
                    <a:lnTo>
                      <a:pt x="2651" y="1732"/>
                    </a:lnTo>
                    <a:lnTo>
                      <a:pt x="2666" y="1722"/>
                    </a:lnTo>
                    <a:lnTo>
                      <a:pt x="2658" y="1676"/>
                    </a:lnTo>
                    <a:lnTo>
                      <a:pt x="2601" y="1550"/>
                    </a:lnTo>
                    <a:lnTo>
                      <a:pt x="2588" y="1472"/>
                    </a:lnTo>
                    <a:lnTo>
                      <a:pt x="2603" y="1409"/>
                    </a:lnTo>
                    <a:lnTo>
                      <a:pt x="2636" y="1356"/>
                    </a:lnTo>
                    <a:lnTo>
                      <a:pt x="2640" y="1322"/>
                    </a:lnTo>
                    <a:lnTo>
                      <a:pt x="2640" y="1272"/>
                    </a:lnTo>
                    <a:lnTo>
                      <a:pt x="2561" y="1104"/>
                    </a:lnTo>
                    <a:lnTo>
                      <a:pt x="2552" y="1041"/>
                    </a:lnTo>
                    <a:lnTo>
                      <a:pt x="2574" y="966"/>
                    </a:lnTo>
                    <a:lnTo>
                      <a:pt x="2568" y="910"/>
                    </a:lnTo>
                    <a:lnTo>
                      <a:pt x="2550" y="884"/>
                    </a:lnTo>
                    <a:lnTo>
                      <a:pt x="2543" y="831"/>
                    </a:lnTo>
                    <a:lnTo>
                      <a:pt x="2543" y="752"/>
                    </a:lnTo>
                    <a:lnTo>
                      <a:pt x="2550" y="693"/>
                    </a:lnTo>
                    <a:lnTo>
                      <a:pt x="2568" y="645"/>
                    </a:lnTo>
                    <a:lnTo>
                      <a:pt x="2560" y="620"/>
                    </a:lnTo>
                    <a:lnTo>
                      <a:pt x="2437" y="406"/>
                    </a:lnTo>
                    <a:lnTo>
                      <a:pt x="2370" y="346"/>
                    </a:lnTo>
                    <a:lnTo>
                      <a:pt x="2238" y="305"/>
                    </a:lnTo>
                    <a:lnTo>
                      <a:pt x="2123" y="191"/>
                    </a:lnTo>
                    <a:lnTo>
                      <a:pt x="1970" y="19"/>
                    </a:lnTo>
                    <a:lnTo>
                      <a:pt x="1961" y="1"/>
                    </a:lnTo>
                    <a:lnTo>
                      <a:pt x="1951" y="1"/>
                    </a:lnTo>
                    <a:lnTo>
                      <a:pt x="1866" y="0"/>
                    </a:lnTo>
                    <a:lnTo>
                      <a:pt x="1845" y="11"/>
                    </a:lnTo>
                    <a:lnTo>
                      <a:pt x="1851" y="46"/>
                    </a:lnTo>
                    <a:lnTo>
                      <a:pt x="1868" y="66"/>
                    </a:lnTo>
                    <a:lnTo>
                      <a:pt x="1873" y="106"/>
                    </a:lnTo>
                    <a:lnTo>
                      <a:pt x="1866" y="141"/>
                    </a:lnTo>
                    <a:lnTo>
                      <a:pt x="1851" y="160"/>
                    </a:lnTo>
                    <a:lnTo>
                      <a:pt x="1837" y="218"/>
                    </a:lnTo>
                    <a:lnTo>
                      <a:pt x="1814" y="257"/>
                    </a:lnTo>
                    <a:lnTo>
                      <a:pt x="1818" y="296"/>
                    </a:lnTo>
                    <a:lnTo>
                      <a:pt x="1855" y="331"/>
                    </a:lnTo>
                    <a:lnTo>
                      <a:pt x="1831" y="360"/>
                    </a:lnTo>
                    <a:lnTo>
                      <a:pt x="1798" y="370"/>
                    </a:lnTo>
                    <a:lnTo>
                      <a:pt x="1636" y="313"/>
                    </a:lnTo>
                    <a:lnTo>
                      <a:pt x="1521" y="300"/>
                    </a:lnTo>
                    <a:lnTo>
                      <a:pt x="1486" y="305"/>
                    </a:lnTo>
                    <a:lnTo>
                      <a:pt x="1466" y="321"/>
                    </a:lnTo>
                    <a:lnTo>
                      <a:pt x="1449" y="357"/>
                    </a:lnTo>
                    <a:lnTo>
                      <a:pt x="1456" y="445"/>
                    </a:lnTo>
                    <a:lnTo>
                      <a:pt x="1449" y="480"/>
                    </a:lnTo>
                    <a:lnTo>
                      <a:pt x="1429" y="560"/>
                    </a:lnTo>
                    <a:lnTo>
                      <a:pt x="1394" y="621"/>
                    </a:lnTo>
                    <a:lnTo>
                      <a:pt x="1379" y="615"/>
                    </a:lnTo>
                    <a:lnTo>
                      <a:pt x="1343" y="568"/>
                    </a:lnTo>
                    <a:lnTo>
                      <a:pt x="1298" y="543"/>
                    </a:lnTo>
                    <a:lnTo>
                      <a:pt x="1253" y="553"/>
                    </a:lnTo>
                    <a:lnTo>
                      <a:pt x="1182" y="626"/>
                    </a:lnTo>
                    <a:lnTo>
                      <a:pt x="1150" y="667"/>
                    </a:lnTo>
                    <a:lnTo>
                      <a:pt x="1135" y="731"/>
                    </a:lnTo>
                    <a:lnTo>
                      <a:pt x="1128" y="779"/>
                    </a:lnTo>
                    <a:lnTo>
                      <a:pt x="1105" y="818"/>
                    </a:lnTo>
                    <a:lnTo>
                      <a:pt x="1054" y="883"/>
                    </a:lnTo>
                    <a:lnTo>
                      <a:pt x="1042" y="933"/>
                    </a:lnTo>
                    <a:lnTo>
                      <a:pt x="1090" y="1018"/>
                    </a:lnTo>
                    <a:lnTo>
                      <a:pt x="1097" y="1066"/>
                    </a:lnTo>
                    <a:lnTo>
                      <a:pt x="1087" y="1098"/>
                    </a:lnTo>
                    <a:lnTo>
                      <a:pt x="1064" y="1143"/>
                    </a:lnTo>
                    <a:lnTo>
                      <a:pt x="1015" y="1194"/>
                    </a:lnTo>
                    <a:lnTo>
                      <a:pt x="991" y="1246"/>
                    </a:lnTo>
                    <a:lnTo>
                      <a:pt x="902" y="1359"/>
                    </a:lnTo>
                    <a:lnTo>
                      <a:pt x="880" y="1420"/>
                    </a:lnTo>
                    <a:lnTo>
                      <a:pt x="871" y="1493"/>
                    </a:lnTo>
                    <a:lnTo>
                      <a:pt x="853" y="1541"/>
                    </a:lnTo>
                    <a:lnTo>
                      <a:pt x="788" y="1591"/>
                    </a:lnTo>
                    <a:lnTo>
                      <a:pt x="745" y="1591"/>
                    </a:lnTo>
                    <a:lnTo>
                      <a:pt x="720" y="1608"/>
                    </a:lnTo>
                    <a:lnTo>
                      <a:pt x="724" y="1662"/>
                    </a:lnTo>
                    <a:lnTo>
                      <a:pt x="724" y="1744"/>
                    </a:lnTo>
                    <a:lnTo>
                      <a:pt x="720" y="1850"/>
                    </a:lnTo>
                    <a:lnTo>
                      <a:pt x="686" y="2040"/>
                    </a:lnTo>
                    <a:lnTo>
                      <a:pt x="625" y="2177"/>
                    </a:lnTo>
                    <a:lnTo>
                      <a:pt x="550" y="2295"/>
                    </a:lnTo>
                    <a:lnTo>
                      <a:pt x="556" y="2332"/>
                    </a:lnTo>
                    <a:lnTo>
                      <a:pt x="609" y="2391"/>
                    </a:lnTo>
                    <a:lnTo>
                      <a:pt x="634" y="2434"/>
                    </a:lnTo>
                    <a:lnTo>
                      <a:pt x="632" y="2508"/>
                    </a:lnTo>
                    <a:lnTo>
                      <a:pt x="624" y="2551"/>
                    </a:lnTo>
                    <a:lnTo>
                      <a:pt x="586" y="2597"/>
                    </a:lnTo>
                    <a:lnTo>
                      <a:pt x="533" y="2595"/>
                    </a:lnTo>
                    <a:lnTo>
                      <a:pt x="467" y="2579"/>
                    </a:lnTo>
                    <a:lnTo>
                      <a:pt x="388" y="2601"/>
                    </a:lnTo>
                    <a:lnTo>
                      <a:pt x="325" y="2643"/>
                    </a:lnTo>
                    <a:lnTo>
                      <a:pt x="233" y="2757"/>
                    </a:lnTo>
                    <a:lnTo>
                      <a:pt x="210" y="2816"/>
                    </a:lnTo>
                    <a:lnTo>
                      <a:pt x="194" y="2888"/>
                    </a:lnTo>
                    <a:lnTo>
                      <a:pt x="206" y="2954"/>
                    </a:lnTo>
                    <a:lnTo>
                      <a:pt x="230" y="3006"/>
                    </a:lnTo>
                    <a:lnTo>
                      <a:pt x="249" y="3026"/>
                    </a:lnTo>
                    <a:lnTo>
                      <a:pt x="225" y="3062"/>
                    </a:lnTo>
                    <a:lnTo>
                      <a:pt x="218" y="3109"/>
                    </a:lnTo>
                    <a:lnTo>
                      <a:pt x="208" y="3145"/>
                    </a:lnTo>
                    <a:lnTo>
                      <a:pt x="208" y="3217"/>
                    </a:lnTo>
                    <a:lnTo>
                      <a:pt x="195" y="3250"/>
                    </a:lnTo>
                    <a:lnTo>
                      <a:pt x="195" y="3295"/>
                    </a:lnTo>
                    <a:lnTo>
                      <a:pt x="208" y="3307"/>
                    </a:lnTo>
                    <a:lnTo>
                      <a:pt x="223" y="3364"/>
                    </a:lnTo>
                    <a:lnTo>
                      <a:pt x="218" y="3522"/>
                    </a:lnTo>
                    <a:lnTo>
                      <a:pt x="223" y="3600"/>
                    </a:lnTo>
                    <a:lnTo>
                      <a:pt x="257" y="3656"/>
                    </a:lnTo>
                    <a:lnTo>
                      <a:pt x="334" y="3713"/>
                    </a:lnTo>
                    <a:lnTo>
                      <a:pt x="345" y="3792"/>
                    </a:lnTo>
                    <a:lnTo>
                      <a:pt x="322" y="3859"/>
                    </a:lnTo>
                    <a:lnTo>
                      <a:pt x="284" y="3902"/>
                    </a:lnTo>
                    <a:lnTo>
                      <a:pt x="230" y="3925"/>
                    </a:lnTo>
                    <a:lnTo>
                      <a:pt x="218" y="3949"/>
                    </a:lnTo>
                    <a:lnTo>
                      <a:pt x="257" y="3997"/>
                    </a:lnTo>
                    <a:lnTo>
                      <a:pt x="289" y="4120"/>
                    </a:lnTo>
                    <a:lnTo>
                      <a:pt x="259" y="4231"/>
                    </a:lnTo>
                    <a:lnTo>
                      <a:pt x="277" y="4262"/>
                    </a:lnTo>
                    <a:lnTo>
                      <a:pt x="271" y="4319"/>
                    </a:lnTo>
                    <a:lnTo>
                      <a:pt x="248" y="4359"/>
                    </a:lnTo>
                    <a:lnTo>
                      <a:pt x="146" y="4399"/>
                    </a:lnTo>
                    <a:lnTo>
                      <a:pt x="146" y="4449"/>
                    </a:lnTo>
                    <a:lnTo>
                      <a:pt x="99" y="4530"/>
                    </a:lnTo>
                    <a:lnTo>
                      <a:pt x="104" y="4591"/>
                    </a:lnTo>
                    <a:lnTo>
                      <a:pt x="119" y="4637"/>
                    </a:lnTo>
                    <a:lnTo>
                      <a:pt x="91" y="4778"/>
                    </a:lnTo>
                    <a:lnTo>
                      <a:pt x="61" y="4798"/>
                    </a:lnTo>
                    <a:lnTo>
                      <a:pt x="45" y="4767"/>
                    </a:lnTo>
                    <a:lnTo>
                      <a:pt x="34" y="4817"/>
                    </a:lnTo>
                    <a:lnTo>
                      <a:pt x="34" y="4732"/>
                    </a:lnTo>
                    <a:lnTo>
                      <a:pt x="24" y="4716"/>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69" name="Freeform 131"/>
            <p:cNvSpPr>
              <a:spLocks noChangeAspect="1"/>
            </p:cNvSpPr>
            <p:nvPr/>
          </p:nvSpPr>
          <p:spPr bwMode="gray">
            <a:xfrm>
              <a:off x="2416" y="2488"/>
              <a:ext cx="117" cy="100"/>
            </a:xfrm>
            <a:custGeom>
              <a:avLst/>
              <a:gdLst/>
              <a:ahLst/>
              <a:cxnLst>
                <a:cxn ang="0">
                  <a:pos x="594" y="594"/>
                </a:cxn>
                <a:cxn ang="0">
                  <a:pos x="562" y="600"/>
                </a:cxn>
                <a:cxn ang="0">
                  <a:pos x="521" y="591"/>
                </a:cxn>
                <a:cxn ang="0">
                  <a:pos x="492" y="565"/>
                </a:cxn>
                <a:cxn ang="0">
                  <a:pos x="449" y="542"/>
                </a:cxn>
                <a:cxn ang="0">
                  <a:pos x="459" y="521"/>
                </a:cxn>
                <a:cxn ang="0">
                  <a:pos x="440" y="511"/>
                </a:cxn>
                <a:cxn ang="0">
                  <a:pos x="440" y="423"/>
                </a:cxn>
                <a:cxn ang="0">
                  <a:pos x="418" y="423"/>
                </a:cxn>
                <a:cxn ang="0">
                  <a:pos x="393" y="453"/>
                </a:cxn>
                <a:cxn ang="0">
                  <a:pos x="377" y="480"/>
                </a:cxn>
                <a:cxn ang="0">
                  <a:pos x="339" y="480"/>
                </a:cxn>
                <a:cxn ang="0">
                  <a:pos x="303" y="466"/>
                </a:cxn>
                <a:cxn ang="0">
                  <a:pos x="293" y="406"/>
                </a:cxn>
                <a:cxn ang="0">
                  <a:pos x="285" y="376"/>
                </a:cxn>
                <a:cxn ang="0">
                  <a:pos x="265" y="355"/>
                </a:cxn>
                <a:cxn ang="0">
                  <a:pos x="217" y="341"/>
                </a:cxn>
                <a:cxn ang="0">
                  <a:pos x="166" y="309"/>
                </a:cxn>
                <a:cxn ang="0">
                  <a:pos x="127" y="298"/>
                </a:cxn>
                <a:cxn ang="0">
                  <a:pos x="93" y="228"/>
                </a:cxn>
                <a:cxn ang="0">
                  <a:pos x="52" y="233"/>
                </a:cxn>
                <a:cxn ang="0">
                  <a:pos x="9" y="213"/>
                </a:cxn>
                <a:cxn ang="0">
                  <a:pos x="0" y="178"/>
                </a:cxn>
                <a:cxn ang="0">
                  <a:pos x="0" y="118"/>
                </a:cxn>
                <a:cxn ang="0">
                  <a:pos x="0" y="104"/>
                </a:cxn>
                <a:cxn ang="0">
                  <a:pos x="87" y="55"/>
                </a:cxn>
                <a:cxn ang="0">
                  <a:pos x="123" y="38"/>
                </a:cxn>
                <a:cxn ang="0">
                  <a:pos x="150" y="34"/>
                </a:cxn>
                <a:cxn ang="0">
                  <a:pos x="150" y="38"/>
                </a:cxn>
                <a:cxn ang="0">
                  <a:pos x="213" y="73"/>
                </a:cxn>
                <a:cxn ang="0">
                  <a:pos x="285" y="50"/>
                </a:cxn>
                <a:cxn ang="0">
                  <a:pos x="341" y="14"/>
                </a:cxn>
                <a:cxn ang="0">
                  <a:pos x="384" y="3"/>
                </a:cxn>
                <a:cxn ang="0">
                  <a:pos x="443" y="0"/>
                </a:cxn>
                <a:cxn ang="0">
                  <a:pos x="463" y="22"/>
                </a:cxn>
                <a:cxn ang="0">
                  <a:pos x="474" y="22"/>
                </a:cxn>
                <a:cxn ang="0">
                  <a:pos x="483" y="46"/>
                </a:cxn>
                <a:cxn ang="0">
                  <a:pos x="512" y="64"/>
                </a:cxn>
                <a:cxn ang="0">
                  <a:pos x="549" y="66"/>
                </a:cxn>
                <a:cxn ang="0">
                  <a:pos x="578" y="86"/>
                </a:cxn>
                <a:cxn ang="0">
                  <a:pos x="580" y="125"/>
                </a:cxn>
                <a:cxn ang="0">
                  <a:pos x="576" y="165"/>
                </a:cxn>
                <a:cxn ang="0">
                  <a:pos x="582" y="204"/>
                </a:cxn>
                <a:cxn ang="0">
                  <a:pos x="613" y="226"/>
                </a:cxn>
                <a:cxn ang="0">
                  <a:pos x="654" y="226"/>
                </a:cxn>
                <a:cxn ang="0">
                  <a:pos x="673" y="251"/>
                </a:cxn>
                <a:cxn ang="0">
                  <a:pos x="680" y="289"/>
                </a:cxn>
                <a:cxn ang="0">
                  <a:pos x="701" y="323"/>
                </a:cxn>
                <a:cxn ang="0">
                  <a:pos x="701" y="353"/>
                </a:cxn>
                <a:cxn ang="0">
                  <a:pos x="662" y="414"/>
                </a:cxn>
                <a:cxn ang="0">
                  <a:pos x="637" y="415"/>
                </a:cxn>
                <a:cxn ang="0">
                  <a:pos x="601" y="442"/>
                </a:cxn>
                <a:cxn ang="0">
                  <a:pos x="578" y="490"/>
                </a:cxn>
                <a:cxn ang="0">
                  <a:pos x="594" y="537"/>
                </a:cxn>
                <a:cxn ang="0">
                  <a:pos x="594" y="594"/>
                </a:cxn>
              </a:cxnLst>
              <a:rect l="0" t="0" r="r" b="b"/>
              <a:pathLst>
                <a:path w="701" h="600">
                  <a:moveTo>
                    <a:pt x="594" y="594"/>
                  </a:moveTo>
                  <a:lnTo>
                    <a:pt x="562" y="600"/>
                  </a:lnTo>
                  <a:lnTo>
                    <a:pt x="521" y="591"/>
                  </a:lnTo>
                  <a:lnTo>
                    <a:pt x="492" y="565"/>
                  </a:lnTo>
                  <a:lnTo>
                    <a:pt x="449" y="542"/>
                  </a:lnTo>
                  <a:lnTo>
                    <a:pt x="459" y="521"/>
                  </a:lnTo>
                  <a:lnTo>
                    <a:pt x="440" y="511"/>
                  </a:lnTo>
                  <a:lnTo>
                    <a:pt x="440" y="423"/>
                  </a:lnTo>
                  <a:lnTo>
                    <a:pt x="418" y="423"/>
                  </a:lnTo>
                  <a:lnTo>
                    <a:pt x="393" y="453"/>
                  </a:lnTo>
                  <a:lnTo>
                    <a:pt x="377" y="480"/>
                  </a:lnTo>
                  <a:lnTo>
                    <a:pt x="339" y="480"/>
                  </a:lnTo>
                  <a:lnTo>
                    <a:pt x="303" y="466"/>
                  </a:lnTo>
                  <a:lnTo>
                    <a:pt x="293" y="406"/>
                  </a:lnTo>
                  <a:lnTo>
                    <a:pt x="285" y="376"/>
                  </a:lnTo>
                  <a:lnTo>
                    <a:pt x="265" y="355"/>
                  </a:lnTo>
                  <a:lnTo>
                    <a:pt x="217" y="341"/>
                  </a:lnTo>
                  <a:lnTo>
                    <a:pt x="166" y="309"/>
                  </a:lnTo>
                  <a:lnTo>
                    <a:pt x="127" y="298"/>
                  </a:lnTo>
                  <a:lnTo>
                    <a:pt x="93" y="228"/>
                  </a:lnTo>
                  <a:lnTo>
                    <a:pt x="52" y="233"/>
                  </a:lnTo>
                  <a:lnTo>
                    <a:pt x="9" y="213"/>
                  </a:lnTo>
                  <a:lnTo>
                    <a:pt x="0" y="178"/>
                  </a:lnTo>
                  <a:lnTo>
                    <a:pt x="0" y="118"/>
                  </a:lnTo>
                  <a:lnTo>
                    <a:pt x="0" y="104"/>
                  </a:lnTo>
                  <a:lnTo>
                    <a:pt x="87" y="55"/>
                  </a:lnTo>
                  <a:lnTo>
                    <a:pt x="123" y="38"/>
                  </a:lnTo>
                  <a:lnTo>
                    <a:pt x="150" y="34"/>
                  </a:lnTo>
                  <a:lnTo>
                    <a:pt x="150" y="38"/>
                  </a:lnTo>
                  <a:lnTo>
                    <a:pt x="213" y="73"/>
                  </a:lnTo>
                  <a:lnTo>
                    <a:pt x="285" y="50"/>
                  </a:lnTo>
                  <a:lnTo>
                    <a:pt x="341" y="14"/>
                  </a:lnTo>
                  <a:lnTo>
                    <a:pt x="384" y="3"/>
                  </a:lnTo>
                  <a:lnTo>
                    <a:pt x="443" y="0"/>
                  </a:lnTo>
                  <a:lnTo>
                    <a:pt x="463" y="22"/>
                  </a:lnTo>
                  <a:lnTo>
                    <a:pt x="474" y="22"/>
                  </a:lnTo>
                  <a:lnTo>
                    <a:pt x="483" y="46"/>
                  </a:lnTo>
                  <a:lnTo>
                    <a:pt x="512" y="64"/>
                  </a:lnTo>
                  <a:lnTo>
                    <a:pt x="549" y="66"/>
                  </a:lnTo>
                  <a:lnTo>
                    <a:pt x="578" y="86"/>
                  </a:lnTo>
                  <a:lnTo>
                    <a:pt x="580" y="125"/>
                  </a:lnTo>
                  <a:lnTo>
                    <a:pt x="576" y="165"/>
                  </a:lnTo>
                  <a:lnTo>
                    <a:pt x="582" y="204"/>
                  </a:lnTo>
                  <a:lnTo>
                    <a:pt x="613" y="226"/>
                  </a:lnTo>
                  <a:lnTo>
                    <a:pt x="654" y="226"/>
                  </a:lnTo>
                  <a:lnTo>
                    <a:pt x="673" y="251"/>
                  </a:lnTo>
                  <a:lnTo>
                    <a:pt x="680" y="289"/>
                  </a:lnTo>
                  <a:lnTo>
                    <a:pt x="701" y="323"/>
                  </a:lnTo>
                  <a:lnTo>
                    <a:pt x="701" y="353"/>
                  </a:lnTo>
                  <a:lnTo>
                    <a:pt x="662" y="414"/>
                  </a:lnTo>
                  <a:lnTo>
                    <a:pt x="637" y="415"/>
                  </a:lnTo>
                  <a:lnTo>
                    <a:pt x="601" y="442"/>
                  </a:lnTo>
                  <a:lnTo>
                    <a:pt x="578" y="490"/>
                  </a:lnTo>
                  <a:lnTo>
                    <a:pt x="594" y="537"/>
                  </a:lnTo>
                  <a:lnTo>
                    <a:pt x="594" y="5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0" name="Group 132"/>
            <p:cNvGrpSpPr>
              <a:grpSpLocks noChangeAspect="1"/>
            </p:cNvGrpSpPr>
            <p:nvPr/>
          </p:nvGrpSpPr>
          <p:grpSpPr bwMode="auto">
            <a:xfrm>
              <a:off x="2549" y="2716"/>
              <a:ext cx="401" cy="476"/>
              <a:chOff x="2549" y="2716"/>
              <a:chExt cx="401" cy="476"/>
            </a:xfrm>
            <a:grpFill/>
          </p:grpSpPr>
          <p:sp>
            <p:nvSpPr>
              <p:cNvPr id="190" name="Freeform 133"/>
              <p:cNvSpPr>
                <a:spLocks noChangeAspect="1"/>
              </p:cNvSpPr>
              <p:nvPr/>
            </p:nvSpPr>
            <p:spPr bwMode="gray">
              <a:xfrm>
                <a:off x="2549" y="2716"/>
                <a:ext cx="401" cy="423"/>
              </a:xfrm>
              <a:custGeom>
                <a:avLst/>
                <a:gdLst/>
                <a:ahLst/>
                <a:cxnLst>
                  <a:cxn ang="0">
                    <a:pos x="729" y="141"/>
                  </a:cxn>
                  <a:cxn ang="0">
                    <a:pos x="697" y="215"/>
                  </a:cxn>
                  <a:cxn ang="0">
                    <a:pos x="549" y="193"/>
                  </a:cxn>
                  <a:cxn ang="0">
                    <a:pos x="465" y="330"/>
                  </a:cxn>
                  <a:cxn ang="0">
                    <a:pos x="366" y="269"/>
                  </a:cxn>
                  <a:cxn ang="0">
                    <a:pos x="279" y="282"/>
                  </a:cxn>
                  <a:cxn ang="0">
                    <a:pos x="86" y="354"/>
                  </a:cxn>
                  <a:cxn ang="0">
                    <a:pos x="18" y="398"/>
                  </a:cxn>
                  <a:cxn ang="0">
                    <a:pos x="7" y="582"/>
                  </a:cxn>
                  <a:cxn ang="0">
                    <a:pos x="41" y="658"/>
                  </a:cxn>
                  <a:cxn ang="0">
                    <a:pos x="50" y="805"/>
                  </a:cxn>
                  <a:cxn ang="0">
                    <a:pos x="176" y="909"/>
                  </a:cxn>
                  <a:cxn ang="0">
                    <a:pos x="237" y="944"/>
                  </a:cxn>
                  <a:cxn ang="0">
                    <a:pos x="355" y="832"/>
                  </a:cxn>
                  <a:cxn ang="0">
                    <a:pos x="494" y="788"/>
                  </a:cxn>
                  <a:cxn ang="0">
                    <a:pos x="727" y="966"/>
                  </a:cxn>
                  <a:cxn ang="0">
                    <a:pos x="862" y="1241"/>
                  </a:cxn>
                  <a:cxn ang="0">
                    <a:pos x="967" y="1332"/>
                  </a:cxn>
                  <a:cxn ang="0">
                    <a:pos x="1157" y="1530"/>
                  </a:cxn>
                  <a:cxn ang="0">
                    <a:pos x="1415" y="1652"/>
                  </a:cxn>
                  <a:cxn ang="0">
                    <a:pos x="1569" y="1785"/>
                  </a:cxn>
                  <a:cxn ang="0">
                    <a:pos x="1659" y="1819"/>
                  </a:cxn>
                  <a:cxn ang="0">
                    <a:pos x="1700" y="1936"/>
                  </a:cxn>
                  <a:cxn ang="0">
                    <a:pos x="1800" y="1965"/>
                  </a:cxn>
                  <a:cxn ang="0">
                    <a:pos x="1860" y="2082"/>
                  </a:cxn>
                  <a:cxn ang="0">
                    <a:pos x="1894" y="2325"/>
                  </a:cxn>
                  <a:cxn ang="0">
                    <a:pos x="1837" y="2463"/>
                  </a:cxn>
                  <a:cxn ang="0">
                    <a:pos x="1851" y="2538"/>
                  </a:cxn>
                  <a:cxn ang="0">
                    <a:pos x="1948" y="2463"/>
                  </a:cxn>
                  <a:cxn ang="0">
                    <a:pos x="2018" y="2396"/>
                  </a:cxn>
                  <a:cxn ang="0">
                    <a:pos x="2099" y="2265"/>
                  </a:cxn>
                  <a:cxn ang="0">
                    <a:pos x="2120" y="2181"/>
                  </a:cxn>
                  <a:cxn ang="0">
                    <a:pos x="2047" y="2078"/>
                  </a:cxn>
                  <a:cxn ang="0">
                    <a:pos x="2058" y="1903"/>
                  </a:cxn>
                  <a:cxn ang="0">
                    <a:pos x="2255" y="1909"/>
                  </a:cxn>
                  <a:cxn ang="0">
                    <a:pos x="2378" y="2031"/>
                  </a:cxn>
                  <a:cxn ang="0">
                    <a:pos x="2372" y="1902"/>
                  </a:cxn>
                  <a:cxn ang="0">
                    <a:pos x="2134" y="1710"/>
                  </a:cxn>
                  <a:cxn ang="0">
                    <a:pos x="1903" y="1603"/>
                  </a:cxn>
                  <a:cxn ang="0">
                    <a:pos x="1899" y="1541"/>
                  </a:cxn>
                  <a:cxn ang="0">
                    <a:pos x="1867" y="1463"/>
                  </a:cxn>
                  <a:cxn ang="0">
                    <a:pos x="1739" y="1471"/>
                  </a:cxn>
                  <a:cxn ang="0">
                    <a:pos x="1633" y="1422"/>
                  </a:cxn>
                  <a:cxn ang="0">
                    <a:pos x="1511" y="1287"/>
                  </a:cxn>
                  <a:cxn ang="0">
                    <a:pos x="1425" y="1061"/>
                  </a:cxn>
                  <a:cxn ang="0">
                    <a:pos x="1351" y="980"/>
                  </a:cxn>
                  <a:cxn ang="0">
                    <a:pos x="1173" y="854"/>
                  </a:cxn>
                  <a:cxn ang="0">
                    <a:pos x="1147" y="656"/>
                  </a:cxn>
                  <a:cxn ang="0">
                    <a:pos x="1136" y="579"/>
                  </a:cxn>
                  <a:cxn ang="0">
                    <a:pos x="1188" y="465"/>
                  </a:cxn>
                  <a:cxn ang="0">
                    <a:pos x="1366" y="410"/>
                  </a:cxn>
                  <a:cxn ang="0">
                    <a:pos x="1415" y="447"/>
                  </a:cxn>
                  <a:cxn ang="0">
                    <a:pos x="1468" y="442"/>
                  </a:cxn>
                  <a:cxn ang="0">
                    <a:pos x="1441" y="385"/>
                  </a:cxn>
                  <a:cxn ang="0">
                    <a:pos x="1384" y="311"/>
                  </a:cxn>
                  <a:cxn ang="0">
                    <a:pos x="1368" y="253"/>
                  </a:cxn>
                  <a:cxn ang="0">
                    <a:pos x="1386" y="169"/>
                  </a:cxn>
                  <a:cxn ang="0">
                    <a:pos x="1170" y="110"/>
                  </a:cxn>
                  <a:cxn ang="0">
                    <a:pos x="1106" y="6"/>
                  </a:cxn>
                  <a:cxn ang="0">
                    <a:pos x="1019" y="24"/>
                  </a:cxn>
                  <a:cxn ang="0">
                    <a:pos x="801" y="79"/>
                  </a:cxn>
                </a:cxnLst>
                <a:rect l="0" t="0" r="r" b="b"/>
                <a:pathLst>
                  <a:path w="2406" h="2539">
                    <a:moveTo>
                      <a:pt x="753" y="65"/>
                    </a:moveTo>
                    <a:lnTo>
                      <a:pt x="741" y="104"/>
                    </a:lnTo>
                    <a:lnTo>
                      <a:pt x="744" y="129"/>
                    </a:lnTo>
                    <a:lnTo>
                      <a:pt x="729" y="141"/>
                    </a:lnTo>
                    <a:lnTo>
                      <a:pt x="688" y="142"/>
                    </a:lnTo>
                    <a:lnTo>
                      <a:pt x="682" y="166"/>
                    </a:lnTo>
                    <a:lnTo>
                      <a:pt x="686" y="193"/>
                    </a:lnTo>
                    <a:lnTo>
                      <a:pt x="697" y="215"/>
                    </a:lnTo>
                    <a:lnTo>
                      <a:pt x="690" y="233"/>
                    </a:lnTo>
                    <a:lnTo>
                      <a:pt x="613" y="215"/>
                    </a:lnTo>
                    <a:lnTo>
                      <a:pt x="571" y="214"/>
                    </a:lnTo>
                    <a:lnTo>
                      <a:pt x="549" y="193"/>
                    </a:lnTo>
                    <a:lnTo>
                      <a:pt x="521" y="181"/>
                    </a:lnTo>
                    <a:lnTo>
                      <a:pt x="513" y="221"/>
                    </a:lnTo>
                    <a:lnTo>
                      <a:pt x="473" y="293"/>
                    </a:lnTo>
                    <a:lnTo>
                      <a:pt x="465" y="330"/>
                    </a:lnTo>
                    <a:lnTo>
                      <a:pt x="456" y="345"/>
                    </a:lnTo>
                    <a:lnTo>
                      <a:pt x="431" y="330"/>
                    </a:lnTo>
                    <a:lnTo>
                      <a:pt x="409" y="299"/>
                    </a:lnTo>
                    <a:lnTo>
                      <a:pt x="366" y="269"/>
                    </a:lnTo>
                    <a:lnTo>
                      <a:pt x="342" y="197"/>
                    </a:lnTo>
                    <a:lnTo>
                      <a:pt x="301" y="220"/>
                    </a:lnTo>
                    <a:lnTo>
                      <a:pt x="279" y="248"/>
                    </a:lnTo>
                    <a:lnTo>
                      <a:pt x="279" y="282"/>
                    </a:lnTo>
                    <a:lnTo>
                      <a:pt x="266" y="299"/>
                    </a:lnTo>
                    <a:lnTo>
                      <a:pt x="225" y="335"/>
                    </a:lnTo>
                    <a:lnTo>
                      <a:pt x="178" y="332"/>
                    </a:lnTo>
                    <a:lnTo>
                      <a:pt x="86" y="354"/>
                    </a:lnTo>
                    <a:lnTo>
                      <a:pt x="54" y="357"/>
                    </a:lnTo>
                    <a:lnTo>
                      <a:pt x="16" y="359"/>
                    </a:lnTo>
                    <a:lnTo>
                      <a:pt x="14" y="377"/>
                    </a:lnTo>
                    <a:lnTo>
                      <a:pt x="18" y="398"/>
                    </a:lnTo>
                    <a:lnTo>
                      <a:pt x="59" y="493"/>
                    </a:lnTo>
                    <a:lnTo>
                      <a:pt x="68" y="527"/>
                    </a:lnTo>
                    <a:lnTo>
                      <a:pt x="27" y="557"/>
                    </a:lnTo>
                    <a:lnTo>
                      <a:pt x="7" y="582"/>
                    </a:lnTo>
                    <a:lnTo>
                      <a:pt x="0" y="612"/>
                    </a:lnTo>
                    <a:lnTo>
                      <a:pt x="2" y="631"/>
                    </a:lnTo>
                    <a:lnTo>
                      <a:pt x="9" y="647"/>
                    </a:lnTo>
                    <a:lnTo>
                      <a:pt x="41" y="658"/>
                    </a:lnTo>
                    <a:lnTo>
                      <a:pt x="43" y="688"/>
                    </a:lnTo>
                    <a:lnTo>
                      <a:pt x="37" y="723"/>
                    </a:lnTo>
                    <a:lnTo>
                      <a:pt x="39" y="764"/>
                    </a:lnTo>
                    <a:lnTo>
                      <a:pt x="50" y="805"/>
                    </a:lnTo>
                    <a:lnTo>
                      <a:pt x="72" y="836"/>
                    </a:lnTo>
                    <a:lnTo>
                      <a:pt x="164" y="848"/>
                    </a:lnTo>
                    <a:lnTo>
                      <a:pt x="176" y="877"/>
                    </a:lnTo>
                    <a:lnTo>
                      <a:pt x="176" y="909"/>
                    </a:lnTo>
                    <a:lnTo>
                      <a:pt x="169" y="933"/>
                    </a:lnTo>
                    <a:lnTo>
                      <a:pt x="172" y="946"/>
                    </a:lnTo>
                    <a:lnTo>
                      <a:pt x="203" y="948"/>
                    </a:lnTo>
                    <a:lnTo>
                      <a:pt x="237" y="944"/>
                    </a:lnTo>
                    <a:lnTo>
                      <a:pt x="295" y="917"/>
                    </a:lnTo>
                    <a:lnTo>
                      <a:pt x="301" y="890"/>
                    </a:lnTo>
                    <a:lnTo>
                      <a:pt x="336" y="841"/>
                    </a:lnTo>
                    <a:lnTo>
                      <a:pt x="355" y="832"/>
                    </a:lnTo>
                    <a:lnTo>
                      <a:pt x="361" y="809"/>
                    </a:lnTo>
                    <a:lnTo>
                      <a:pt x="426" y="780"/>
                    </a:lnTo>
                    <a:lnTo>
                      <a:pt x="459" y="780"/>
                    </a:lnTo>
                    <a:lnTo>
                      <a:pt x="494" y="788"/>
                    </a:lnTo>
                    <a:lnTo>
                      <a:pt x="646" y="877"/>
                    </a:lnTo>
                    <a:lnTo>
                      <a:pt x="709" y="903"/>
                    </a:lnTo>
                    <a:lnTo>
                      <a:pt x="719" y="922"/>
                    </a:lnTo>
                    <a:lnTo>
                      <a:pt x="727" y="966"/>
                    </a:lnTo>
                    <a:lnTo>
                      <a:pt x="775" y="1095"/>
                    </a:lnTo>
                    <a:lnTo>
                      <a:pt x="787" y="1138"/>
                    </a:lnTo>
                    <a:lnTo>
                      <a:pt x="784" y="1165"/>
                    </a:lnTo>
                    <a:lnTo>
                      <a:pt x="862" y="1241"/>
                    </a:lnTo>
                    <a:lnTo>
                      <a:pt x="897" y="1287"/>
                    </a:lnTo>
                    <a:lnTo>
                      <a:pt x="911" y="1343"/>
                    </a:lnTo>
                    <a:lnTo>
                      <a:pt x="940" y="1332"/>
                    </a:lnTo>
                    <a:lnTo>
                      <a:pt x="967" y="1332"/>
                    </a:lnTo>
                    <a:lnTo>
                      <a:pt x="1002" y="1359"/>
                    </a:lnTo>
                    <a:lnTo>
                      <a:pt x="1053" y="1435"/>
                    </a:lnTo>
                    <a:lnTo>
                      <a:pt x="1089" y="1441"/>
                    </a:lnTo>
                    <a:lnTo>
                      <a:pt x="1157" y="1530"/>
                    </a:lnTo>
                    <a:lnTo>
                      <a:pt x="1204" y="1580"/>
                    </a:lnTo>
                    <a:lnTo>
                      <a:pt x="1296" y="1654"/>
                    </a:lnTo>
                    <a:lnTo>
                      <a:pt x="1316" y="1648"/>
                    </a:lnTo>
                    <a:lnTo>
                      <a:pt x="1415" y="1652"/>
                    </a:lnTo>
                    <a:lnTo>
                      <a:pt x="1439" y="1658"/>
                    </a:lnTo>
                    <a:lnTo>
                      <a:pt x="1493" y="1721"/>
                    </a:lnTo>
                    <a:lnTo>
                      <a:pt x="1509" y="1760"/>
                    </a:lnTo>
                    <a:lnTo>
                      <a:pt x="1569" y="1785"/>
                    </a:lnTo>
                    <a:lnTo>
                      <a:pt x="1574" y="1796"/>
                    </a:lnTo>
                    <a:lnTo>
                      <a:pt x="1569" y="1826"/>
                    </a:lnTo>
                    <a:lnTo>
                      <a:pt x="1640" y="1813"/>
                    </a:lnTo>
                    <a:lnTo>
                      <a:pt x="1659" y="1819"/>
                    </a:lnTo>
                    <a:lnTo>
                      <a:pt x="1676" y="1841"/>
                    </a:lnTo>
                    <a:lnTo>
                      <a:pt x="1690" y="1881"/>
                    </a:lnTo>
                    <a:lnTo>
                      <a:pt x="1682" y="1909"/>
                    </a:lnTo>
                    <a:lnTo>
                      <a:pt x="1700" y="1936"/>
                    </a:lnTo>
                    <a:lnTo>
                      <a:pt x="1743" y="1954"/>
                    </a:lnTo>
                    <a:lnTo>
                      <a:pt x="1763" y="1971"/>
                    </a:lnTo>
                    <a:lnTo>
                      <a:pt x="1781" y="1999"/>
                    </a:lnTo>
                    <a:lnTo>
                      <a:pt x="1800" y="1965"/>
                    </a:lnTo>
                    <a:lnTo>
                      <a:pt x="1820" y="1965"/>
                    </a:lnTo>
                    <a:lnTo>
                      <a:pt x="1845" y="2008"/>
                    </a:lnTo>
                    <a:lnTo>
                      <a:pt x="1847" y="2033"/>
                    </a:lnTo>
                    <a:lnTo>
                      <a:pt x="1860" y="2082"/>
                    </a:lnTo>
                    <a:lnTo>
                      <a:pt x="1900" y="2154"/>
                    </a:lnTo>
                    <a:lnTo>
                      <a:pt x="1917" y="2222"/>
                    </a:lnTo>
                    <a:lnTo>
                      <a:pt x="1946" y="2300"/>
                    </a:lnTo>
                    <a:lnTo>
                      <a:pt x="1894" y="2325"/>
                    </a:lnTo>
                    <a:lnTo>
                      <a:pt x="1865" y="2345"/>
                    </a:lnTo>
                    <a:lnTo>
                      <a:pt x="1878" y="2386"/>
                    </a:lnTo>
                    <a:lnTo>
                      <a:pt x="1853" y="2425"/>
                    </a:lnTo>
                    <a:lnTo>
                      <a:pt x="1837" y="2463"/>
                    </a:lnTo>
                    <a:lnTo>
                      <a:pt x="1840" y="2508"/>
                    </a:lnTo>
                    <a:lnTo>
                      <a:pt x="1849" y="2535"/>
                    </a:lnTo>
                    <a:lnTo>
                      <a:pt x="1853" y="2529"/>
                    </a:lnTo>
                    <a:lnTo>
                      <a:pt x="1851" y="2538"/>
                    </a:lnTo>
                    <a:lnTo>
                      <a:pt x="1878" y="2539"/>
                    </a:lnTo>
                    <a:lnTo>
                      <a:pt x="1908" y="2535"/>
                    </a:lnTo>
                    <a:lnTo>
                      <a:pt x="1919" y="2526"/>
                    </a:lnTo>
                    <a:lnTo>
                      <a:pt x="1948" y="2463"/>
                    </a:lnTo>
                    <a:lnTo>
                      <a:pt x="1960" y="2447"/>
                    </a:lnTo>
                    <a:lnTo>
                      <a:pt x="1984" y="2425"/>
                    </a:lnTo>
                    <a:lnTo>
                      <a:pt x="2009" y="2418"/>
                    </a:lnTo>
                    <a:lnTo>
                      <a:pt x="2018" y="2396"/>
                    </a:lnTo>
                    <a:lnTo>
                      <a:pt x="2020" y="2312"/>
                    </a:lnTo>
                    <a:lnTo>
                      <a:pt x="2031" y="2294"/>
                    </a:lnTo>
                    <a:lnTo>
                      <a:pt x="2060" y="2285"/>
                    </a:lnTo>
                    <a:lnTo>
                      <a:pt x="2099" y="2265"/>
                    </a:lnTo>
                    <a:lnTo>
                      <a:pt x="2118" y="2265"/>
                    </a:lnTo>
                    <a:lnTo>
                      <a:pt x="2124" y="2249"/>
                    </a:lnTo>
                    <a:lnTo>
                      <a:pt x="2124" y="2197"/>
                    </a:lnTo>
                    <a:lnTo>
                      <a:pt x="2120" y="2181"/>
                    </a:lnTo>
                    <a:lnTo>
                      <a:pt x="2118" y="2141"/>
                    </a:lnTo>
                    <a:lnTo>
                      <a:pt x="2102" y="2123"/>
                    </a:lnTo>
                    <a:lnTo>
                      <a:pt x="2066" y="2102"/>
                    </a:lnTo>
                    <a:lnTo>
                      <a:pt x="2047" y="2078"/>
                    </a:lnTo>
                    <a:lnTo>
                      <a:pt x="2007" y="2059"/>
                    </a:lnTo>
                    <a:lnTo>
                      <a:pt x="2009" y="2022"/>
                    </a:lnTo>
                    <a:lnTo>
                      <a:pt x="2027" y="1949"/>
                    </a:lnTo>
                    <a:lnTo>
                      <a:pt x="2058" y="1903"/>
                    </a:lnTo>
                    <a:lnTo>
                      <a:pt x="2102" y="1857"/>
                    </a:lnTo>
                    <a:lnTo>
                      <a:pt x="2142" y="1850"/>
                    </a:lnTo>
                    <a:lnTo>
                      <a:pt x="2204" y="1895"/>
                    </a:lnTo>
                    <a:lnTo>
                      <a:pt x="2255" y="1909"/>
                    </a:lnTo>
                    <a:lnTo>
                      <a:pt x="2295" y="1931"/>
                    </a:lnTo>
                    <a:lnTo>
                      <a:pt x="2309" y="1965"/>
                    </a:lnTo>
                    <a:lnTo>
                      <a:pt x="2337" y="2008"/>
                    </a:lnTo>
                    <a:lnTo>
                      <a:pt x="2378" y="2031"/>
                    </a:lnTo>
                    <a:lnTo>
                      <a:pt x="2378" y="2022"/>
                    </a:lnTo>
                    <a:lnTo>
                      <a:pt x="2406" y="1963"/>
                    </a:lnTo>
                    <a:lnTo>
                      <a:pt x="2394" y="1936"/>
                    </a:lnTo>
                    <a:lnTo>
                      <a:pt x="2372" y="1902"/>
                    </a:lnTo>
                    <a:lnTo>
                      <a:pt x="2337" y="1865"/>
                    </a:lnTo>
                    <a:lnTo>
                      <a:pt x="2295" y="1794"/>
                    </a:lnTo>
                    <a:lnTo>
                      <a:pt x="2163" y="1745"/>
                    </a:lnTo>
                    <a:lnTo>
                      <a:pt x="2134" y="1710"/>
                    </a:lnTo>
                    <a:lnTo>
                      <a:pt x="2089" y="1686"/>
                    </a:lnTo>
                    <a:lnTo>
                      <a:pt x="1955" y="1629"/>
                    </a:lnTo>
                    <a:lnTo>
                      <a:pt x="1926" y="1611"/>
                    </a:lnTo>
                    <a:lnTo>
                      <a:pt x="1903" y="1603"/>
                    </a:lnTo>
                    <a:lnTo>
                      <a:pt x="1887" y="1603"/>
                    </a:lnTo>
                    <a:lnTo>
                      <a:pt x="1876" y="1586"/>
                    </a:lnTo>
                    <a:lnTo>
                      <a:pt x="1876" y="1566"/>
                    </a:lnTo>
                    <a:lnTo>
                      <a:pt x="1899" y="1541"/>
                    </a:lnTo>
                    <a:lnTo>
                      <a:pt x="1926" y="1523"/>
                    </a:lnTo>
                    <a:lnTo>
                      <a:pt x="1930" y="1490"/>
                    </a:lnTo>
                    <a:lnTo>
                      <a:pt x="1905" y="1458"/>
                    </a:lnTo>
                    <a:lnTo>
                      <a:pt x="1867" y="1463"/>
                    </a:lnTo>
                    <a:lnTo>
                      <a:pt x="1851" y="1471"/>
                    </a:lnTo>
                    <a:lnTo>
                      <a:pt x="1880" y="1463"/>
                    </a:lnTo>
                    <a:lnTo>
                      <a:pt x="1853" y="1471"/>
                    </a:lnTo>
                    <a:lnTo>
                      <a:pt x="1739" y="1471"/>
                    </a:lnTo>
                    <a:lnTo>
                      <a:pt x="1737" y="1501"/>
                    </a:lnTo>
                    <a:lnTo>
                      <a:pt x="1690" y="1452"/>
                    </a:lnTo>
                    <a:lnTo>
                      <a:pt x="1651" y="1425"/>
                    </a:lnTo>
                    <a:lnTo>
                      <a:pt x="1633" y="1422"/>
                    </a:lnTo>
                    <a:lnTo>
                      <a:pt x="1624" y="1392"/>
                    </a:lnTo>
                    <a:lnTo>
                      <a:pt x="1608" y="1392"/>
                    </a:lnTo>
                    <a:lnTo>
                      <a:pt x="1531" y="1317"/>
                    </a:lnTo>
                    <a:lnTo>
                      <a:pt x="1511" y="1287"/>
                    </a:lnTo>
                    <a:lnTo>
                      <a:pt x="1484" y="1235"/>
                    </a:lnTo>
                    <a:lnTo>
                      <a:pt x="1462" y="1167"/>
                    </a:lnTo>
                    <a:lnTo>
                      <a:pt x="1448" y="1149"/>
                    </a:lnTo>
                    <a:lnTo>
                      <a:pt x="1425" y="1061"/>
                    </a:lnTo>
                    <a:lnTo>
                      <a:pt x="1396" y="1005"/>
                    </a:lnTo>
                    <a:lnTo>
                      <a:pt x="1380" y="994"/>
                    </a:lnTo>
                    <a:lnTo>
                      <a:pt x="1357" y="994"/>
                    </a:lnTo>
                    <a:lnTo>
                      <a:pt x="1351" y="980"/>
                    </a:lnTo>
                    <a:lnTo>
                      <a:pt x="1298" y="944"/>
                    </a:lnTo>
                    <a:lnTo>
                      <a:pt x="1274" y="919"/>
                    </a:lnTo>
                    <a:lnTo>
                      <a:pt x="1196" y="881"/>
                    </a:lnTo>
                    <a:lnTo>
                      <a:pt x="1173" y="854"/>
                    </a:lnTo>
                    <a:lnTo>
                      <a:pt x="1153" y="821"/>
                    </a:lnTo>
                    <a:lnTo>
                      <a:pt x="1141" y="786"/>
                    </a:lnTo>
                    <a:lnTo>
                      <a:pt x="1141" y="718"/>
                    </a:lnTo>
                    <a:lnTo>
                      <a:pt x="1147" y="656"/>
                    </a:lnTo>
                    <a:lnTo>
                      <a:pt x="1170" y="637"/>
                    </a:lnTo>
                    <a:lnTo>
                      <a:pt x="1175" y="612"/>
                    </a:lnTo>
                    <a:lnTo>
                      <a:pt x="1163" y="588"/>
                    </a:lnTo>
                    <a:lnTo>
                      <a:pt x="1136" y="579"/>
                    </a:lnTo>
                    <a:lnTo>
                      <a:pt x="1128" y="523"/>
                    </a:lnTo>
                    <a:lnTo>
                      <a:pt x="1134" y="496"/>
                    </a:lnTo>
                    <a:lnTo>
                      <a:pt x="1175" y="465"/>
                    </a:lnTo>
                    <a:lnTo>
                      <a:pt x="1188" y="465"/>
                    </a:lnTo>
                    <a:lnTo>
                      <a:pt x="1192" y="471"/>
                    </a:lnTo>
                    <a:lnTo>
                      <a:pt x="1211" y="467"/>
                    </a:lnTo>
                    <a:lnTo>
                      <a:pt x="1333" y="402"/>
                    </a:lnTo>
                    <a:lnTo>
                      <a:pt x="1366" y="410"/>
                    </a:lnTo>
                    <a:lnTo>
                      <a:pt x="1400" y="392"/>
                    </a:lnTo>
                    <a:lnTo>
                      <a:pt x="1427" y="398"/>
                    </a:lnTo>
                    <a:lnTo>
                      <a:pt x="1429" y="420"/>
                    </a:lnTo>
                    <a:lnTo>
                      <a:pt x="1415" y="447"/>
                    </a:lnTo>
                    <a:lnTo>
                      <a:pt x="1415" y="453"/>
                    </a:lnTo>
                    <a:lnTo>
                      <a:pt x="1434" y="457"/>
                    </a:lnTo>
                    <a:lnTo>
                      <a:pt x="1454" y="453"/>
                    </a:lnTo>
                    <a:lnTo>
                      <a:pt x="1468" y="442"/>
                    </a:lnTo>
                    <a:lnTo>
                      <a:pt x="1472" y="426"/>
                    </a:lnTo>
                    <a:lnTo>
                      <a:pt x="1463" y="410"/>
                    </a:lnTo>
                    <a:lnTo>
                      <a:pt x="1449" y="404"/>
                    </a:lnTo>
                    <a:lnTo>
                      <a:pt x="1441" y="385"/>
                    </a:lnTo>
                    <a:lnTo>
                      <a:pt x="1411" y="372"/>
                    </a:lnTo>
                    <a:lnTo>
                      <a:pt x="1402" y="363"/>
                    </a:lnTo>
                    <a:lnTo>
                      <a:pt x="1402" y="335"/>
                    </a:lnTo>
                    <a:lnTo>
                      <a:pt x="1384" y="311"/>
                    </a:lnTo>
                    <a:lnTo>
                      <a:pt x="1388" y="280"/>
                    </a:lnTo>
                    <a:lnTo>
                      <a:pt x="1398" y="255"/>
                    </a:lnTo>
                    <a:lnTo>
                      <a:pt x="1378" y="259"/>
                    </a:lnTo>
                    <a:lnTo>
                      <a:pt x="1368" y="253"/>
                    </a:lnTo>
                    <a:lnTo>
                      <a:pt x="1368" y="235"/>
                    </a:lnTo>
                    <a:lnTo>
                      <a:pt x="1380" y="208"/>
                    </a:lnTo>
                    <a:lnTo>
                      <a:pt x="1419" y="171"/>
                    </a:lnTo>
                    <a:lnTo>
                      <a:pt x="1386" y="169"/>
                    </a:lnTo>
                    <a:lnTo>
                      <a:pt x="1337" y="152"/>
                    </a:lnTo>
                    <a:lnTo>
                      <a:pt x="1222" y="138"/>
                    </a:lnTo>
                    <a:lnTo>
                      <a:pt x="1186" y="113"/>
                    </a:lnTo>
                    <a:lnTo>
                      <a:pt x="1170" y="110"/>
                    </a:lnTo>
                    <a:lnTo>
                      <a:pt x="1125" y="81"/>
                    </a:lnTo>
                    <a:lnTo>
                      <a:pt x="1112" y="54"/>
                    </a:lnTo>
                    <a:lnTo>
                      <a:pt x="1106" y="24"/>
                    </a:lnTo>
                    <a:lnTo>
                      <a:pt x="1106" y="6"/>
                    </a:lnTo>
                    <a:lnTo>
                      <a:pt x="1096" y="0"/>
                    </a:lnTo>
                    <a:lnTo>
                      <a:pt x="1073" y="3"/>
                    </a:lnTo>
                    <a:lnTo>
                      <a:pt x="1055" y="16"/>
                    </a:lnTo>
                    <a:lnTo>
                      <a:pt x="1019" y="24"/>
                    </a:lnTo>
                    <a:lnTo>
                      <a:pt x="947" y="28"/>
                    </a:lnTo>
                    <a:lnTo>
                      <a:pt x="877" y="58"/>
                    </a:lnTo>
                    <a:lnTo>
                      <a:pt x="817" y="76"/>
                    </a:lnTo>
                    <a:lnTo>
                      <a:pt x="801" y="79"/>
                    </a:lnTo>
                    <a:lnTo>
                      <a:pt x="753" y="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1" name="Freeform 134"/>
              <p:cNvSpPr>
                <a:spLocks noChangeAspect="1"/>
              </p:cNvSpPr>
              <p:nvPr/>
            </p:nvSpPr>
            <p:spPr bwMode="gray">
              <a:xfrm>
                <a:off x="2746" y="3123"/>
                <a:ext cx="107" cy="69"/>
              </a:xfrm>
              <a:custGeom>
                <a:avLst/>
                <a:gdLst/>
                <a:ahLst/>
                <a:cxnLst>
                  <a:cxn ang="0">
                    <a:pos x="640" y="0"/>
                  </a:cxn>
                  <a:cxn ang="0">
                    <a:pos x="626" y="4"/>
                  </a:cxn>
                  <a:cxn ang="0">
                    <a:pos x="628" y="7"/>
                  </a:cxn>
                  <a:cxn ang="0">
                    <a:pos x="624" y="47"/>
                  </a:cxn>
                  <a:cxn ang="0">
                    <a:pos x="572" y="128"/>
                  </a:cxn>
                  <a:cxn ang="0">
                    <a:pos x="534" y="225"/>
                  </a:cxn>
                  <a:cxn ang="0">
                    <a:pos x="532" y="246"/>
                  </a:cxn>
                  <a:cxn ang="0">
                    <a:pos x="548" y="261"/>
                  </a:cxn>
                  <a:cxn ang="0">
                    <a:pos x="550" y="278"/>
                  </a:cxn>
                  <a:cxn ang="0">
                    <a:pos x="567" y="324"/>
                  </a:cxn>
                  <a:cxn ang="0">
                    <a:pos x="545" y="385"/>
                  </a:cxn>
                  <a:cxn ang="0">
                    <a:pos x="541" y="412"/>
                  </a:cxn>
                  <a:cxn ang="0">
                    <a:pos x="485" y="412"/>
                  </a:cxn>
                  <a:cxn ang="0">
                    <a:pos x="442" y="401"/>
                  </a:cxn>
                  <a:cxn ang="0">
                    <a:pos x="401" y="368"/>
                  </a:cxn>
                  <a:cxn ang="0">
                    <a:pos x="370" y="328"/>
                  </a:cxn>
                  <a:cxn ang="0">
                    <a:pos x="317" y="311"/>
                  </a:cxn>
                  <a:cxn ang="0">
                    <a:pos x="284" y="307"/>
                  </a:cxn>
                  <a:cxn ang="0">
                    <a:pos x="253" y="293"/>
                  </a:cxn>
                  <a:cxn ang="0">
                    <a:pos x="227" y="266"/>
                  </a:cxn>
                  <a:cxn ang="0">
                    <a:pos x="184" y="246"/>
                  </a:cxn>
                  <a:cxn ang="0">
                    <a:pos x="139" y="211"/>
                  </a:cxn>
                  <a:cxn ang="0">
                    <a:pos x="94" y="191"/>
                  </a:cxn>
                  <a:cxn ang="0">
                    <a:pos x="30" y="178"/>
                  </a:cxn>
                  <a:cxn ang="0">
                    <a:pos x="10" y="150"/>
                  </a:cxn>
                  <a:cxn ang="0">
                    <a:pos x="0" y="98"/>
                  </a:cxn>
                  <a:cxn ang="0">
                    <a:pos x="6" y="67"/>
                  </a:cxn>
                  <a:cxn ang="0">
                    <a:pos x="14" y="53"/>
                  </a:cxn>
                  <a:cxn ang="0">
                    <a:pos x="22" y="38"/>
                  </a:cxn>
                  <a:cxn ang="0">
                    <a:pos x="38" y="31"/>
                  </a:cxn>
                  <a:cxn ang="0">
                    <a:pos x="71" y="56"/>
                  </a:cxn>
                  <a:cxn ang="0">
                    <a:pos x="94" y="53"/>
                  </a:cxn>
                  <a:cxn ang="0">
                    <a:pos x="155" y="19"/>
                  </a:cxn>
                  <a:cxn ang="0">
                    <a:pos x="231" y="56"/>
                  </a:cxn>
                  <a:cxn ang="0">
                    <a:pos x="247" y="82"/>
                  </a:cxn>
                  <a:cxn ang="0">
                    <a:pos x="274" y="80"/>
                  </a:cxn>
                  <a:cxn ang="0">
                    <a:pos x="299" y="72"/>
                  </a:cxn>
                  <a:cxn ang="0">
                    <a:pos x="415" y="60"/>
                  </a:cxn>
                  <a:cxn ang="0">
                    <a:pos x="444" y="52"/>
                  </a:cxn>
                  <a:cxn ang="0">
                    <a:pos x="477" y="33"/>
                  </a:cxn>
                  <a:cxn ang="0">
                    <a:pos x="545" y="33"/>
                  </a:cxn>
                  <a:cxn ang="0">
                    <a:pos x="567" y="13"/>
                  </a:cxn>
                  <a:cxn ang="0">
                    <a:pos x="610" y="11"/>
                  </a:cxn>
                  <a:cxn ang="0">
                    <a:pos x="640" y="0"/>
                  </a:cxn>
                </a:cxnLst>
                <a:rect l="0" t="0" r="r" b="b"/>
                <a:pathLst>
                  <a:path w="640" h="412">
                    <a:moveTo>
                      <a:pt x="640" y="0"/>
                    </a:moveTo>
                    <a:lnTo>
                      <a:pt x="626" y="4"/>
                    </a:lnTo>
                    <a:lnTo>
                      <a:pt x="628" y="7"/>
                    </a:lnTo>
                    <a:lnTo>
                      <a:pt x="624" y="47"/>
                    </a:lnTo>
                    <a:lnTo>
                      <a:pt x="572" y="128"/>
                    </a:lnTo>
                    <a:lnTo>
                      <a:pt x="534" y="225"/>
                    </a:lnTo>
                    <a:lnTo>
                      <a:pt x="532" y="246"/>
                    </a:lnTo>
                    <a:lnTo>
                      <a:pt x="548" y="261"/>
                    </a:lnTo>
                    <a:lnTo>
                      <a:pt x="550" y="278"/>
                    </a:lnTo>
                    <a:lnTo>
                      <a:pt x="567" y="324"/>
                    </a:lnTo>
                    <a:lnTo>
                      <a:pt x="545" y="385"/>
                    </a:lnTo>
                    <a:lnTo>
                      <a:pt x="541" y="412"/>
                    </a:lnTo>
                    <a:lnTo>
                      <a:pt x="485" y="412"/>
                    </a:lnTo>
                    <a:lnTo>
                      <a:pt x="442" y="401"/>
                    </a:lnTo>
                    <a:lnTo>
                      <a:pt x="401" y="368"/>
                    </a:lnTo>
                    <a:lnTo>
                      <a:pt x="370" y="328"/>
                    </a:lnTo>
                    <a:lnTo>
                      <a:pt x="317" y="311"/>
                    </a:lnTo>
                    <a:lnTo>
                      <a:pt x="284" y="307"/>
                    </a:lnTo>
                    <a:lnTo>
                      <a:pt x="253" y="293"/>
                    </a:lnTo>
                    <a:lnTo>
                      <a:pt x="227" y="266"/>
                    </a:lnTo>
                    <a:lnTo>
                      <a:pt x="184" y="246"/>
                    </a:lnTo>
                    <a:lnTo>
                      <a:pt x="139" y="211"/>
                    </a:lnTo>
                    <a:lnTo>
                      <a:pt x="94" y="191"/>
                    </a:lnTo>
                    <a:lnTo>
                      <a:pt x="30" y="178"/>
                    </a:lnTo>
                    <a:lnTo>
                      <a:pt x="10" y="150"/>
                    </a:lnTo>
                    <a:lnTo>
                      <a:pt x="0" y="98"/>
                    </a:lnTo>
                    <a:lnTo>
                      <a:pt x="6" y="67"/>
                    </a:lnTo>
                    <a:lnTo>
                      <a:pt x="14" y="53"/>
                    </a:lnTo>
                    <a:lnTo>
                      <a:pt x="22" y="38"/>
                    </a:lnTo>
                    <a:lnTo>
                      <a:pt x="38" y="31"/>
                    </a:lnTo>
                    <a:lnTo>
                      <a:pt x="71" y="56"/>
                    </a:lnTo>
                    <a:lnTo>
                      <a:pt x="94" y="53"/>
                    </a:lnTo>
                    <a:lnTo>
                      <a:pt x="155" y="19"/>
                    </a:lnTo>
                    <a:lnTo>
                      <a:pt x="231" y="56"/>
                    </a:lnTo>
                    <a:lnTo>
                      <a:pt x="247" y="82"/>
                    </a:lnTo>
                    <a:lnTo>
                      <a:pt x="274" y="80"/>
                    </a:lnTo>
                    <a:lnTo>
                      <a:pt x="299" y="72"/>
                    </a:lnTo>
                    <a:lnTo>
                      <a:pt x="415" y="60"/>
                    </a:lnTo>
                    <a:lnTo>
                      <a:pt x="444" y="52"/>
                    </a:lnTo>
                    <a:lnTo>
                      <a:pt x="477" y="33"/>
                    </a:lnTo>
                    <a:lnTo>
                      <a:pt x="545" y="33"/>
                    </a:lnTo>
                    <a:lnTo>
                      <a:pt x="567" y="13"/>
                    </a:lnTo>
                    <a:lnTo>
                      <a:pt x="610" y="11"/>
                    </a:lnTo>
                    <a:lnTo>
                      <a:pt x="64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2" name="Freeform 135"/>
              <p:cNvSpPr>
                <a:spLocks noChangeAspect="1"/>
              </p:cNvSpPr>
              <p:nvPr/>
            </p:nvSpPr>
            <p:spPr bwMode="gray">
              <a:xfrm>
                <a:off x="2600" y="2990"/>
                <a:ext cx="52" cy="108"/>
              </a:xfrm>
              <a:custGeom>
                <a:avLst/>
                <a:gdLst/>
                <a:ahLst/>
                <a:cxnLst>
                  <a:cxn ang="0">
                    <a:pos x="189" y="0"/>
                  </a:cxn>
                  <a:cxn ang="0">
                    <a:pos x="232" y="16"/>
                  </a:cxn>
                  <a:cxn ang="0">
                    <a:pos x="239" y="28"/>
                  </a:cxn>
                  <a:cxn ang="0">
                    <a:pos x="259" y="44"/>
                  </a:cxn>
                  <a:cxn ang="0">
                    <a:pos x="277" y="84"/>
                  </a:cxn>
                  <a:cxn ang="0">
                    <a:pos x="300" y="161"/>
                  </a:cxn>
                  <a:cxn ang="0">
                    <a:pos x="306" y="230"/>
                  </a:cxn>
                  <a:cxn ang="0">
                    <a:pos x="298" y="293"/>
                  </a:cxn>
                  <a:cxn ang="0">
                    <a:pos x="300" y="410"/>
                  </a:cxn>
                  <a:cxn ang="0">
                    <a:pos x="296" y="512"/>
                  </a:cxn>
                  <a:cxn ang="0">
                    <a:pos x="284" y="536"/>
                  </a:cxn>
                  <a:cxn ang="0">
                    <a:pos x="282" y="555"/>
                  </a:cxn>
                  <a:cxn ang="0">
                    <a:pos x="261" y="574"/>
                  </a:cxn>
                  <a:cxn ang="0">
                    <a:pos x="212" y="559"/>
                  </a:cxn>
                  <a:cxn ang="0">
                    <a:pos x="192" y="577"/>
                  </a:cxn>
                  <a:cxn ang="0">
                    <a:pos x="176" y="612"/>
                  </a:cxn>
                  <a:cxn ang="0">
                    <a:pos x="152" y="633"/>
                  </a:cxn>
                  <a:cxn ang="0">
                    <a:pos x="116" y="645"/>
                  </a:cxn>
                  <a:cxn ang="0">
                    <a:pos x="97" y="627"/>
                  </a:cxn>
                  <a:cxn ang="0">
                    <a:pos x="56" y="568"/>
                  </a:cxn>
                  <a:cxn ang="0">
                    <a:pos x="49" y="536"/>
                  </a:cxn>
                  <a:cxn ang="0">
                    <a:pos x="51" y="514"/>
                  </a:cxn>
                  <a:cxn ang="0">
                    <a:pos x="41" y="485"/>
                  </a:cxn>
                  <a:cxn ang="0">
                    <a:pos x="51" y="408"/>
                  </a:cxn>
                  <a:cxn ang="0">
                    <a:pos x="65" y="395"/>
                  </a:cxn>
                  <a:cxn ang="0">
                    <a:pos x="68" y="373"/>
                  </a:cxn>
                  <a:cxn ang="0">
                    <a:pos x="58" y="360"/>
                  </a:cxn>
                  <a:cxn ang="0">
                    <a:pos x="51" y="326"/>
                  </a:cxn>
                  <a:cxn ang="0">
                    <a:pos x="56" y="298"/>
                  </a:cxn>
                  <a:cxn ang="0">
                    <a:pos x="54" y="259"/>
                  </a:cxn>
                  <a:cxn ang="0">
                    <a:pos x="47" y="230"/>
                  </a:cxn>
                  <a:cxn ang="0">
                    <a:pos x="35" y="201"/>
                  </a:cxn>
                  <a:cxn ang="0">
                    <a:pos x="29" y="197"/>
                  </a:cxn>
                  <a:cxn ang="0">
                    <a:pos x="11" y="197"/>
                  </a:cxn>
                  <a:cxn ang="0">
                    <a:pos x="0" y="175"/>
                  </a:cxn>
                  <a:cxn ang="0">
                    <a:pos x="0" y="95"/>
                  </a:cxn>
                  <a:cxn ang="0">
                    <a:pos x="2" y="90"/>
                  </a:cxn>
                  <a:cxn ang="0">
                    <a:pos x="35" y="122"/>
                  </a:cxn>
                  <a:cxn ang="0">
                    <a:pos x="72" y="115"/>
                  </a:cxn>
                  <a:cxn ang="0">
                    <a:pos x="146" y="44"/>
                  </a:cxn>
                  <a:cxn ang="0">
                    <a:pos x="169" y="35"/>
                  </a:cxn>
                  <a:cxn ang="0">
                    <a:pos x="189" y="0"/>
                  </a:cxn>
                </a:cxnLst>
                <a:rect l="0" t="0" r="r" b="b"/>
                <a:pathLst>
                  <a:path w="306" h="645">
                    <a:moveTo>
                      <a:pt x="189" y="0"/>
                    </a:moveTo>
                    <a:lnTo>
                      <a:pt x="232" y="16"/>
                    </a:lnTo>
                    <a:lnTo>
                      <a:pt x="239" y="28"/>
                    </a:lnTo>
                    <a:lnTo>
                      <a:pt x="259" y="44"/>
                    </a:lnTo>
                    <a:lnTo>
                      <a:pt x="277" y="84"/>
                    </a:lnTo>
                    <a:lnTo>
                      <a:pt x="300" y="161"/>
                    </a:lnTo>
                    <a:lnTo>
                      <a:pt x="306" y="230"/>
                    </a:lnTo>
                    <a:lnTo>
                      <a:pt x="298" y="293"/>
                    </a:lnTo>
                    <a:lnTo>
                      <a:pt x="300" y="410"/>
                    </a:lnTo>
                    <a:lnTo>
                      <a:pt x="296" y="512"/>
                    </a:lnTo>
                    <a:lnTo>
                      <a:pt x="284" y="536"/>
                    </a:lnTo>
                    <a:lnTo>
                      <a:pt x="282" y="555"/>
                    </a:lnTo>
                    <a:lnTo>
                      <a:pt x="261" y="574"/>
                    </a:lnTo>
                    <a:lnTo>
                      <a:pt x="212" y="559"/>
                    </a:lnTo>
                    <a:lnTo>
                      <a:pt x="192" y="577"/>
                    </a:lnTo>
                    <a:lnTo>
                      <a:pt x="176" y="612"/>
                    </a:lnTo>
                    <a:lnTo>
                      <a:pt x="152" y="633"/>
                    </a:lnTo>
                    <a:lnTo>
                      <a:pt x="116" y="645"/>
                    </a:lnTo>
                    <a:lnTo>
                      <a:pt x="97" y="627"/>
                    </a:lnTo>
                    <a:lnTo>
                      <a:pt x="56" y="568"/>
                    </a:lnTo>
                    <a:lnTo>
                      <a:pt x="49" y="536"/>
                    </a:lnTo>
                    <a:lnTo>
                      <a:pt x="51" y="514"/>
                    </a:lnTo>
                    <a:lnTo>
                      <a:pt x="41" y="485"/>
                    </a:lnTo>
                    <a:lnTo>
                      <a:pt x="51" y="408"/>
                    </a:lnTo>
                    <a:lnTo>
                      <a:pt x="65" y="395"/>
                    </a:lnTo>
                    <a:lnTo>
                      <a:pt x="68" y="373"/>
                    </a:lnTo>
                    <a:lnTo>
                      <a:pt x="58" y="360"/>
                    </a:lnTo>
                    <a:lnTo>
                      <a:pt x="51" y="326"/>
                    </a:lnTo>
                    <a:lnTo>
                      <a:pt x="56" y="298"/>
                    </a:lnTo>
                    <a:lnTo>
                      <a:pt x="54" y="259"/>
                    </a:lnTo>
                    <a:lnTo>
                      <a:pt x="47" y="230"/>
                    </a:lnTo>
                    <a:lnTo>
                      <a:pt x="35" y="201"/>
                    </a:lnTo>
                    <a:lnTo>
                      <a:pt x="29" y="197"/>
                    </a:lnTo>
                    <a:lnTo>
                      <a:pt x="11" y="197"/>
                    </a:lnTo>
                    <a:lnTo>
                      <a:pt x="0" y="175"/>
                    </a:lnTo>
                    <a:lnTo>
                      <a:pt x="0" y="95"/>
                    </a:lnTo>
                    <a:lnTo>
                      <a:pt x="2" y="90"/>
                    </a:lnTo>
                    <a:lnTo>
                      <a:pt x="35" y="122"/>
                    </a:lnTo>
                    <a:lnTo>
                      <a:pt x="72" y="115"/>
                    </a:lnTo>
                    <a:lnTo>
                      <a:pt x="146" y="44"/>
                    </a:lnTo>
                    <a:lnTo>
                      <a:pt x="169" y="35"/>
                    </a:lnTo>
                    <a:lnTo>
                      <a:pt x="18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71" name="Group 136"/>
            <p:cNvGrpSpPr>
              <a:grpSpLocks noChangeAspect="1"/>
            </p:cNvGrpSpPr>
            <p:nvPr/>
          </p:nvGrpSpPr>
          <p:grpSpPr bwMode="auto">
            <a:xfrm>
              <a:off x="2163" y="2508"/>
              <a:ext cx="483" cy="479"/>
              <a:chOff x="2163" y="2508"/>
              <a:chExt cx="483" cy="479"/>
            </a:xfrm>
            <a:grpFill/>
          </p:grpSpPr>
          <p:sp>
            <p:nvSpPr>
              <p:cNvPr id="188" name="Freeform 137"/>
              <p:cNvSpPr>
                <a:spLocks noChangeAspect="1"/>
              </p:cNvSpPr>
              <p:nvPr/>
            </p:nvSpPr>
            <p:spPr bwMode="gray">
              <a:xfrm>
                <a:off x="2614" y="2911"/>
                <a:ext cx="32" cy="76"/>
              </a:xfrm>
              <a:custGeom>
                <a:avLst/>
                <a:gdLst/>
                <a:ahLst/>
                <a:cxnLst>
                  <a:cxn ang="0">
                    <a:pos x="149" y="0"/>
                  </a:cxn>
                  <a:cxn ang="0">
                    <a:pos x="167" y="10"/>
                  </a:cxn>
                  <a:cxn ang="0">
                    <a:pos x="172" y="121"/>
                  </a:cxn>
                  <a:cxn ang="0">
                    <a:pos x="192" y="221"/>
                  </a:cxn>
                  <a:cxn ang="0">
                    <a:pos x="186" y="262"/>
                  </a:cxn>
                  <a:cxn ang="0">
                    <a:pos x="172" y="297"/>
                  </a:cxn>
                  <a:cxn ang="0">
                    <a:pos x="166" y="334"/>
                  </a:cxn>
                  <a:cxn ang="0">
                    <a:pos x="149" y="387"/>
                  </a:cxn>
                  <a:cxn ang="0">
                    <a:pos x="125" y="432"/>
                  </a:cxn>
                  <a:cxn ang="0">
                    <a:pos x="123" y="454"/>
                  </a:cxn>
                  <a:cxn ang="0">
                    <a:pos x="104" y="426"/>
                  </a:cxn>
                  <a:cxn ang="0">
                    <a:pos x="83" y="420"/>
                  </a:cxn>
                  <a:cxn ang="0">
                    <a:pos x="59" y="407"/>
                  </a:cxn>
                  <a:cxn ang="0">
                    <a:pos x="48" y="387"/>
                  </a:cxn>
                  <a:cxn ang="0">
                    <a:pos x="50" y="355"/>
                  </a:cxn>
                  <a:cxn ang="0">
                    <a:pos x="26" y="346"/>
                  </a:cxn>
                  <a:cxn ang="0">
                    <a:pos x="19" y="324"/>
                  </a:cxn>
                  <a:cxn ang="0">
                    <a:pos x="14" y="244"/>
                  </a:cxn>
                  <a:cxn ang="0">
                    <a:pos x="0" y="225"/>
                  </a:cxn>
                  <a:cxn ang="0">
                    <a:pos x="0" y="165"/>
                  </a:cxn>
                  <a:cxn ang="0">
                    <a:pos x="19" y="117"/>
                  </a:cxn>
                  <a:cxn ang="0">
                    <a:pos x="34" y="121"/>
                  </a:cxn>
                  <a:cxn ang="0">
                    <a:pos x="59" y="110"/>
                  </a:cxn>
                  <a:cxn ang="0">
                    <a:pos x="100" y="80"/>
                  </a:cxn>
                  <a:cxn ang="0">
                    <a:pos x="133" y="71"/>
                  </a:cxn>
                  <a:cxn ang="0">
                    <a:pos x="143" y="53"/>
                  </a:cxn>
                  <a:cxn ang="0">
                    <a:pos x="149" y="0"/>
                  </a:cxn>
                </a:cxnLst>
                <a:rect l="0" t="0" r="r" b="b"/>
                <a:pathLst>
                  <a:path w="192" h="454">
                    <a:moveTo>
                      <a:pt x="149" y="0"/>
                    </a:moveTo>
                    <a:lnTo>
                      <a:pt x="167" y="10"/>
                    </a:lnTo>
                    <a:lnTo>
                      <a:pt x="172" y="121"/>
                    </a:lnTo>
                    <a:lnTo>
                      <a:pt x="192" y="221"/>
                    </a:lnTo>
                    <a:lnTo>
                      <a:pt x="186" y="262"/>
                    </a:lnTo>
                    <a:lnTo>
                      <a:pt x="172" y="297"/>
                    </a:lnTo>
                    <a:lnTo>
                      <a:pt x="166" y="334"/>
                    </a:lnTo>
                    <a:lnTo>
                      <a:pt x="149" y="387"/>
                    </a:lnTo>
                    <a:lnTo>
                      <a:pt x="125" y="432"/>
                    </a:lnTo>
                    <a:lnTo>
                      <a:pt x="123" y="454"/>
                    </a:lnTo>
                    <a:lnTo>
                      <a:pt x="104" y="426"/>
                    </a:lnTo>
                    <a:lnTo>
                      <a:pt x="83" y="420"/>
                    </a:lnTo>
                    <a:lnTo>
                      <a:pt x="59" y="407"/>
                    </a:lnTo>
                    <a:lnTo>
                      <a:pt x="48" y="387"/>
                    </a:lnTo>
                    <a:lnTo>
                      <a:pt x="50" y="355"/>
                    </a:lnTo>
                    <a:lnTo>
                      <a:pt x="26" y="346"/>
                    </a:lnTo>
                    <a:lnTo>
                      <a:pt x="19" y="324"/>
                    </a:lnTo>
                    <a:lnTo>
                      <a:pt x="14" y="244"/>
                    </a:lnTo>
                    <a:lnTo>
                      <a:pt x="0" y="225"/>
                    </a:lnTo>
                    <a:lnTo>
                      <a:pt x="0" y="165"/>
                    </a:lnTo>
                    <a:lnTo>
                      <a:pt x="19" y="117"/>
                    </a:lnTo>
                    <a:lnTo>
                      <a:pt x="34" y="121"/>
                    </a:lnTo>
                    <a:lnTo>
                      <a:pt x="59" y="110"/>
                    </a:lnTo>
                    <a:lnTo>
                      <a:pt x="100" y="80"/>
                    </a:lnTo>
                    <a:lnTo>
                      <a:pt x="133" y="71"/>
                    </a:lnTo>
                    <a:lnTo>
                      <a:pt x="143" y="53"/>
                    </a:lnTo>
                    <a:lnTo>
                      <a:pt x="1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9" name="Freeform 138"/>
              <p:cNvSpPr>
                <a:spLocks noChangeAspect="1"/>
              </p:cNvSpPr>
              <p:nvPr/>
            </p:nvSpPr>
            <p:spPr bwMode="gray">
              <a:xfrm>
                <a:off x="2163" y="2508"/>
                <a:ext cx="432" cy="435"/>
              </a:xfrm>
              <a:custGeom>
                <a:avLst/>
                <a:gdLst/>
                <a:ahLst/>
                <a:cxnLst>
                  <a:cxn ang="0">
                    <a:pos x="1300" y="132"/>
                  </a:cxn>
                  <a:cxn ang="0">
                    <a:pos x="1202" y="368"/>
                  </a:cxn>
                  <a:cxn ang="0">
                    <a:pos x="1057" y="512"/>
                  </a:cxn>
                  <a:cxn ang="0">
                    <a:pos x="926" y="573"/>
                  </a:cxn>
                  <a:cxn ang="0">
                    <a:pos x="710" y="494"/>
                  </a:cxn>
                  <a:cxn ang="0">
                    <a:pos x="592" y="524"/>
                  </a:cxn>
                  <a:cxn ang="0">
                    <a:pos x="660" y="751"/>
                  </a:cxn>
                  <a:cxn ang="0">
                    <a:pos x="598" y="765"/>
                  </a:cxn>
                  <a:cxn ang="0">
                    <a:pos x="348" y="721"/>
                  </a:cxn>
                  <a:cxn ang="0">
                    <a:pos x="189" y="767"/>
                  </a:cxn>
                  <a:cxn ang="0">
                    <a:pos x="0" y="873"/>
                  </a:cxn>
                  <a:cxn ang="0">
                    <a:pos x="40" y="925"/>
                  </a:cxn>
                  <a:cxn ang="0">
                    <a:pos x="39" y="981"/>
                  </a:cxn>
                  <a:cxn ang="0">
                    <a:pos x="161" y="1016"/>
                  </a:cxn>
                  <a:cxn ang="0">
                    <a:pos x="387" y="1096"/>
                  </a:cxn>
                  <a:cxn ang="0">
                    <a:pos x="475" y="1125"/>
                  </a:cxn>
                  <a:cxn ang="0">
                    <a:pos x="552" y="1225"/>
                  </a:cxn>
                  <a:cxn ang="0">
                    <a:pos x="536" y="1311"/>
                  </a:cxn>
                  <a:cxn ang="0">
                    <a:pos x="703" y="1477"/>
                  </a:cxn>
                  <a:cxn ang="0">
                    <a:pos x="741" y="1641"/>
                  </a:cxn>
                  <a:cxn ang="0">
                    <a:pos x="822" y="1772"/>
                  </a:cxn>
                  <a:cxn ang="0">
                    <a:pos x="734" y="1964"/>
                  </a:cxn>
                  <a:cxn ang="0">
                    <a:pos x="732" y="2038"/>
                  </a:cxn>
                  <a:cxn ang="0">
                    <a:pos x="606" y="2342"/>
                  </a:cxn>
                  <a:cxn ang="0">
                    <a:pos x="829" y="2482"/>
                  </a:cxn>
                  <a:cxn ang="0">
                    <a:pos x="1151" y="2496"/>
                  </a:cxn>
                  <a:cxn ang="0">
                    <a:pos x="1348" y="2602"/>
                  </a:cxn>
                  <a:cxn ang="0">
                    <a:pos x="1608" y="2596"/>
                  </a:cxn>
                  <a:cxn ang="0">
                    <a:pos x="1689" y="2347"/>
                  </a:cxn>
                  <a:cxn ang="0">
                    <a:pos x="1817" y="2295"/>
                  </a:cxn>
                  <a:cxn ang="0">
                    <a:pos x="1957" y="2334"/>
                  </a:cxn>
                  <a:cxn ang="0">
                    <a:pos x="2058" y="2341"/>
                  </a:cxn>
                  <a:cxn ang="0">
                    <a:pos x="2214" y="2404"/>
                  </a:cxn>
                  <a:cxn ang="0">
                    <a:pos x="2390" y="2267"/>
                  </a:cxn>
                  <a:cxn ang="0">
                    <a:pos x="2489" y="2181"/>
                  </a:cxn>
                  <a:cxn ang="0">
                    <a:pos x="2370" y="2053"/>
                  </a:cxn>
                  <a:cxn ang="0">
                    <a:pos x="2329" y="1895"/>
                  </a:cxn>
                  <a:cxn ang="0">
                    <a:pos x="2388" y="1775"/>
                  </a:cxn>
                  <a:cxn ang="0">
                    <a:pos x="2374" y="1605"/>
                  </a:cxn>
                  <a:cxn ang="0">
                    <a:pos x="2316" y="1447"/>
                  </a:cxn>
                  <a:cxn ang="0">
                    <a:pos x="2175" y="1433"/>
                  </a:cxn>
                  <a:cxn ang="0">
                    <a:pos x="2251" y="1323"/>
                  </a:cxn>
                  <a:cxn ang="0">
                    <a:pos x="2370" y="1115"/>
                  </a:cxn>
                  <a:cxn ang="0">
                    <a:pos x="2474" y="1038"/>
                  </a:cxn>
                  <a:cxn ang="0">
                    <a:pos x="2591" y="669"/>
                  </a:cxn>
                  <a:cxn ang="0">
                    <a:pos x="2271" y="528"/>
                  </a:cxn>
                  <a:cxn ang="0">
                    <a:pos x="2042" y="473"/>
                  </a:cxn>
                  <a:cxn ang="0">
                    <a:pos x="1961" y="305"/>
                  </a:cxn>
                  <a:cxn ang="0">
                    <a:pos x="1824" y="347"/>
                  </a:cxn>
                  <a:cxn ang="0">
                    <a:pos x="1687" y="190"/>
                  </a:cxn>
                  <a:cxn ang="0">
                    <a:pos x="1522" y="60"/>
                  </a:cxn>
                </a:cxnLst>
                <a:rect l="0" t="0" r="r" b="b"/>
                <a:pathLst>
                  <a:path w="2591" h="2610">
                    <a:moveTo>
                      <a:pt x="1522" y="0"/>
                    </a:moveTo>
                    <a:lnTo>
                      <a:pt x="1503" y="11"/>
                    </a:lnTo>
                    <a:lnTo>
                      <a:pt x="1423" y="26"/>
                    </a:lnTo>
                    <a:lnTo>
                      <a:pt x="1325" y="62"/>
                    </a:lnTo>
                    <a:lnTo>
                      <a:pt x="1300" y="132"/>
                    </a:lnTo>
                    <a:lnTo>
                      <a:pt x="1287" y="245"/>
                    </a:lnTo>
                    <a:lnTo>
                      <a:pt x="1302" y="260"/>
                    </a:lnTo>
                    <a:lnTo>
                      <a:pt x="1298" y="285"/>
                    </a:lnTo>
                    <a:lnTo>
                      <a:pt x="1251" y="333"/>
                    </a:lnTo>
                    <a:lnTo>
                      <a:pt x="1202" y="368"/>
                    </a:lnTo>
                    <a:lnTo>
                      <a:pt x="1082" y="407"/>
                    </a:lnTo>
                    <a:lnTo>
                      <a:pt x="1026" y="444"/>
                    </a:lnTo>
                    <a:lnTo>
                      <a:pt x="1001" y="490"/>
                    </a:lnTo>
                    <a:lnTo>
                      <a:pt x="1003" y="511"/>
                    </a:lnTo>
                    <a:lnTo>
                      <a:pt x="1057" y="512"/>
                    </a:lnTo>
                    <a:lnTo>
                      <a:pt x="1079" y="519"/>
                    </a:lnTo>
                    <a:lnTo>
                      <a:pt x="1073" y="530"/>
                    </a:lnTo>
                    <a:lnTo>
                      <a:pt x="997" y="540"/>
                    </a:lnTo>
                    <a:lnTo>
                      <a:pt x="959" y="566"/>
                    </a:lnTo>
                    <a:lnTo>
                      <a:pt x="926" y="573"/>
                    </a:lnTo>
                    <a:lnTo>
                      <a:pt x="886" y="573"/>
                    </a:lnTo>
                    <a:lnTo>
                      <a:pt x="834" y="560"/>
                    </a:lnTo>
                    <a:lnTo>
                      <a:pt x="775" y="551"/>
                    </a:lnTo>
                    <a:lnTo>
                      <a:pt x="755" y="552"/>
                    </a:lnTo>
                    <a:lnTo>
                      <a:pt x="710" y="494"/>
                    </a:lnTo>
                    <a:lnTo>
                      <a:pt x="714" y="460"/>
                    </a:lnTo>
                    <a:lnTo>
                      <a:pt x="700" y="454"/>
                    </a:lnTo>
                    <a:lnTo>
                      <a:pt x="622" y="458"/>
                    </a:lnTo>
                    <a:lnTo>
                      <a:pt x="585" y="447"/>
                    </a:lnTo>
                    <a:lnTo>
                      <a:pt x="592" y="524"/>
                    </a:lnTo>
                    <a:lnTo>
                      <a:pt x="604" y="555"/>
                    </a:lnTo>
                    <a:lnTo>
                      <a:pt x="628" y="573"/>
                    </a:lnTo>
                    <a:lnTo>
                      <a:pt x="649" y="660"/>
                    </a:lnTo>
                    <a:lnTo>
                      <a:pt x="649" y="706"/>
                    </a:lnTo>
                    <a:lnTo>
                      <a:pt x="660" y="751"/>
                    </a:lnTo>
                    <a:lnTo>
                      <a:pt x="685" y="767"/>
                    </a:lnTo>
                    <a:lnTo>
                      <a:pt x="669" y="784"/>
                    </a:lnTo>
                    <a:lnTo>
                      <a:pt x="626" y="788"/>
                    </a:lnTo>
                    <a:lnTo>
                      <a:pt x="612" y="772"/>
                    </a:lnTo>
                    <a:lnTo>
                      <a:pt x="598" y="765"/>
                    </a:lnTo>
                    <a:lnTo>
                      <a:pt x="567" y="772"/>
                    </a:lnTo>
                    <a:lnTo>
                      <a:pt x="541" y="784"/>
                    </a:lnTo>
                    <a:lnTo>
                      <a:pt x="509" y="779"/>
                    </a:lnTo>
                    <a:lnTo>
                      <a:pt x="442" y="802"/>
                    </a:lnTo>
                    <a:lnTo>
                      <a:pt x="348" y="721"/>
                    </a:lnTo>
                    <a:lnTo>
                      <a:pt x="284" y="726"/>
                    </a:lnTo>
                    <a:lnTo>
                      <a:pt x="267" y="720"/>
                    </a:lnTo>
                    <a:lnTo>
                      <a:pt x="247" y="730"/>
                    </a:lnTo>
                    <a:lnTo>
                      <a:pt x="243" y="751"/>
                    </a:lnTo>
                    <a:lnTo>
                      <a:pt x="189" y="767"/>
                    </a:lnTo>
                    <a:lnTo>
                      <a:pt x="157" y="767"/>
                    </a:lnTo>
                    <a:lnTo>
                      <a:pt x="96" y="779"/>
                    </a:lnTo>
                    <a:lnTo>
                      <a:pt x="13" y="816"/>
                    </a:lnTo>
                    <a:lnTo>
                      <a:pt x="0" y="853"/>
                    </a:lnTo>
                    <a:lnTo>
                      <a:pt x="0" y="873"/>
                    </a:lnTo>
                    <a:lnTo>
                      <a:pt x="76" y="863"/>
                    </a:lnTo>
                    <a:lnTo>
                      <a:pt x="69" y="882"/>
                    </a:lnTo>
                    <a:lnTo>
                      <a:pt x="49" y="884"/>
                    </a:lnTo>
                    <a:lnTo>
                      <a:pt x="33" y="906"/>
                    </a:lnTo>
                    <a:lnTo>
                      <a:pt x="40" y="925"/>
                    </a:lnTo>
                    <a:lnTo>
                      <a:pt x="69" y="922"/>
                    </a:lnTo>
                    <a:lnTo>
                      <a:pt x="104" y="919"/>
                    </a:lnTo>
                    <a:lnTo>
                      <a:pt x="97" y="948"/>
                    </a:lnTo>
                    <a:lnTo>
                      <a:pt x="20" y="963"/>
                    </a:lnTo>
                    <a:lnTo>
                      <a:pt x="39" y="981"/>
                    </a:lnTo>
                    <a:lnTo>
                      <a:pt x="87" y="999"/>
                    </a:lnTo>
                    <a:lnTo>
                      <a:pt x="87" y="1037"/>
                    </a:lnTo>
                    <a:lnTo>
                      <a:pt x="130" y="1042"/>
                    </a:lnTo>
                    <a:lnTo>
                      <a:pt x="128" y="1019"/>
                    </a:lnTo>
                    <a:lnTo>
                      <a:pt x="161" y="1016"/>
                    </a:lnTo>
                    <a:lnTo>
                      <a:pt x="276" y="1060"/>
                    </a:lnTo>
                    <a:lnTo>
                      <a:pt x="310" y="1084"/>
                    </a:lnTo>
                    <a:lnTo>
                      <a:pt x="321" y="1105"/>
                    </a:lnTo>
                    <a:lnTo>
                      <a:pt x="342" y="1112"/>
                    </a:lnTo>
                    <a:lnTo>
                      <a:pt x="387" y="1096"/>
                    </a:lnTo>
                    <a:lnTo>
                      <a:pt x="414" y="1105"/>
                    </a:lnTo>
                    <a:lnTo>
                      <a:pt x="397" y="1118"/>
                    </a:lnTo>
                    <a:lnTo>
                      <a:pt x="440" y="1135"/>
                    </a:lnTo>
                    <a:lnTo>
                      <a:pt x="465" y="1118"/>
                    </a:lnTo>
                    <a:lnTo>
                      <a:pt x="475" y="1125"/>
                    </a:lnTo>
                    <a:lnTo>
                      <a:pt x="469" y="1188"/>
                    </a:lnTo>
                    <a:lnTo>
                      <a:pt x="521" y="1201"/>
                    </a:lnTo>
                    <a:lnTo>
                      <a:pt x="577" y="1188"/>
                    </a:lnTo>
                    <a:lnTo>
                      <a:pt x="614" y="1204"/>
                    </a:lnTo>
                    <a:lnTo>
                      <a:pt x="552" y="1225"/>
                    </a:lnTo>
                    <a:lnTo>
                      <a:pt x="552" y="1245"/>
                    </a:lnTo>
                    <a:lnTo>
                      <a:pt x="578" y="1272"/>
                    </a:lnTo>
                    <a:lnTo>
                      <a:pt x="560" y="1302"/>
                    </a:lnTo>
                    <a:lnTo>
                      <a:pt x="538" y="1280"/>
                    </a:lnTo>
                    <a:lnTo>
                      <a:pt x="536" y="1311"/>
                    </a:lnTo>
                    <a:lnTo>
                      <a:pt x="578" y="1356"/>
                    </a:lnTo>
                    <a:lnTo>
                      <a:pt x="602" y="1391"/>
                    </a:lnTo>
                    <a:lnTo>
                      <a:pt x="610" y="1422"/>
                    </a:lnTo>
                    <a:lnTo>
                      <a:pt x="655" y="1452"/>
                    </a:lnTo>
                    <a:lnTo>
                      <a:pt x="703" y="1477"/>
                    </a:lnTo>
                    <a:lnTo>
                      <a:pt x="756" y="1493"/>
                    </a:lnTo>
                    <a:lnTo>
                      <a:pt x="745" y="1520"/>
                    </a:lnTo>
                    <a:lnTo>
                      <a:pt x="761" y="1551"/>
                    </a:lnTo>
                    <a:lnTo>
                      <a:pt x="761" y="1601"/>
                    </a:lnTo>
                    <a:lnTo>
                      <a:pt x="741" y="1641"/>
                    </a:lnTo>
                    <a:lnTo>
                      <a:pt x="755" y="1678"/>
                    </a:lnTo>
                    <a:lnTo>
                      <a:pt x="793" y="1702"/>
                    </a:lnTo>
                    <a:lnTo>
                      <a:pt x="822" y="1741"/>
                    </a:lnTo>
                    <a:lnTo>
                      <a:pt x="834" y="1790"/>
                    </a:lnTo>
                    <a:lnTo>
                      <a:pt x="822" y="1772"/>
                    </a:lnTo>
                    <a:lnTo>
                      <a:pt x="768" y="1713"/>
                    </a:lnTo>
                    <a:lnTo>
                      <a:pt x="757" y="1741"/>
                    </a:lnTo>
                    <a:lnTo>
                      <a:pt x="755" y="1805"/>
                    </a:lnTo>
                    <a:lnTo>
                      <a:pt x="739" y="1927"/>
                    </a:lnTo>
                    <a:lnTo>
                      <a:pt x="734" y="1964"/>
                    </a:lnTo>
                    <a:lnTo>
                      <a:pt x="755" y="1934"/>
                    </a:lnTo>
                    <a:lnTo>
                      <a:pt x="768" y="1961"/>
                    </a:lnTo>
                    <a:lnTo>
                      <a:pt x="759" y="1973"/>
                    </a:lnTo>
                    <a:lnTo>
                      <a:pt x="734" y="1995"/>
                    </a:lnTo>
                    <a:lnTo>
                      <a:pt x="732" y="2038"/>
                    </a:lnTo>
                    <a:lnTo>
                      <a:pt x="692" y="2261"/>
                    </a:lnTo>
                    <a:lnTo>
                      <a:pt x="676" y="2304"/>
                    </a:lnTo>
                    <a:lnTo>
                      <a:pt x="637" y="2328"/>
                    </a:lnTo>
                    <a:lnTo>
                      <a:pt x="599" y="2326"/>
                    </a:lnTo>
                    <a:lnTo>
                      <a:pt x="606" y="2342"/>
                    </a:lnTo>
                    <a:lnTo>
                      <a:pt x="688" y="2408"/>
                    </a:lnTo>
                    <a:lnTo>
                      <a:pt x="721" y="2426"/>
                    </a:lnTo>
                    <a:lnTo>
                      <a:pt x="761" y="2434"/>
                    </a:lnTo>
                    <a:lnTo>
                      <a:pt x="804" y="2459"/>
                    </a:lnTo>
                    <a:lnTo>
                      <a:pt x="829" y="2482"/>
                    </a:lnTo>
                    <a:lnTo>
                      <a:pt x="1001" y="2527"/>
                    </a:lnTo>
                    <a:lnTo>
                      <a:pt x="1057" y="2535"/>
                    </a:lnTo>
                    <a:lnTo>
                      <a:pt x="1082" y="2529"/>
                    </a:lnTo>
                    <a:lnTo>
                      <a:pt x="1120" y="2502"/>
                    </a:lnTo>
                    <a:lnTo>
                      <a:pt x="1151" y="2496"/>
                    </a:lnTo>
                    <a:lnTo>
                      <a:pt x="1183" y="2507"/>
                    </a:lnTo>
                    <a:lnTo>
                      <a:pt x="1237" y="2543"/>
                    </a:lnTo>
                    <a:lnTo>
                      <a:pt x="1287" y="2549"/>
                    </a:lnTo>
                    <a:lnTo>
                      <a:pt x="1307" y="2570"/>
                    </a:lnTo>
                    <a:lnTo>
                      <a:pt x="1348" y="2602"/>
                    </a:lnTo>
                    <a:lnTo>
                      <a:pt x="1378" y="2610"/>
                    </a:lnTo>
                    <a:lnTo>
                      <a:pt x="1482" y="2604"/>
                    </a:lnTo>
                    <a:lnTo>
                      <a:pt x="1534" y="2594"/>
                    </a:lnTo>
                    <a:lnTo>
                      <a:pt x="1583" y="2592"/>
                    </a:lnTo>
                    <a:lnTo>
                      <a:pt x="1608" y="2596"/>
                    </a:lnTo>
                    <a:lnTo>
                      <a:pt x="1599" y="2489"/>
                    </a:lnTo>
                    <a:lnTo>
                      <a:pt x="1585" y="2473"/>
                    </a:lnTo>
                    <a:lnTo>
                      <a:pt x="1594" y="2419"/>
                    </a:lnTo>
                    <a:lnTo>
                      <a:pt x="1616" y="2379"/>
                    </a:lnTo>
                    <a:lnTo>
                      <a:pt x="1689" y="2347"/>
                    </a:lnTo>
                    <a:lnTo>
                      <a:pt x="1729" y="2320"/>
                    </a:lnTo>
                    <a:lnTo>
                      <a:pt x="1749" y="2300"/>
                    </a:lnTo>
                    <a:lnTo>
                      <a:pt x="1784" y="2282"/>
                    </a:lnTo>
                    <a:lnTo>
                      <a:pt x="1804" y="2282"/>
                    </a:lnTo>
                    <a:lnTo>
                      <a:pt x="1817" y="2295"/>
                    </a:lnTo>
                    <a:lnTo>
                      <a:pt x="1874" y="2304"/>
                    </a:lnTo>
                    <a:lnTo>
                      <a:pt x="1884" y="2311"/>
                    </a:lnTo>
                    <a:lnTo>
                      <a:pt x="1894" y="2324"/>
                    </a:lnTo>
                    <a:lnTo>
                      <a:pt x="1913" y="2325"/>
                    </a:lnTo>
                    <a:lnTo>
                      <a:pt x="1957" y="2334"/>
                    </a:lnTo>
                    <a:lnTo>
                      <a:pt x="1964" y="2320"/>
                    </a:lnTo>
                    <a:lnTo>
                      <a:pt x="1997" y="2322"/>
                    </a:lnTo>
                    <a:lnTo>
                      <a:pt x="2009" y="2330"/>
                    </a:lnTo>
                    <a:lnTo>
                      <a:pt x="2036" y="2331"/>
                    </a:lnTo>
                    <a:lnTo>
                      <a:pt x="2058" y="2341"/>
                    </a:lnTo>
                    <a:lnTo>
                      <a:pt x="2064" y="2360"/>
                    </a:lnTo>
                    <a:lnTo>
                      <a:pt x="2078" y="2366"/>
                    </a:lnTo>
                    <a:lnTo>
                      <a:pt x="2122" y="2368"/>
                    </a:lnTo>
                    <a:lnTo>
                      <a:pt x="2156" y="2399"/>
                    </a:lnTo>
                    <a:lnTo>
                      <a:pt x="2214" y="2404"/>
                    </a:lnTo>
                    <a:lnTo>
                      <a:pt x="2302" y="2366"/>
                    </a:lnTo>
                    <a:lnTo>
                      <a:pt x="2312" y="2355"/>
                    </a:lnTo>
                    <a:lnTo>
                      <a:pt x="2314" y="2331"/>
                    </a:lnTo>
                    <a:lnTo>
                      <a:pt x="2347" y="2306"/>
                    </a:lnTo>
                    <a:lnTo>
                      <a:pt x="2390" y="2267"/>
                    </a:lnTo>
                    <a:lnTo>
                      <a:pt x="2412" y="2253"/>
                    </a:lnTo>
                    <a:lnTo>
                      <a:pt x="2417" y="2237"/>
                    </a:lnTo>
                    <a:lnTo>
                      <a:pt x="2487" y="2201"/>
                    </a:lnTo>
                    <a:lnTo>
                      <a:pt x="2492" y="2194"/>
                    </a:lnTo>
                    <a:lnTo>
                      <a:pt x="2489" y="2181"/>
                    </a:lnTo>
                    <a:lnTo>
                      <a:pt x="2496" y="2157"/>
                    </a:lnTo>
                    <a:lnTo>
                      <a:pt x="2496" y="2125"/>
                    </a:lnTo>
                    <a:lnTo>
                      <a:pt x="2484" y="2096"/>
                    </a:lnTo>
                    <a:lnTo>
                      <a:pt x="2392" y="2084"/>
                    </a:lnTo>
                    <a:lnTo>
                      <a:pt x="2370" y="2053"/>
                    </a:lnTo>
                    <a:lnTo>
                      <a:pt x="2359" y="2012"/>
                    </a:lnTo>
                    <a:lnTo>
                      <a:pt x="2357" y="1971"/>
                    </a:lnTo>
                    <a:lnTo>
                      <a:pt x="2363" y="1936"/>
                    </a:lnTo>
                    <a:lnTo>
                      <a:pt x="2361" y="1906"/>
                    </a:lnTo>
                    <a:lnTo>
                      <a:pt x="2329" y="1895"/>
                    </a:lnTo>
                    <a:lnTo>
                      <a:pt x="2322" y="1879"/>
                    </a:lnTo>
                    <a:lnTo>
                      <a:pt x="2320" y="1860"/>
                    </a:lnTo>
                    <a:lnTo>
                      <a:pt x="2327" y="1830"/>
                    </a:lnTo>
                    <a:lnTo>
                      <a:pt x="2347" y="1805"/>
                    </a:lnTo>
                    <a:lnTo>
                      <a:pt x="2388" y="1775"/>
                    </a:lnTo>
                    <a:lnTo>
                      <a:pt x="2379" y="1741"/>
                    </a:lnTo>
                    <a:lnTo>
                      <a:pt x="2338" y="1646"/>
                    </a:lnTo>
                    <a:lnTo>
                      <a:pt x="2334" y="1625"/>
                    </a:lnTo>
                    <a:lnTo>
                      <a:pt x="2336" y="1607"/>
                    </a:lnTo>
                    <a:lnTo>
                      <a:pt x="2374" y="1605"/>
                    </a:lnTo>
                    <a:lnTo>
                      <a:pt x="2363" y="1564"/>
                    </a:lnTo>
                    <a:lnTo>
                      <a:pt x="2336" y="1558"/>
                    </a:lnTo>
                    <a:lnTo>
                      <a:pt x="2327" y="1515"/>
                    </a:lnTo>
                    <a:lnTo>
                      <a:pt x="2327" y="1454"/>
                    </a:lnTo>
                    <a:lnTo>
                      <a:pt x="2316" y="1447"/>
                    </a:lnTo>
                    <a:lnTo>
                      <a:pt x="2251" y="1447"/>
                    </a:lnTo>
                    <a:lnTo>
                      <a:pt x="2210" y="1510"/>
                    </a:lnTo>
                    <a:lnTo>
                      <a:pt x="2185" y="1525"/>
                    </a:lnTo>
                    <a:lnTo>
                      <a:pt x="2171" y="1517"/>
                    </a:lnTo>
                    <a:lnTo>
                      <a:pt x="2175" y="1433"/>
                    </a:lnTo>
                    <a:lnTo>
                      <a:pt x="2189" y="1389"/>
                    </a:lnTo>
                    <a:lnTo>
                      <a:pt x="2205" y="1374"/>
                    </a:lnTo>
                    <a:lnTo>
                      <a:pt x="2218" y="1349"/>
                    </a:lnTo>
                    <a:lnTo>
                      <a:pt x="2244" y="1334"/>
                    </a:lnTo>
                    <a:lnTo>
                      <a:pt x="2251" y="1323"/>
                    </a:lnTo>
                    <a:lnTo>
                      <a:pt x="2259" y="1286"/>
                    </a:lnTo>
                    <a:lnTo>
                      <a:pt x="2282" y="1253"/>
                    </a:lnTo>
                    <a:lnTo>
                      <a:pt x="2368" y="1160"/>
                    </a:lnTo>
                    <a:lnTo>
                      <a:pt x="2354" y="1140"/>
                    </a:lnTo>
                    <a:lnTo>
                      <a:pt x="2370" y="1115"/>
                    </a:lnTo>
                    <a:lnTo>
                      <a:pt x="2435" y="1120"/>
                    </a:lnTo>
                    <a:lnTo>
                      <a:pt x="2460" y="1107"/>
                    </a:lnTo>
                    <a:lnTo>
                      <a:pt x="2487" y="1085"/>
                    </a:lnTo>
                    <a:lnTo>
                      <a:pt x="2480" y="1074"/>
                    </a:lnTo>
                    <a:lnTo>
                      <a:pt x="2474" y="1038"/>
                    </a:lnTo>
                    <a:lnTo>
                      <a:pt x="2478" y="935"/>
                    </a:lnTo>
                    <a:lnTo>
                      <a:pt x="2507" y="844"/>
                    </a:lnTo>
                    <a:lnTo>
                      <a:pt x="2516" y="797"/>
                    </a:lnTo>
                    <a:lnTo>
                      <a:pt x="2582" y="712"/>
                    </a:lnTo>
                    <a:lnTo>
                      <a:pt x="2591" y="669"/>
                    </a:lnTo>
                    <a:lnTo>
                      <a:pt x="2539" y="646"/>
                    </a:lnTo>
                    <a:lnTo>
                      <a:pt x="2390" y="602"/>
                    </a:lnTo>
                    <a:lnTo>
                      <a:pt x="2318" y="594"/>
                    </a:lnTo>
                    <a:lnTo>
                      <a:pt x="2295" y="556"/>
                    </a:lnTo>
                    <a:lnTo>
                      <a:pt x="2271" y="528"/>
                    </a:lnTo>
                    <a:lnTo>
                      <a:pt x="2222" y="489"/>
                    </a:lnTo>
                    <a:lnTo>
                      <a:pt x="2175" y="493"/>
                    </a:lnTo>
                    <a:lnTo>
                      <a:pt x="2115" y="475"/>
                    </a:lnTo>
                    <a:lnTo>
                      <a:pt x="2083" y="482"/>
                    </a:lnTo>
                    <a:lnTo>
                      <a:pt x="2042" y="473"/>
                    </a:lnTo>
                    <a:lnTo>
                      <a:pt x="2013" y="446"/>
                    </a:lnTo>
                    <a:lnTo>
                      <a:pt x="1970" y="424"/>
                    </a:lnTo>
                    <a:lnTo>
                      <a:pt x="1980" y="402"/>
                    </a:lnTo>
                    <a:lnTo>
                      <a:pt x="1961" y="392"/>
                    </a:lnTo>
                    <a:lnTo>
                      <a:pt x="1961" y="305"/>
                    </a:lnTo>
                    <a:lnTo>
                      <a:pt x="1939" y="305"/>
                    </a:lnTo>
                    <a:lnTo>
                      <a:pt x="1914" y="335"/>
                    </a:lnTo>
                    <a:lnTo>
                      <a:pt x="1898" y="362"/>
                    </a:lnTo>
                    <a:lnTo>
                      <a:pt x="1860" y="362"/>
                    </a:lnTo>
                    <a:lnTo>
                      <a:pt x="1824" y="347"/>
                    </a:lnTo>
                    <a:lnTo>
                      <a:pt x="1814" y="288"/>
                    </a:lnTo>
                    <a:lnTo>
                      <a:pt x="1806" y="258"/>
                    </a:lnTo>
                    <a:lnTo>
                      <a:pt x="1786" y="237"/>
                    </a:lnTo>
                    <a:lnTo>
                      <a:pt x="1738" y="223"/>
                    </a:lnTo>
                    <a:lnTo>
                      <a:pt x="1687" y="190"/>
                    </a:lnTo>
                    <a:lnTo>
                      <a:pt x="1648" y="180"/>
                    </a:lnTo>
                    <a:lnTo>
                      <a:pt x="1614" y="110"/>
                    </a:lnTo>
                    <a:lnTo>
                      <a:pt x="1573" y="114"/>
                    </a:lnTo>
                    <a:lnTo>
                      <a:pt x="1530" y="94"/>
                    </a:lnTo>
                    <a:lnTo>
                      <a:pt x="1522" y="60"/>
                    </a:lnTo>
                    <a:lnTo>
                      <a:pt x="15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2" name="Freeform 139"/>
            <p:cNvSpPr>
              <a:spLocks noChangeAspect="1"/>
            </p:cNvSpPr>
            <p:nvPr/>
          </p:nvSpPr>
          <p:spPr bwMode="gray">
            <a:xfrm>
              <a:off x="2367" y="3088"/>
              <a:ext cx="11" cy="11"/>
            </a:xfrm>
            <a:custGeom>
              <a:avLst/>
              <a:gdLst/>
              <a:ahLst/>
              <a:cxnLst>
                <a:cxn ang="0">
                  <a:pos x="47" y="2"/>
                </a:cxn>
                <a:cxn ang="0">
                  <a:pos x="54" y="5"/>
                </a:cxn>
                <a:cxn ang="0">
                  <a:pos x="56" y="0"/>
                </a:cxn>
                <a:cxn ang="0">
                  <a:pos x="66" y="31"/>
                </a:cxn>
                <a:cxn ang="0">
                  <a:pos x="43" y="55"/>
                </a:cxn>
                <a:cxn ang="0">
                  <a:pos x="27" y="66"/>
                </a:cxn>
                <a:cxn ang="0">
                  <a:pos x="0" y="49"/>
                </a:cxn>
                <a:cxn ang="0">
                  <a:pos x="13" y="23"/>
                </a:cxn>
                <a:cxn ang="0">
                  <a:pos x="47" y="2"/>
                </a:cxn>
              </a:cxnLst>
              <a:rect l="0" t="0" r="r" b="b"/>
              <a:pathLst>
                <a:path w="66" h="66">
                  <a:moveTo>
                    <a:pt x="47" y="2"/>
                  </a:moveTo>
                  <a:lnTo>
                    <a:pt x="54" y="5"/>
                  </a:lnTo>
                  <a:lnTo>
                    <a:pt x="56" y="0"/>
                  </a:lnTo>
                  <a:lnTo>
                    <a:pt x="66" y="31"/>
                  </a:lnTo>
                  <a:lnTo>
                    <a:pt x="43" y="55"/>
                  </a:lnTo>
                  <a:lnTo>
                    <a:pt x="27" y="66"/>
                  </a:lnTo>
                  <a:lnTo>
                    <a:pt x="0" y="49"/>
                  </a:lnTo>
                  <a:lnTo>
                    <a:pt x="13" y="23"/>
                  </a:lnTo>
                  <a:lnTo>
                    <a:pt x="4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3" name="Freeform 140"/>
            <p:cNvSpPr>
              <a:spLocks noChangeAspect="1"/>
            </p:cNvSpPr>
            <p:nvPr/>
          </p:nvSpPr>
          <p:spPr bwMode="gray">
            <a:xfrm>
              <a:off x="2406" y="3050"/>
              <a:ext cx="34" cy="30"/>
            </a:xfrm>
            <a:custGeom>
              <a:avLst/>
              <a:gdLst/>
              <a:ahLst/>
              <a:cxnLst>
                <a:cxn ang="0">
                  <a:pos x="161" y="7"/>
                </a:cxn>
                <a:cxn ang="0">
                  <a:pos x="152" y="42"/>
                </a:cxn>
                <a:cxn ang="0">
                  <a:pos x="154" y="56"/>
                </a:cxn>
                <a:cxn ang="0">
                  <a:pos x="186" y="56"/>
                </a:cxn>
                <a:cxn ang="0">
                  <a:pos x="203" y="87"/>
                </a:cxn>
                <a:cxn ang="0">
                  <a:pos x="186" y="141"/>
                </a:cxn>
                <a:cxn ang="0">
                  <a:pos x="145" y="183"/>
                </a:cxn>
                <a:cxn ang="0">
                  <a:pos x="87" y="147"/>
                </a:cxn>
                <a:cxn ang="0">
                  <a:pos x="74" y="118"/>
                </a:cxn>
                <a:cxn ang="0">
                  <a:pos x="43" y="119"/>
                </a:cxn>
                <a:cxn ang="0">
                  <a:pos x="22" y="131"/>
                </a:cxn>
                <a:cxn ang="0">
                  <a:pos x="0" y="105"/>
                </a:cxn>
                <a:cxn ang="0">
                  <a:pos x="36" y="62"/>
                </a:cxn>
                <a:cxn ang="0">
                  <a:pos x="158" y="0"/>
                </a:cxn>
                <a:cxn ang="0">
                  <a:pos x="164" y="0"/>
                </a:cxn>
                <a:cxn ang="0">
                  <a:pos x="161" y="7"/>
                </a:cxn>
              </a:cxnLst>
              <a:rect l="0" t="0" r="r" b="b"/>
              <a:pathLst>
                <a:path w="203" h="183">
                  <a:moveTo>
                    <a:pt x="161" y="7"/>
                  </a:moveTo>
                  <a:lnTo>
                    <a:pt x="152" y="42"/>
                  </a:lnTo>
                  <a:lnTo>
                    <a:pt x="154" y="56"/>
                  </a:lnTo>
                  <a:lnTo>
                    <a:pt x="186" y="56"/>
                  </a:lnTo>
                  <a:lnTo>
                    <a:pt x="203" y="87"/>
                  </a:lnTo>
                  <a:lnTo>
                    <a:pt x="186" y="141"/>
                  </a:lnTo>
                  <a:lnTo>
                    <a:pt x="145" y="183"/>
                  </a:lnTo>
                  <a:lnTo>
                    <a:pt x="87" y="147"/>
                  </a:lnTo>
                  <a:lnTo>
                    <a:pt x="74" y="118"/>
                  </a:lnTo>
                  <a:lnTo>
                    <a:pt x="43" y="119"/>
                  </a:lnTo>
                  <a:lnTo>
                    <a:pt x="22" y="131"/>
                  </a:lnTo>
                  <a:lnTo>
                    <a:pt x="0" y="105"/>
                  </a:lnTo>
                  <a:lnTo>
                    <a:pt x="36" y="62"/>
                  </a:lnTo>
                  <a:lnTo>
                    <a:pt x="158" y="0"/>
                  </a:lnTo>
                  <a:lnTo>
                    <a:pt x="164" y="0"/>
                  </a:lnTo>
                  <a:lnTo>
                    <a:pt x="161"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141"/>
            <p:cNvSpPr>
              <a:spLocks noChangeAspect="1"/>
            </p:cNvSpPr>
            <p:nvPr/>
          </p:nvSpPr>
          <p:spPr bwMode="gray">
            <a:xfrm>
              <a:off x="2455" y="3046"/>
              <a:ext cx="14" cy="9"/>
            </a:xfrm>
            <a:custGeom>
              <a:avLst/>
              <a:gdLst/>
              <a:ahLst/>
              <a:cxnLst>
                <a:cxn ang="0">
                  <a:pos x="71" y="13"/>
                </a:cxn>
                <a:cxn ang="0">
                  <a:pos x="76" y="13"/>
                </a:cxn>
                <a:cxn ang="0">
                  <a:pos x="78" y="24"/>
                </a:cxn>
                <a:cxn ang="0">
                  <a:pos x="80" y="58"/>
                </a:cxn>
                <a:cxn ang="0">
                  <a:pos x="60" y="58"/>
                </a:cxn>
                <a:cxn ang="0">
                  <a:pos x="27" y="46"/>
                </a:cxn>
                <a:cxn ang="0">
                  <a:pos x="0" y="18"/>
                </a:cxn>
                <a:cxn ang="0">
                  <a:pos x="15" y="2"/>
                </a:cxn>
                <a:cxn ang="0">
                  <a:pos x="49" y="0"/>
                </a:cxn>
                <a:cxn ang="0">
                  <a:pos x="62" y="4"/>
                </a:cxn>
                <a:cxn ang="0">
                  <a:pos x="71" y="13"/>
                </a:cxn>
              </a:cxnLst>
              <a:rect l="0" t="0" r="r" b="b"/>
              <a:pathLst>
                <a:path w="80" h="58">
                  <a:moveTo>
                    <a:pt x="71" y="13"/>
                  </a:moveTo>
                  <a:lnTo>
                    <a:pt x="76" y="13"/>
                  </a:lnTo>
                  <a:lnTo>
                    <a:pt x="78" y="24"/>
                  </a:lnTo>
                  <a:lnTo>
                    <a:pt x="80" y="58"/>
                  </a:lnTo>
                  <a:lnTo>
                    <a:pt x="60" y="58"/>
                  </a:lnTo>
                  <a:lnTo>
                    <a:pt x="27" y="46"/>
                  </a:lnTo>
                  <a:lnTo>
                    <a:pt x="0" y="18"/>
                  </a:lnTo>
                  <a:lnTo>
                    <a:pt x="15" y="2"/>
                  </a:lnTo>
                  <a:lnTo>
                    <a:pt x="49" y="0"/>
                  </a:lnTo>
                  <a:lnTo>
                    <a:pt x="62" y="4"/>
                  </a:lnTo>
                  <a:lnTo>
                    <a:pt x="71" y="1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5" name="Freeform 142"/>
            <p:cNvSpPr>
              <a:spLocks noChangeAspect="1"/>
            </p:cNvSpPr>
            <p:nvPr/>
          </p:nvSpPr>
          <p:spPr bwMode="gray">
            <a:xfrm>
              <a:off x="2004" y="2955"/>
              <a:ext cx="110" cy="222"/>
            </a:xfrm>
            <a:custGeom>
              <a:avLst/>
              <a:gdLst/>
              <a:ahLst/>
              <a:cxnLst>
                <a:cxn ang="0">
                  <a:pos x="406" y="1224"/>
                </a:cxn>
                <a:cxn ang="0">
                  <a:pos x="433" y="1146"/>
                </a:cxn>
                <a:cxn ang="0">
                  <a:pos x="510" y="1072"/>
                </a:cxn>
                <a:cxn ang="0">
                  <a:pos x="465" y="992"/>
                </a:cxn>
                <a:cxn ang="0">
                  <a:pos x="454" y="890"/>
                </a:cxn>
                <a:cxn ang="0">
                  <a:pos x="494" y="811"/>
                </a:cxn>
                <a:cxn ang="0">
                  <a:pos x="441" y="724"/>
                </a:cxn>
                <a:cxn ang="0">
                  <a:pos x="461" y="641"/>
                </a:cxn>
                <a:cxn ang="0">
                  <a:pos x="537" y="587"/>
                </a:cxn>
                <a:cxn ang="0">
                  <a:pos x="514" y="513"/>
                </a:cxn>
                <a:cxn ang="0">
                  <a:pos x="537" y="432"/>
                </a:cxn>
                <a:cxn ang="0">
                  <a:pos x="546" y="327"/>
                </a:cxn>
                <a:cxn ang="0">
                  <a:pos x="631" y="209"/>
                </a:cxn>
                <a:cxn ang="0">
                  <a:pos x="661" y="125"/>
                </a:cxn>
                <a:cxn ang="0">
                  <a:pos x="611" y="55"/>
                </a:cxn>
                <a:cxn ang="0">
                  <a:pos x="490" y="41"/>
                </a:cxn>
                <a:cxn ang="0">
                  <a:pos x="352" y="58"/>
                </a:cxn>
                <a:cxn ang="0">
                  <a:pos x="275" y="46"/>
                </a:cxn>
                <a:cxn ang="0">
                  <a:pos x="219" y="9"/>
                </a:cxn>
                <a:cxn ang="0">
                  <a:pos x="133" y="71"/>
                </a:cxn>
                <a:cxn ang="0">
                  <a:pos x="172" y="278"/>
                </a:cxn>
                <a:cxn ang="0">
                  <a:pos x="142" y="389"/>
                </a:cxn>
                <a:cxn ang="0">
                  <a:pos x="119" y="483"/>
                </a:cxn>
                <a:cxn ang="0">
                  <a:pos x="106" y="578"/>
                </a:cxn>
                <a:cxn ang="0">
                  <a:pos x="61" y="690"/>
                </a:cxn>
                <a:cxn ang="0">
                  <a:pos x="16" y="823"/>
                </a:cxn>
                <a:cxn ang="0">
                  <a:pos x="3" y="889"/>
                </a:cxn>
                <a:cxn ang="0">
                  <a:pos x="70" y="968"/>
                </a:cxn>
                <a:cxn ang="0">
                  <a:pos x="151" y="947"/>
                </a:cxn>
                <a:cxn ang="0">
                  <a:pos x="137" y="979"/>
                </a:cxn>
                <a:cxn ang="0">
                  <a:pos x="131" y="1082"/>
                </a:cxn>
                <a:cxn ang="0">
                  <a:pos x="137" y="1191"/>
                </a:cxn>
                <a:cxn ang="0">
                  <a:pos x="110" y="1272"/>
                </a:cxn>
                <a:cxn ang="0">
                  <a:pos x="119" y="1326"/>
                </a:cxn>
                <a:cxn ang="0">
                  <a:pos x="205" y="1314"/>
                </a:cxn>
                <a:cxn ang="0">
                  <a:pos x="287" y="1328"/>
                </a:cxn>
                <a:cxn ang="0">
                  <a:pos x="361" y="1317"/>
                </a:cxn>
                <a:cxn ang="0">
                  <a:pos x="420" y="1287"/>
                </a:cxn>
              </a:cxnLst>
              <a:rect l="0" t="0" r="r" b="b"/>
              <a:pathLst>
                <a:path w="661" h="1328">
                  <a:moveTo>
                    <a:pt x="420" y="1287"/>
                  </a:moveTo>
                  <a:lnTo>
                    <a:pt x="406" y="1224"/>
                  </a:lnTo>
                  <a:lnTo>
                    <a:pt x="404" y="1184"/>
                  </a:lnTo>
                  <a:lnTo>
                    <a:pt x="433" y="1146"/>
                  </a:lnTo>
                  <a:lnTo>
                    <a:pt x="485" y="1105"/>
                  </a:lnTo>
                  <a:lnTo>
                    <a:pt x="510" y="1072"/>
                  </a:lnTo>
                  <a:lnTo>
                    <a:pt x="498" y="1030"/>
                  </a:lnTo>
                  <a:lnTo>
                    <a:pt x="465" y="992"/>
                  </a:lnTo>
                  <a:lnTo>
                    <a:pt x="451" y="943"/>
                  </a:lnTo>
                  <a:lnTo>
                    <a:pt x="454" y="890"/>
                  </a:lnTo>
                  <a:lnTo>
                    <a:pt x="481" y="845"/>
                  </a:lnTo>
                  <a:lnTo>
                    <a:pt x="494" y="811"/>
                  </a:lnTo>
                  <a:lnTo>
                    <a:pt x="485" y="792"/>
                  </a:lnTo>
                  <a:lnTo>
                    <a:pt x="441" y="724"/>
                  </a:lnTo>
                  <a:lnTo>
                    <a:pt x="428" y="665"/>
                  </a:lnTo>
                  <a:lnTo>
                    <a:pt x="461" y="641"/>
                  </a:lnTo>
                  <a:lnTo>
                    <a:pt x="502" y="629"/>
                  </a:lnTo>
                  <a:lnTo>
                    <a:pt x="537" y="587"/>
                  </a:lnTo>
                  <a:lnTo>
                    <a:pt x="539" y="551"/>
                  </a:lnTo>
                  <a:lnTo>
                    <a:pt x="514" y="513"/>
                  </a:lnTo>
                  <a:lnTo>
                    <a:pt x="514" y="486"/>
                  </a:lnTo>
                  <a:lnTo>
                    <a:pt x="537" y="432"/>
                  </a:lnTo>
                  <a:lnTo>
                    <a:pt x="546" y="377"/>
                  </a:lnTo>
                  <a:lnTo>
                    <a:pt x="546" y="327"/>
                  </a:lnTo>
                  <a:lnTo>
                    <a:pt x="551" y="290"/>
                  </a:lnTo>
                  <a:lnTo>
                    <a:pt x="631" y="209"/>
                  </a:lnTo>
                  <a:lnTo>
                    <a:pt x="661" y="155"/>
                  </a:lnTo>
                  <a:lnTo>
                    <a:pt x="661" y="125"/>
                  </a:lnTo>
                  <a:lnTo>
                    <a:pt x="631" y="93"/>
                  </a:lnTo>
                  <a:lnTo>
                    <a:pt x="611" y="55"/>
                  </a:lnTo>
                  <a:lnTo>
                    <a:pt x="553" y="43"/>
                  </a:lnTo>
                  <a:lnTo>
                    <a:pt x="490" y="41"/>
                  </a:lnTo>
                  <a:lnTo>
                    <a:pt x="441" y="66"/>
                  </a:lnTo>
                  <a:lnTo>
                    <a:pt x="352" y="58"/>
                  </a:lnTo>
                  <a:lnTo>
                    <a:pt x="303" y="63"/>
                  </a:lnTo>
                  <a:lnTo>
                    <a:pt x="275" y="46"/>
                  </a:lnTo>
                  <a:lnTo>
                    <a:pt x="271" y="0"/>
                  </a:lnTo>
                  <a:lnTo>
                    <a:pt x="219" y="9"/>
                  </a:lnTo>
                  <a:lnTo>
                    <a:pt x="164" y="32"/>
                  </a:lnTo>
                  <a:lnTo>
                    <a:pt x="133" y="71"/>
                  </a:lnTo>
                  <a:lnTo>
                    <a:pt x="164" y="237"/>
                  </a:lnTo>
                  <a:lnTo>
                    <a:pt x="172" y="278"/>
                  </a:lnTo>
                  <a:lnTo>
                    <a:pt x="158" y="305"/>
                  </a:lnTo>
                  <a:lnTo>
                    <a:pt x="142" y="389"/>
                  </a:lnTo>
                  <a:lnTo>
                    <a:pt x="131" y="422"/>
                  </a:lnTo>
                  <a:lnTo>
                    <a:pt x="119" y="483"/>
                  </a:lnTo>
                  <a:lnTo>
                    <a:pt x="115" y="539"/>
                  </a:lnTo>
                  <a:lnTo>
                    <a:pt x="106" y="578"/>
                  </a:lnTo>
                  <a:lnTo>
                    <a:pt x="84" y="645"/>
                  </a:lnTo>
                  <a:lnTo>
                    <a:pt x="61" y="690"/>
                  </a:lnTo>
                  <a:lnTo>
                    <a:pt x="16" y="755"/>
                  </a:lnTo>
                  <a:lnTo>
                    <a:pt x="16" y="823"/>
                  </a:lnTo>
                  <a:lnTo>
                    <a:pt x="0" y="878"/>
                  </a:lnTo>
                  <a:lnTo>
                    <a:pt x="3" y="889"/>
                  </a:lnTo>
                  <a:lnTo>
                    <a:pt x="34" y="908"/>
                  </a:lnTo>
                  <a:lnTo>
                    <a:pt x="70" y="968"/>
                  </a:lnTo>
                  <a:lnTo>
                    <a:pt x="97" y="956"/>
                  </a:lnTo>
                  <a:lnTo>
                    <a:pt x="151" y="947"/>
                  </a:lnTo>
                  <a:lnTo>
                    <a:pt x="149" y="963"/>
                  </a:lnTo>
                  <a:lnTo>
                    <a:pt x="137" y="979"/>
                  </a:lnTo>
                  <a:lnTo>
                    <a:pt x="140" y="1038"/>
                  </a:lnTo>
                  <a:lnTo>
                    <a:pt x="131" y="1082"/>
                  </a:lnTo>
                  <a:lnTo>
                    <a:pt x="137" y="1107"/>
                  </a:lnTo>
                  <a:lnTo>
                    <a:pt x="137" y="1191"/>
                  </a:lnTo>
                  <a:lnTo>
                    <a:pt x="131" y="1224"/>
                  </a:lnTo>
                  <a:lnTo>
                    <a:pt x="110" y="1272"/>
                  </a:lnTo>
                  <a:lnTo>
                    <a:pt x="108" y="1312"/>
                  </a:lnTo>
                  <a:lnTo>
                    <a:pt x="119" y="1326"/>
                  </a:lnTo>
                  <a:lnTo>
                    <a:pt x="160" y="1314"/>
                  </a:lnTo>
                  <a:lnTo>
                    <a:pt x="205" y="1314"/>
                  </a:lnTo>
                  <a:lnTo>
                    <a:pt x="253" y="1317"/>
                  </a:lnTo>
                  <a:lnTo>
                    <a:pt x="287" y="1328"/>
                  </a:lnTo>
                  <a:lnTo>
                    <a:pt x="328" y="1328"/>
                  </a:lnTo>
                  <a:lnTo>
                    <a:pt x="361" y="1317"/>
                  </a:lnTo>
                  <a:lnTo>
                    <a:pt x="388" y="1299"/>
                  </a:lnTo>
                  <a:lnTo>
                    <a:pt x="420" y="128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6" name="Freeform 143"/>
            <p:cNvSpPr>
              <a:spLocks noChangeAspect="1"/>
            </p:cNvSpPr>
            <p:nvPr/>
          </p:nvSpPr>
          <p:spPr bwMode="gray">
            <a:xfrm>
              <a:off x="2525" y="2687"/>
              <a:ext cx="150" cy="88"/>
            </a:xfrm>
            <a:custGeom>
              <a:avLst/>
              <a:gdLst/>
              <a:ahLst/>
              <a:cxnLst>
                <a:cxn ang="0">
                  <a:pos x="192" y="492"/>
                </a:cxn>
                <a:cxn ang="0">
                  <a:pos x="156" y="443"/>
                </a:cxn>
                <a:cxn ang="0">
                  <a:pos x="145" y="375"/>
                </a:cxn>
                <a:cxn ang="0">
                  <a:pos x="39" y="438"/>
                </a:cxn>
                <a:cxn ang="0">
                  <a:pos x="0" y="445"/>
                </a:cxn>
                <a:cxn ang="0">
                  <a:pos x="18" y="317"/>
                </a:cxn>
                <a:cxn ang="0">
                  <a:pos x="47" y="278"/>
                </a:cxn>
                <a:cxn ang="0">
                  <a:pos x="80" y="252"/>
                </a:cxn>
                <a:cxn ang="0">
                  <a:pos x="111" y="182"/>
                </a:cxn>
                <a:cxn ang="0">
                  <a:pos x="183" y="68"/>
                </a:cxn>
                <a:cxn ang="0">
                  <a:pos x="264" y="48"/>
                </a:cxn>
                <a:cxn ang="0">
                  <a:pos x="316" y="13"/>
                </a:cxn>
                <a:cxn ang="0">
                  <a:pos x="474" y="21"/>
                </a:cxn>
                <a:cxn ang="0">
                  <a:pos x="643" y="21"/>
                </a:cxn>
                <a:cxn ang="0">
                  <a:pos x="736" y="81"/>
                </a:cxn>
                <a:cxn ang="0">
                  <a:pos x="720" y="152"/>
                </a:cxn>
                <a:cxn ang="0">
                  <a:pos x="771" y="213"/>
                </a:cxn>
                <a:cxn ang="0">
                  <a:pos x="845" y="235"/>
                </a:cxn>
                <a:cxn ang="0">
                  <a:pos x="902" y="241"/>
                </a:cxn>
                <a:cxn ang="0">
                  <a:pos x="893" y="306"/>
                </a:cxn>
                <a:cxn ang="0">
                  <a:pos x="837" y="318"/>
                </a:cxn>
                <a:cxn ang="0">
                  <a:pos x="835" y="370"/>
                </a:cxn>
                <a:cxn ang="0">
                  <a:pos x="839" y="409"/>
                </a:cxn>
                <a:cxn ang="0">
                  <a:pos x="720" y="391"/>
                </a:cxn>
                <a:cxn ang="0">
                  <a:pos x="670" y="358"/>
                </a:cxn>
                <a:cxn ang="0">
                  <a:pos x="622" y="470"/>
                </a:cxn>
                <a:cxn ang="0">
                  <a:pos x="605" y="521"/>
                </a:cxn>
                <a:cxn ang="0">
                  <a:pos x="558" y="476"/>
                </a:cxn>
                <a:cxn ang="0">
                  <a:pos x="491" y="373"/>
                </a:cxn>
                <a:cxn ang="0">
                  <a:pos x="428" y="425"/>
                </a:cxn>
                <a:cxn ang="0">
                  <a:pos x="415" y="476"/>
                </a:cxn>
                <a:cxn ang="0">
                  <a:pos x="327" y="508"/>
                </a:cxn>
                <a:cxn ang="0">
                  <a:pos x="203" y="533"/>
                </a:cxn>
              </a:cxnLst>
              <a:rect l="0" t="0" r="r" b="b"/>
              <a:pathLst>
                <a:path w="902" h="533">
                  <a:moveTo>
                    <a:pt x="203" y="533"/>
                  </a:moveTo>
                  <a:lnTo>
                    <a:pt x="192" y="492"/>
                  </a:lnTo>
                  <a:lnTo>
                    <a:pt x="165" y="486"/>
                  </a:lnTo>
                  <a:lnTo>
                    <a:pt x="156" y="443"/>
                  </a:lnTo>
                  <a:lnTo>
                    <a:pt x="156" y="382"/>
                  </a:lnTo>
                  <a:lnTo>
                    <a:pt x="145" y="375"/>
                  </a:lnTo>
                  <a:lnTo>
                    <a:pt x="80" y="375"/>
                  </a:lnTo>
                  <a:lnTo>
                    <a:pt x="39" y="438"/>
                  </a:lnTo>
                  <a:lnTo>
                    <a:pt x="14" y="453"/>
                  </a:lnTo>
                  <a:lnTo>
                    <a:pt x="0" y="445"/>
                  </a:lnTo>
                  <a:lnTo>
                    <a:pt x="4" y="362"/>
                  </a:lnTo>
                  <a:lnTo>
                    <a:pt x="18" y="317"/>
                  </a:lnTo>
                  <a:lnTo>
                    <a:pt x="34" y="302"/>
                  </a:lnTo>
                  <a:lnTo>
                    <a:pt x="47" y="278"/>
                  </a:lnTo>
                  <a:lnTo>
                    <a:pt x="73" y="263"/>
                  </a:lnTo>
                  <a:lnTo>
                    <a:pt x="80" y="252"/>
                  </a:lnTo>
                  <a:lnTo>
                    <a:pt x="88" y="214"/>
                  </a:lnTo>
                  <a:lnTo>
                    <a:pt x="111" y="182"/>
                  </a:lnTo>
                  <a:lnTo>
                    <a:pt x="197" y="89"/>
                  </a:lnTo>
                  <a:lnTo>
                    <a:pt x="183" y="68"/>
                  </a:lnTo>
                  <a:lnTo>
                    <a:pt x="199" y="43"/>
                  </a:lnTo>
                  <a:lnTo>
                    <a:pt x="264" y="48"/>
                  </a:lnTo>
                  <a:lnTo>
                    <a:pt x="289" y="36"/>
                  </a:lnTo>
                  <a:lnTo>
                    <a:pt x="316" y="13"/>
                  </a:lnTo>
                  <a:lnTo>
                    <a:pt x="344" y="36"/>
                  </a:lnTo>
                  <a:lnTo>
                    <a:pt x="474" y="21"/>
                  </a:lnTo>
                  <a:lnTo>
                    <a:pt x="569" y="0"/>
                  </a:lnTo>
                  <a:lnTo>
                    <a:pt x="643" y="21"/>
                  </a:lnTo>
                  <a:lnTo>
                    <a:pt x="709" y="51"/>
                  </a:lnTo>
                  <a:lnTo>
                    <a:pt x="736" y="81"/>
                  </a:lnTo>
                  <a:lnTo>
                    <a:pt x="725" y="116"/>
                  </a:lnTo>
                  <a:lnTo>
                    <a:pt x="720" y="152"/>
                  </a:lnTo>
                  <a:lnTo>
                    <a:pt x="749" y="197"/>
                  </a:lnTo>
                  <a:lnTo>
                    <a:pt x="771" y="213"/>
                  </a:lnTo>
                  <a:lnTo>
                    <a:pt x="811" y="231"/>
                  </a:lnTo>
                  <a:lnTo>
                    <a:pt x="845" y="235"/>
                  </a:lnTo>
                  <a:lnTo>
                    <a:pt x="873" y="220"/>
                  </a:lnTo>
                  <a:lnTo>
                    <a:pt x="902" y="241"/>
                  </a:lnTo>
                  <a:lnTo>
                    <a:pt x="890" y="281"/>
                  </a:lnTo>
                  <a:lnTo>
                    <a:pt x="893" y="306"/>
                  </a:lnTo>
                  <a:lnTo>
                    <a:pt x="878" y="317"/>
                  </a:lnTo>
                  <a:lnTo>
                    <a:pt x="837" y="318"/>
                  </a:lnTo>
                  <a:lnTo>
                    <a:pt x="831" y="343"/>
                  </a:lnTo>
                  <a:lnTo>
                    <a:pt x="835" y="370"/>
                  </a:lnTo>
                  <a:lnTo>
                    <a:pt x="846" y="391"/>
                  </a:lnTo>
                  <a:lnTo>
                    <a:pt x="839" y="409"/>
                  </a:lnTo>
                  <a:lnTo>
                    <a:pt x="762" y="391"/>
                  </a:lnTo>
                  <a:lnTo>
                    <a:pt x="720" y="391"/>
                  </a:lnTo>
                  <a:lnTo>
                    <a:pt x="698" y="370"/>
                  </a:lnTo>
                  <a:lnTo>
                    <a:pt x="670" y="358"/>
                  </a:lnTo>
                  <a:lnTo>
                    <a:pt x="662" y="398"/>
                  </a:lnTo>
                  <a:lnTo>
                    <a:pt x="622" y="470"/>
                  </a:lnTo>
                  <a:lnTo>
                    <a:pt x="614" y="506"/>
                  </a:lnTo>
                  <a:lnTo>
                    <a:pt x="605" y="521"/>
                  </a:lnTo>
                  <a:lnTo>
                    <a:pt x="580" y="506"/>
                  </a:lnTo>
                  <a:lnTo>
                    <a:pt x="558" y="476"/>
                  </a:lnTo>
                  <a:lnTo>
                    <a:pt x="514" y="445"/>
                  </a:lnTo>
                  <a:lnTo>
                    <a:pt x="491" y="373"/>
                  </a:lnTo>
                  <a:lnTo>
                    <a:pt x="450" y="396"/>
                  </a:lnTo>
                  <a:lnTo>
                    <a:pt x="428" y="425"/>
                  </a:lnTo>
                  <a:lnTo>
                    <a:pt x="428" y="458"/>
                  </a:lnTo>
                  <a:lnTo>
                    <a:pt x="415" y="476"/>
                  </a:lnTo>
                  <a:lnTo>
                    <a:pt x="374" y="511"/>
                  </a:lnTo>
                  <a:lnTo>
                    <a:pt x="327" y="508"/>
                  </a:lnTo>
                  <a:lnTo>
                    <a:pt x="235" y="530"/>
                  </a:lnTo>
                  <a:lnTo>
                    <a:pt x="203" y="5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7" name="Freeform 144"/>
            <p:cNvSpPr>
              <a:spLocks noChangeAspect="1"/>
            </p:cNvSpPr>
            <p:nvPr/>
          </p:nvSpPr>
          <p:spPr bwMode="gray">
            <a:xfrm>
              <a:off x="2777" y="2726"/>
              <a:ext cx="109" cy="76"/>
            </a:xfrm>
            <a:custGeom>
              <a:avLst/>
              <a:gdLst/>
              <a:ahLst/>
              <a:cxnLst>
                <a:cxn ang="0">
                  <a:pos x="510" y="16"/>
                </a:cxn>
                <a:cxn ang="0">
                  <a:pos x="438" y="36"/>
                </a:cxn>
                <a:cxn ang="0">
                  <a:pos x="405" y="69"/>
                </a:cxn>
                <a:cxn ang="0">
                  <a:pos x="283" y="66"/>
                </a:cxn>
                <a:cxn ang="0">
                  <a:pos x="219" y="126"/>
                </a:cxn>
                <a:cxn ang="0">
                  <a:pos x="51" y="114"/>
                </a:cxn>
                <a:cxn ang="0">
                  <a:pos x="0" y="178"/>
                </a:cxn>
                <a:cxn ang="0">
                  <a:pos x="10" y="202"/>
                </a:cxn>
                <a:cxn ang="0">
                  <a:pos x="20" y="223"/>
                </a:cxn>
                <a:cxn ang="0">
                  <a:pos x="34" y="278"/>
                </a:cxn>
                <a:cxn ang="0">
                  <a:pos x="43" y="315"/>
                </a:cxn>
                <a:cxn ang="0">
                  <a:pos x="81" y="347"/>
                </a:cxn>
                <a:cxn ang="0">
                  <a:pos x="104" y="369"/>
                </a:cxn>
                <a:cxn ang="0">
                  <a:pos x="86" y="396"/>
                </a:cxn>
                <a:cxn ang="0">
                  <a:pos x="47" y="396"/>
                </a:cxn>
                <a:cxn ang="0">
                  <a:pos x="51" y="434"/>
                </a:cxn>
                <a:cxn ang="0">
                  <a:pos x="113" y="413"/>
                </a:cxn>
                <a:cxn ang="0">
                  <a:pos x="197" y="430"/>
                </a:cxn>
                <a:cxn ang="0">
                  <a:pos x="236" y="373"/>
                </a:cxn>
                <a:cxn ang="0">
                  <a:pos x="295" y="441"/>
                </a:cxn>
                <a:cxn ang="0">
                  <a:pos x="306" y="426"/>
                </a:cxn>
                <a:cxn ang="0">
                  <a:pos x="328" y="438"/>
                </a:cxn>
                <a:cxn ang="0">
                  <a:pos x="358" y="459"/>
                </a:cxn>
                <a:cxn ang="0">
                  <a:pos x="374" y="400"/>
                </a:cxn>
                <a:cxn ang="0">
                  <a:pos x="375" y="363"/>
                </a:cxn>
                <a:cxn ang="0">
                  <a:pos x="447" y="326"/>
                </a:cxn>
                <a:cxn ang="0">
                  <a:pos x="464" y="255"/>
                </a:cxn>
                <a:cxn ang="0">
                  <a:pos x="439" y="217"/>
                </a:cxn>
                <a:cxn ang="0">
                  <a:pos x="525" y="172"/>
                </a:cxn>
                <a:cxn ang="0">
                  <a:pos x="539" y="144"/>
                </a:cxn>
                <a:cxn ang="0">
                  <a:pos x="578" y="149"/>
                </a:cxn>
                <a:cxn ang="0">
                  <a:pos x="573" y="120"/>
                </a:cxn>
                <a:cxn ang="0">
                  <a:pos x="587" y="89"/>
                </a:cxn>
                <a:cxn ang="0">
                  <a:pos x="634" y="114"/>
                </a:cxn>
                <a:cxn ang="0">
                  <a:pos x="650" y="114"/>
                </a:cxn>
                <a:cxn ang="0">
                  <a:pos x="596" y="16"/>
                </a:cxn>
                <a:cxn ang="0">
                  <a:pos x="542" y="0"/>
                </a:cxn>
              </a:cxnLst>
              <a:rect l="0" t="0" r="r" b="b"/>
              <a:pathLst>
                <a:path w="650" h="459">
                  <a:moveTo>
                    <a:pt x="542" y="0"/>
                  </a:moveTo>
                  <a:lnTo>
                    <a:pt x="510" y="16"/>
                  </a:lnTo>
                  <a:lnTo>
                    <a:pt x="504" y="44"/>
                  </a:lnTo>
                  <a:lnTo>
                    <a:pt x="438" y="36"/>
                  </a:lnTo>
                  <a:lnTo>
                    <a:pt x="422" y="38"/>
                  </a:lnTo>
                  <a:lnTo>
                    <a:pt x="405" y="69"/>
                  </a:lnTo>
                  <a:lnTo>
                    <a:pt x="332" y="53"/>
                  </a:lnTo>
                  <a:lnTo>
                    <a:pt x="283" y="66"/>
                  </a:lnTo>
                  <a:lnTo>
                    <a:pt x="252" y="106"/>
                  </a:lnTo>
                  <a:lnTo>
                    <a:pt x="219" y="126"/>
                  </a:lnTo>
                  <a:lnTo>
                    <a:pt x="110" y="114"/>
                  </a:lnTo>
                  <a:lnTo>
                    <a:pt x="51" y="114"/>
                  </a:lnTo>
                  <a:lnTo>
                    <a:pt x="12" y="151"/>
                  </a:lnTo>
                  <a:lnTo>
                    <a:pt x="0" y="178"/>
                  </a:lnTo>
                  <a:lnTo>
                    <a:pt x="0" y="196"/>
                  </a:lnTo>
                  <a:lnTo>
                    <a:pt x="10" y="202"/>
                  </a:lnTo>
                  <a:lnTo>
                    <a:pt x="30" y="198"/>
                  </a:lnTo>
                  <a:lnTo>
                    <a:pt x="20" y="223"/>
                  </a:lnTo>
                  <a:lnTo>
                    <a:pt x="16" y="254"/>
                  </a:lnTo>
                  <a:lnTo>
                    <a:pt x="34" y="278"/>
                  </a:lnTo>
                  <a:lnTo>
                    <a:pt x="34" y="306"/>
                  </a:lnTo>
                  <a:lnTo>
                    <a:pt x="43" y="315"/>
                  </a:lnTo>
                  <a:lnTo>
                    <a:pt x="73" y="328"/>
                  </a:lnTo>
                  <a:lnTo>
                    <a:pt x="81" y="347"/>
                  </a:lnTo>
                  <a:lnTo>
                    <a:pt x="95" y="353"/>
                  </a:lnTo>
                  <a:lnTo>
                    <a:pt x="104" y="369"/>
                  </a:lnTo>
                  <a:lnTo>
                    <a:pt x="100" y="385"/>
                  </a:lnTo>
                  <a:lnTo>
                    <a:pt x="86" y="396"/>
                  </a:lnTo>
                  <a:lnTo>
                    <a:pt x="66" y="400"/>
                  </a:lnTo>
                  <a:lnTo>
                    <a:pt x="47" y="396"/>
                  </a:lnTo>
                  <a:lnTo>
                    <a:pt x="23" y="412"/>
                  </a:lnTo>
                  <a:lnTo>
                    <a:pt x="51" y="434"/>
                  </a:lnTo>
                  <a:lnTo>
                    <a:pt x="105" y="433"/>
                  </a:lnTo>
                  <a:lnTo>
                    <a:pt x="113" y="413"/>
                  </a:lnTo>
                  <a:lnTo>
                    <a:pt x="133" y="432"/>
                  </a:lnTo>
                  <a:lnTo>
                    <a:pt x="197" y="430"/>
                  </a:lnTo>
                  <a:lnTo>
                    <a:pt x="225" y="372"/>
                  </a:lnTo>
                  <a:lnTo>
                    <a:pt x="236" y="373"/>
                  </a:lnTo>
                  <a:lnTo>
                    <a:pt x="279" y="443"/>
                  </a:lnTo>
                  <a:lnTo>
                    <a:pt x="295" y="441"/>
                  </a:lnTo>
                  <a:lnTo>
                    <a:pt x="296" y="425"/>
                  </a:lnTo>
                  <a:lnTo>
                    <a:pt x="306" y="426"/>
                  </a:lnTo>
                  <a:lnTo>
                    <a:pt x="312" y="436"/>
                  </a:lnTo>
                  <a:lnTo>
                    <a:pt x="328" y="438"/>
                  </a:lnTo>
                  <a:lnTo>
                    <a:pt x="346" y="459"/>
                  </a:lnTo>
                  <a:lnTo>
                    <a:pt x="358" y="459"/>
                  </a:lnTo>
                  <a:lnTo>
                    <a:pt x="377" y="445"/>
                  </a:lnTo>
                  <a:lnTo>
                    <a:pt x="374" y="400"/>
                  </a:lnTo>
                  <a:lnTo>
                    <a:pt x="388" y="381"/>
                  </a:lnTo>
                  <a:lnTo>
                    <a:pt x="375" y="363"/>
                  </a:lnTo>
                  <a:lnTo>
                    <a:pt x="415" y="328"/>
                  </a:lnTo>
                  <a:lnTo>
                    <a:pt x="447" y="326"/>
                  </a:lnTo>
                  <a:lnTo>
                    <a:pt x="463" y="298"/>
                  </a:lnTo>
                  <a:lnTo>
                    <a:pt x="464" y="255"/>
                  </a:lnTo>
                  <a:lnTo>
                    <a:pt x="440" y="232"/>
                  </a:lnTo>
                  <a:lnTo>
                    <a:pt x="439" y="217"/>
                  </a:lnTo>
                  <a:lnTo>
                    <a:pt x="451" y="196"/>
                  </a:lnTo>
                  <a:lnTo>
                    <a:pt x="525" y="172"/>
                  </a:lnTo>
                  <a:lnTo>
                    <a:pt x="536" y="161"/>
                  </a:lnTo>
                  <a:lnTo>
                    <a:pt x="539" y="144"/>
                  </a:lnTo>
                  <a:lnTo>
                    <a:pt x="565" y="144"/>
                  </a:lnTo>
                  <a:lnTo>
                    <a:pt x="578" y="149"/>
                  </a:lnTo>
                  <a:lnTo>
                    <a:pt x="580" y="145"/>
                  </a:lnTo>
                  <a:lnTo>
                    <a:pt x="573" y="120"/>
                  </a:lnTo>
                  <a:lnTo>
                    <a:pt x="573" y="103"/>
                  </a:lnTo>
                  <a:lnTo>
                    <a:pt x="587" y="89"/>
                  </a:lnTo>
                  <a:lnTo>
                    <a:pt x="601" y="90"/>
                  </a:lnTo>
                  <a:lnTo>
                    <a:pt x="634" y="114"/>
                  </a:lnTo>
                  <a:lnTo>
                    <a:pt x="646" y="107"/>
                  </a:lnTo>
                  <a:lnTo>
                    <a:pt x="650" y="114"/>
                  </a:lnTo>
                  <a:lnTo>
                    <a:pt x="616" y="65"/>
                  </a:lnTo>
                  <a:lnTo>
                    <a:pt x="596" y="16"/>
                  </a:lnTo>
                  <a:lnTo>
                    <a:pt x="569" y="1"/>
                  </a:lnTo>
                  <a:lnTo>
                    <a:pt x="5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8" name="Freeform 145"/>
            <p:cNvSpPr>
              <a:spLocks noChangeAspect="1"/>
            </p:cNvSpPr>
            <p:nvPr/>
          </p:nvSpPr>
          <p:spPr bwMode="gray">
            <a:xfrm>
              <a:off x="2856" y="2800"/>
              <a:ext cx="134" cy="135"/>
            </a:xfrm>
            <a:custGeom>
              <a:avLst/>
              <a:gdLst/>
              <a:ahLst/>
              <a:cxnLst>
                <a:cxn ang="0">
                  <a:pos x="542" y="781"/>
                </a:cxn>
                <a:cxn ang="0">
                  <a:pos x="481" y="723"/>
                </a:cxn>
                <a:cxn ang="0">
                  <a:pos x="426" y="677"/>
                </a:cxn>
                <a:cxn ang="0">
                  <a:pos x="368" y="673"/>
                </a:cxn>
                <a:cxn ang="0">
                  <a:pos x="305" y="526"/>
                </a:cxn>
                <a:cxn ang="0">
                  <a:pos x="195" y="427"/>
                </a:cxn>
                <a:cxn ang="0">
                  <a:pos x="132" y="352"/>
                </a:cxn>
                <a:cxn ang="0">
                  <a:pos x="87" y="276"/>
                </a:cxn>
                <a:cxn ang="0">
                  <a:pos x="80" y="226"/>
                </a:cxn>
                <a:cxn ang="0">
                  <a:pos x="28" y="154"/>
                </a:cxn>
                <a:cxn ang="0">
                  <a:pos x="13" y="112"/>
                </a:cxn>
                <a:cxn ang="0">
                  <a:pos x="31" y="5"/>
                </a:cxn>
                <a:cxn ang="0">
                  <a:pos x="116" y="75"/>
                </a:cxn>
                <a:cxn ang="0">
                  <a:pos x="230" y="20"/>
                </a:cxn>
                <a:cxn ang="0">
                  <a:pos x="296" y="35"/>
                </a:cxn>
                <a:cxn ang="0">
                  <a:pos x="335" y="39"/>
                </a:cxn>
                <a:cxn ang="0">
                  <a:pos x="403" y="41"/>
                </a:cxn>
                <a:cxn ang="0">
                  <a:pos x="467" y="38"/>
                </a:cxn>
                <a:cxn ang="0">
                  <a:pos x="504" y="60"/>
                </a:cxn>
                <a:cxn ang="0">
                  <a:pos x="570" y="71"/>
                </a:cxn>
                <a:cxn ang="0">
                  <a:pos x="604" y="57"/>
                </a:cxn>
                <a:cxn ang="0">
                  <a:pos x="625" y="110"/>
                </a:cxn>
                <a:cxn ang="0">
                  <a:pos x="698" y="106"/>
                </a:cxn>
                <a:cxn ang="0">
                  <a:pos x="745" y="133"/>
                </a:cxn>
                <a:cxn ang="0">
                  <a:pos x="709" y="217"/>
                </a:cxn>
                <a:cxn ang="0">
                  <a:pos x="706" y="240"/>
                </a:cxn>
                <a:cxn ang="0">
                  <a:pos x="715" y="287"/>
                </a:cxn>
                <a:cxn ang="0">
                  <a:pos x="744" y="302"/>
                </a:cxn>
                <a:cxn ang="0">
                  <a:pos x="772" y="328"/>
                </a:cxn>
                <a:cxn ang="0">
                  <a:pos x="791" y="351"/>
                </a:cxn>
                <a:cxn ang="0">
                  <a:pos x="786" y="381"/>
                </a:cxn>
                <a:cxn ang="0">
                  <a:pos x="728" y="371"/>
                </a:cxn>
                <a:cxn ang="0">
                  <a:pos x="751" y="409"/>
                </a:cxn>
                <a:cxn ang="0">
                  <a:pos x="781" y="475"/>
                </a:cxn>
                <a:cxn ang="0">
                  <a:pos x="757" y="482"/>
                </a:cxn>
                <a:cxn ang="0">
                  <a:pos x="721" y="505"/>
                </a:cxn>
                <a:cxn ang="0">
                  <a:pos x="689" y="510"/>
                </a:cxn>
                <a:cxn ang="0">
                  <a:pos x="660" y="514"/>
                </a:cxn>
                <a:cxn ang="0">
                  <a:pos x="681" y="549"/>
                </a:cxn>
                <a:cxn ang="0">
                  <a:pos x="684" y="589"/>
                </a:cxn>
                <a:cxn ang="0">
                  <a:pos x="663" y="562"/>
                </a:cxn>
                <a:cxn ang="0">
                  <a:pos x="609" y="584"/>
                </a:cxn>
                <a:cxn ang="0">
                  <a:pos x="598" y="639"/>
                </a:cxn>
                <a:cxn ang="0">
                  <a:pos x="564" y="659"/>
                </a:cxn>
                <a:cxn ang="0">
                  <a:pos x="559" y="707"/>
                </a:cxn>
                <a:cxn ang="0">
                  <a:pos x="578" y="753"/>
                </a:cxn>
              </a:cxnLst>
              <a:rect l="0" t="0" r="r" b="b"/>
              <a:pathLst>
                <a:path w="803" h="810">
                  <a:moveTo>
                    <a:pt x="558" y="810"/>
                  </a:moveTo>
                  <a:lnTo>
                    <a:pt x="559" y="783"/>
                  </a:lnTo>
                  <a:lnTo>
                    <a:pt x="542" y="781"/>
                  </a:lnTo>
                  <a:lnTo>
                    <a:pt x="543" y="762"/>
                  </a:lnTo>
                  <a:lnTo>
                    <a:pt x="513" y="757"/>
                  </a:lnTo>
                  <a:lnTo>
                    <a:pt x="481" y="723"/>
                  </a:lnTo>
                  <a:lnTo>
                    <a:pt x="456" y="719"/>
                  </a:lnTo>
                  <a:lnTo>
                    <a:pt x="428" y="696"/>
                  </a:lnTo>
                  <a:lnTo>
                    <a:pt x="426" y="677"/>
                  </a:lnTo>
                  <a:lnTo>
                    <a:pt x="399" y="674"/>
                  </a:lnTo>
                  <a:lnTo>
                    <a:pt x="372" y="690"/>
                  </a:lnTo>
                  <a:lnTo>
                    <a:pt x="368" y="673"/>
                  </a:lnTo>
                  <a:lnTo>
                    <a:pt x="395" y="657"/>
                  </a:lnTo>
                  <a:lnTo>
                    <a:pt x="311" y="568"/>
                  </a:lnTo>
                  <a:lnTo>
                    <a:pt x="305" y="526"/>
                  </a:lnTo>
                  <a:lnTo>
                    <a:pt x="290" y="511"/>
                  </a:lnTo>
                  <a:lnTo>
                    <a:pt x="270" y="503"/>
                  </a:lnTo>
                  <a:lnTo>
                    <a:pt x="195" y="427"/>
                  </a:lnTo>
                  <a:lnTo>
                    <a:pt x="193" y="409"/>
                  </a:lnTo>
                  <a:lnTo>
                    <a:pt x="158" y="360"/>
                  </a:lnTo>
                  <a:lnTo>
                    <a:pt x="132" y="352"/>
                  </a:lnTo>
                  <a:lnTo>
                    <a:pt x="101" y="303"/>
                  </a:lnTo>
                  <a:lnTo>
                    <a:pt x="84" y="303"/>
                  </a:lnTo>
                  <a:lnTo>
                    <a:pt x="87" y="276"/>
                  </a:lnTo>
                  <a:lnTo>
                    <a:pt x="95" y="267"/>
                  </a:lnTo>
                  <a:lnTo>
                    <a:pt x="80" y="247"/>
                  </a:lnTo>
                  <a:lnTo>
                    <a:pt x="80" y="226"/>
                  </a:lnTo>
                  <a:lnTo>
                    <a:pt x="60" y="203"/>
                  </a:lnTo>
                  <a:lnTo>
                    <a:pt x="45" y="158"/>
                  </a:lnTo>
                  <a:lnTo>
                    <a:pt x="28" y="154"/>
                  </a:lnTo>
                  <a:lnTo>
                    <a:pt x="0" y="130"/>
                  </a:lnTo>
                  <a:lnTo>
                    <a:pt x="1" y="121"/>
                  </a:lnTo>
                  <a:lnTo>
                    <a:pt x="13" y="112"/>
                  </a:lnTo>
                  <a:lnTo>
                    <a:pt x="9" y="98"/>
                  </a:lnTo>
                  <a:lnTo>
                    <a:pt x="10" y="27"/>
                  </a:lnTo>
                  <a:lnTo>
                    <a:pt x="31" y="5"/>
                  </a:lnTo>
                  <a:lnTo>
                    <a:pt x="63" y="11"/>
                  </a:lnTo>
                  <a:lnTo>
                    <a:pt x="66" y="22"/>
                  </a:lnTo>
                  <a:lnTo>
                    <a:pt x="116" y="75"/>
                  </a:lnTo>
                  <a:lnTo>
                    <a:pt x="126" y="77"/>
                  </a:lnTo>
                  <a:lnTo>
                    <a:pt x="161" y="12"/>
                  </a:lnTo>
                  <a:lnTo>
                    <a:pt x="230" y="20"/>
                  </a:lnTo>
                  <a:lnTo>
                    <a:pt x="245" y="0"/>
                  </a:lnTo>
                  <a:lnTo>
                    <a:pt x="251" y="0"/>
                  </a:lnTo>
                  <a:lnTo>
                    <a:pt x="296" y="35"/>
                  </a:lnTo>
                  <a:lnTo>
                    <a:pt x="311" y="35"/>
                  </a:lnTo>
                  <a:lnTo>
                    <a:pt x="319" y="25"/>
                  </a:lnTo>
                  <a:lnTo>
                    <a:pt x="335" y="39"/>
                  </a:lnTo>
                  <a:lnTo>
                    <a:pt x="390" y="47"/>
                  </a:lnTo>
                  <a:lnTo>
                    <a:pt x="395" y="40"/>
                  </a:lnTo>
                  <a:lnTo>
                    <a:pt x="403" y="41"/>
                  </a:lnTo>
                  <a:lnTo>
                    <a:pt x="434" y="66"/>
                  </a:lnTo>
                  <a:lnTo>
                    <a:pt x="445" y="64"/>
                  </a:lnTo>
                  <a:lnTo>
                    <a:pt x="467" y="38"/>
                  </a:lnTo>
                  <a:lnTo>
                    <a:pt x="479" y="41"/>
                  </a:lnTo>
                  <a:lnTo>
                    <a:pt x="494" y="59"/>
                  </a:lnTo>
                  <a:lnTo>
                    <a:pt x="504" y="60"/>
                  </a:lnTo>
                  <a:lnTo>
                    <a:pt x="515" y="44"/>
                  </a:lnTo>
                  <a:lnTo>
                    <a:pt x="556" y="51"/>
                  </a:lnTo>
                  <a:lnTo>
                    <a:pt x="570" y="71"/>
                  </a:lnTo>
                  <a:lnTo>
                    <a:pt x="579" y="64"/>
                  </a:lnTo>
                  <a:lnTo>
                    <a:pt x="578" y="57"/>
                  </a:lnTo>
                  <a:lnTo>
                    <a:pt x="604" y="57"/>
                  </a:lnTo>
                  <a:lnTo>
                    <a:pt x="629" y="86"/>
                  </a:lnTo>
                  <a:lnTo>
                    <a:pt x="624" y="102"/>
                  </a:lnTo>
                  <a:lnTo>
                    <a:pt x="625" y="110"/>
                  </a:lnTo>
                  <a:lnTo>
                    <a:pt x="645" y="126"/>
                  </a:lnTo>
                  <a:lnTo>
                    <a:pt x="675" y="124"/>
                  </a:lnTo>
                  <a:lnTo>
                    <a:pt x="698" y="106"/>
                  </a:lnTo>
                  <a:lnTo>
                    <a:pt x="743" y="110"/>
                  </a:lnTo>
                  <a:lnTo>
                    <a:pt x="751" y="121"/>
                  </a:lnTo>
                  <a:lnTo>
                    <a:pt x="745" y="133"/>
                  </a:lnTo>
                  <a:lnTo>
                    <a:pt x="745" y="150"/>
                  </a:lnTo>
                  <a:lnTo>
                    <a:pt x="726" y="177"/>
                  </a:lnTo>
                  <a:lnTo>
                    <a:pt x="709" y="217"/>
                  </a:lnTo>
                  <a:lnTo>
                    <a:pt x="701" y="222"/>
                  </a:lnTo>
                  <a:lnTo>
                    <a:pt x="701" y="233"/>
                  </a:lnTo>
                  <a:lnTo>
                    <a:pt x="706" y="240"/>
                  </a:lnTo>
                  <a:lnTo>
                    <a:pt x="694" y="260"/>
                  </a:lnTo>
                  <a:lnTo>
                    <a:pt x="702" y="284"/>
                  </a:lnTo>
                  <a:lnTo>
                    <a:pt x="715" y="287"/>
                  </a:lnTo>
                  <a:lnTo>
                    <a:pt x="724" y="295"/>
                  </a:lnTo>
                  <a:lnTo>
                    <a:pt x="738" y="290"/>
                  </a:lnTo>
                  <a:lnTo>
                    <a:pt x="744" y="302"/>
                  </a:lnTo>
                  <a:lnTo>
                    <a:pt x="747" y="315"/>
                  </a:lnTo>
                  <a:lnTo>
                    <a:pt x="763" y="330"/>
                  </a:lnTo>
                  <a:lnTo>
                    <a:pt x="772" y="328"/>
                  </a:lnTo>
                  <a:lnTo>
                    <a:pt x="776" y="332"/>
                  </a:lnTo>
                  <a:lnTo>
                    <a:pt x="775" y="342"/>
                  </a:lnTo>
                  <a:lnTo>
                    <a:pt x="791" y="351"/>
                  </a:lnTo>
                  <a:lnTo>
                    <a:pt x="801" y="353"/>
                  </a:lnTo>
                  <a:lnTo>
                    <a:pt x="803" y="366"/>
                  </a:lnTo>
                  <a:lnTo>
                    <a:pt x="786" y="381"/>
                  </a:lnTo>
                  <a:lnTo>
                    <a:pt x="757" y="383"/>
                  </a:lnTo>
                  <a:lnTo>
                    <a:pt x="738" y="371"/>
                  </a:lnTo>
                  <a:lnTo>
                    <a:pt x="728" y="371"/>
                  </a:lnTo>
                  <a:lnTo>
                    <a:pt x="724" y="376"/>
                  </a:lnTo>
                  <a:lnTo>
                    <a:pt x="728" y="385"/>
                  </a:lnTo>
                  <a:lnTo>
                    <a:pt x="751" y="409"/>
                  </a:lnTo>
                  <a:lnTo>
                    <a:pt x="775" y="442"/>
                  </a:lnTo>
                  <a:lnTo>
                    <a:pt x="782" y="447"/>
                  </a:lnTo>
                  <a:lnTo>
                    <a:pt x="781" y="475"/>
                  </a:lnTo>
                  <a:lnTo>
                    <a:pt x="775" y="485"/>
                  </a:lnTo>
                  <a:lnTo>
                    <a:pt x="764" y="490"/>
                  </a:lnTo>
                  <a:lnTo>
                    <a:pt x="757" y="482"/>
                  </a:lnTo>
                  <a:lnTo>
                    <a:pt x="746" y="481"/>
                  </a:lnTo>
                  <a:lnTo>
                    <a:pt x="737" y="497"/>
                  </a:lnTo>
                  <a:lnTo>
                    <a:pt x="721" y="505"/>
                  </a:lnTo>
                  <a:lnTo>
                    <a:pt x="705" y="505"/>
                  </a:lnTo>
                  <a:lnTo>
                    <a:pt x="698" y="511"/>
                  </a:lnTo>
                  <a:lnTo>
                    <a:pt x="689" y="510"/>
                  </a:lnTo>
                  <a:lnTo>
                    <a:pt x="684" y="500"/>
                  </a:lnTo>
                  <a:lnTo>
                    <a:pt x="672" y="501"/>
                  </a:lnTo>
                  <a:lnTo>
                    <a:pt x="660" y="514"/>
                  </a:lnTo>
                  <a:lnTo>
                    <a:pt x="666" y="524"/>
                  </a:lnTo>
                  <a:lnTo>
                    <a:pt x="678" y="531"/>
                  </a:lnTo>
                  <a:lnTo>
                    <a:pt x="681" y="549"/>
                  </a:lnTo>
                  <a:lnTo>
                    <a:pt x="689" y="560"/>
                  </a:lnTo>
                  <a:lnTo>
                    <a:pt x="689" y="582"/>
                  </a:lnTo>
                  <a:lnTo>
                    <a:pt x="684" y="589"/>
                  </a:lnTo>
                  <a:lnTo>
                    <a:pt x="675" y="588"/>
                  </a:lnTo>
                  <a:lnTo>
                    <a:pt x="669" y="582"/>
                  </a:lnTo>
                  <a:lnTo>
                    <a:pt x="663" y="562"/>
                  </a:lnTo>
                  <a:lnTo>
                    <a:pt x="657" y="555"/>
                  </a:lnTo>
                  <a:lnTo>
                    <a:pt x="640" y="555"/>
                  </a:lnTo>
                  <a:lnTo>
                    <a:pt x="609" y="584"/>
                  </a:lnTo>
                  <a:lnTo>
                    <a:pt x="604" y="603"/>
                  </a:lnTo>
                  <a:lnTo>
                    <a:pt x="598" y="611"/>
                  </a:lnTo>
                  <a:lnTo>
                    <a:pt x="598" y="639"/>
                  </a:lnTo>
                  <a:lnTo>
                    <a:pt x="590" y="647"/>
                  </a:lnTo>
                  <a:lnTo>
                    <a:pt x="574" y="647"/>
                  </a:lnTo>
                  <a:lnTo>
                    <a:pt x="564" y="659"/>
                  </a:lnTo>
                  <a:lnTo>
                    <a:pt x="562" y="693"/>
                  </a:lnTo>
                  <a:lnTo>
                    <a:pt x="558" y="696"/>
                  </a:lnTo>
                  <a:lnTo>
                    <a:pt x="559" y="707"/>
                  </a:lnTo>
                  <a:lnTo>
                    <a:pt x="569" y="726"/>
                  </a:lnTo>
                  <a:lnTo>
                    <a:pt x="579" y="737"/>
                  </a:lnTo>
                  <a:lnTo>
                    <a:pt x="578" y="753"/>
                  </a:lnTo>
                  <a:lnTo>
                    <a:pt x="559" y="783"/>
                  </a:lnTo>
                  <a:lnTo>
                    <a:pt x="558" y="8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9" name="Freeform 146"/>
            <p:cNvSpPr>
              <a:spLocks noChangeAspect="1"/>
            </p:cNvSpPr>
            <p:nvPr/>
          </p:nvSpPr>
          <p:spPr bwMode="gray">
            <a:xfrm>
              <a:off x="2868" y="2641"/>
              <a:ext cx="229" cy="139"/>
            </a:xfrm>
            <a:custGeom>
              <a:avLst/>
              <a:gdLst/>
              <a:ahLst/>
              <a:cxnLst>
                <a:cxn ang="0">
                  <a:pos x="265" y="173"/>
                </a:cxn>
                <a:cxn ang="0">
                  <a:pos x="478" y="239"/>
                </a:cxn>
                <a:cxn ang="0">
                  <a:pos x="550" y="165"/>
                </a:cxn>
                <a:cxn ang="0">
                  <a:pos x="724" y="97"/>
                </a:cxn>
                <a:cxn ang="0">
                  <a:pos x="837" y="93"/>
                </a:cxn>
                <a:cxn ang="0">
                  <a:pos x="893" y="38"/>
                </a:cxn>
                <a:cxn ang="0">
                  <a:pos x="1017" y="11"/>
                </a:cxn>
                <a:cxn ang="0">
                  <a:pos x="1121" y="16"/>
                </a:cxn>
                <a:cxn ang="0">
                  <a:pos x="1229" y="45"/>
                </a:cxn>
                <a:cxn ang="0">
                  <a:pos x="1328" y="108"/>
                </a:cxn>
                <a:cxn ang="0">
                  <a:pos x="1376" y="180"/>
                </a:cxn>
                <a:cxn ang="0">
                  <a:pos x="1334" y="233"/>
                </a:cxn>
                <a:cxn ang="0">
                  <a:pos x="1252" y="255"/>
                </a:cxn>
                <a:cxn ang="0">
                  <a:pos x="1211" y="323"/>
                </a:cxn>
                <a:cxn ang="0">
                  <a:pos x="1180" y="403"/>
                </a:cxn>
                <a:cxn ang="0">
                  <a:pos x="1116" y="503"/>
                </a:cxn>
                <a:cxn ang="0">
                  <a:pos x="1058" y="598"/>
                </a:cxn>
                <a:cxn ang="0">
                  <a:pos x="972" y="691"/>
                </a:cxn>
                <a:cxn ang="0">
                  <a:pos x="841" y="728"/>
                </a:cxn>
                <a:cxn ang="0">
                  <a:pos x="779" y="718"/>
                </a:cxn>
                <a:cxn ang="0">
                  <a:pos x="674" y="759"/>
                </a:cxn>
                <a:cxn ang="0">
                  <a:pos x="595" y="781"/>
                </a:cxn>
                <a:cxn ang="0">
                  <a:pos x="496" y="814"/>
                </a:cxn>
                <a:cxn ang="0">
                  <a:pos x="382" y="833"/>
                </a:cxn>
                <a:cxn ang="0">
                  <a:pos x="284" y="783"/>
                </a:cxn>
                <a:cxn ang="0">
                  <a:pos x="189" y="699"/>
                </a:cxn>
                <a:cxn ang="0">
                  <a:pos x="108" y="622"/>
                </a:cxn>
                <a:cxn ang="0">
                  <a:pos x="54" y="524"/>
                </a:cxn>
                <a:cxn ang="0">
                  <a:pos x="0" y="508"/>
                </a:cxn>
                <a:cxn ang="0">
                  <a:pos x="79" y="457"/>
                </a:cxn>
                <a:cxn ang="0">
                  <a:pos x="76" y="381"/>
                </a:cxn>
                <a:cxn ang="0">
                  <a:pos x="83" y="281"/>
                </a:cxn>
                <a:cxn ang="0">
                  <a:pos x="196" y="251"/>
                </a:cxn>
                <a:cxn ang="0">
                  <a:pos x="214" y="146"/>
                </a:cxn>
              </a:cxnLst>
              <a:rect l="0" t="0" r="r" b="b"/>
              <a:pathLst>
                <a:path w="1376" h="833">
                  <a:moveTo>
                    <a:pt x="214" y="146"/>
                  </a:moveTo>
                  <a:lnTo>
                    <a:pt x="265" y="173"/>
                  </a:lnTo>
                  <a:lnTo>
                    <a:pt x="355" y="243"/>
                  </a:lnTo>
                  <a:lnTo>
                    <a:pt x="478" y="239"/>
                  </a:lnTo>
                  <a:lnTo>
                    <a:pt x="501" y="237"/>
                  </a:lnTo>
                  <a:lnTo>
                    <a:pt x="550" y="165"/>
                  </a:lnTo>
                  <a:lnTo>
                    <a:pt x="665" y="130"/>
                  </a:lnTo>
                  <a:lnTo>
                    <a:pt x="724" y="97"/>
                  </a:lnTo>
                  <a:lnTo>
                    <a:pt x="787" y="117"/>
                  </a:lnTo>
                  <a:lnTo>
                    <a:pt x="837" y="93"/>
                  </a:lnTo>
                  <a:lnTo>
                    <a:pt x="876" y="81"/>
                  </a:lnTo>
                  <a:lnTo>
                    <a:pt x="893" y="38"/>
                  </a:lnTo>
                  <a:lnTo>
                    <a:pt x="955" y="5"/>
                  </a:lnTo>
                  <a:lnTo>
                    <a:pt x="1017" y="11"/>
                  </a:lnTo>
                  <a:lnTo>
                    <a:pt x="1062" y="0"/>
                  </a:lnTo>
                  <a:lnTo>
                    <a:pt x="1121" y="16"/>
                  </a:lnTo>
                  <a:lnTo>
                    <a:pt x="1182" y="57"/>
                  </a:lnTo>
                  <a:lnTo>
                    <a:pt x="1229" y="45"/>
                  </a:lnTo>
                  <a:lnTo>
                    <a:pt x="1285" y="74"/>
                  </a:lnTo>
                  <a:lnTo>
                    <a:pt x="1328" y="108"/>
                  </a:lnTo>
                  <a:lnTo>
                    <a:pt x="1361" y="140"/>
                  </a:lnTo>
                  <a:lnTo>
                    <a:pt x="1376" y="180"/>
                  </a:lnTo>
                  <a:lnTo>
                    <a:pt x="1361" y="206"/>
                  </a:lnTo>
                  <a:lnTo>
                    <a:pt x="1334" y="233"/>
                  </a:lnTo>
                  <a:lnTo>
                    <a:pt x="1306" y="233"/>
                  </a:lnTo>
                  <a:lnTo>
                    <a:pt x="1252" y="255"/>
                  </a:lnTo>
                  <a:lnTo>
                    <a:pt x="1213" y="295"/>
                  </a:lnTo>
                  <a:lnTo>
                    <a:pt x="1211" y="323"/>
                  </a:lnTo>
                  <a:lnTo>
                    <a:pt x="1189" y="361"/>
                  </a:lnTo>
                  <a:lnTo>
                    <a:pt x="1180" y="403"/>
                  </a:lnTo>
                  <a:lnTo>
                    <a:pt x="1135" y="454"/>
                  </a:lnTo>
                  <a:lnTo>
                    <a:pt x="1116" y="503"/>
                  </a:lnTo>
                  <a:lnTo>
                    <a:pt x="1086" y="561"/>
                  </a:lnTo>
                  <a:lnTo>
                    <a:pt x="1058" y="598"/>
                  </a:lnTo>
                  <a:lnTo>
                    <a:pt x="1031" y="665"/>
                  </a:lnTo>
                  <a:lnTo>
                    <a:pt x="972" y="691"/>
                  </a:lnTo>
                  <a:lnTo>
                    <a:pt x="853" y="728"/>
                  </a:lnTo>
                  <a:lnTo>
                    <a:pt x="841" y="728"/>
                  </a:lnTo>
                  <a:lnTo>
                    <a:pt x="824" y="701"/>
                  </a:lnTo>
                  <a:lnTo>
                    <a:pt x="779" y="718"/>
                  </a:lnTo>
                  <a:lnTo>
                    <a:pt x="734" y="720"/>
                  </a:lnTo>
                  <a:lnTo>
                    <a:pt x="674" y="759"/>
                  </a:lnTo>
                  <a:lnTo>
                    <a:pt x="621" y="761"/>
                  </a:lnTo>
                  <a:lnTo>
                    <a:pt x="595" y="781"/>
                  </a:lnTo>
                  <a:lnTo>
                    <a:pt x="544" y="786"/>
                  </a:lnTo>
                  <a:lnTo>
                    <a:pt x="496" y="814"/>
                  </a:lnTo>
                  <a:lnTo>
                    <a:pt x="447" y="828"/>
                  </a:lnTo>
                  <a:lnTo>
                    <a:pt x="382" y="833"/>
                  </a:lnTo>
                  <a:lnTo>
                    <a:pt x="327" y="796"/>
                  </a:lnTo>
                  <a:lnTo>
                    <a:pt x="284" y="783"/>
                  </a:lnTo>
                  <a:lnTo>
                    <a:pt x="242" y="726"/>
                  </a:lnTo>
                  <a:lnTo>
                    <a:pt x="189" y="699"/>
                  </a:lnTo>
                  <a:lnTo>
                    <a:pt x="150" y="643"/>
                  </a:lnTo>
                  <a:lnTo>
                    <a:pt x="108" y="622"/>
                  </a:lnTo>
                  <a:lnTo>
                    <a:pt x="74" y="573"/>
                  </a:lnTo>
                  <a:lnTo>
                    <a:pt x="54" y="524"/>
                  </a:lnTo>
                  <a:lnTo>
                    <a:pt x="27" y="509"/>
                  </a:lnTo>
                  <a:lnTo>
                    <a:pt x="0" y="508"/>
                  </a:lnTo>
                  <a:lnTo>
                    <a:pt x="38" y="467"/>
                  </a:lnTo>
                  <a:lnTo>
                    <a:pt x="79" y="457"/>
                  </a:lnTo>
                  <a:lnTo>
                    <a:pt x="74" y="415"/>
                  </a:lnTo>
                  <a:lnTo>
                    <a:pt x="76" y="381"/>
                  </a:lnTo>
                  <a:lnTo>
                    <a:pt x="108" y="313"/>
                  </a:lnTo>
                  <a:lnTo>
                    <a:pt x="83" y="281"/>
                  </a:lnTo>
                  <a:lnTo>
                    <a:pt x="99" y="253"/>
                  </a:lnTo>
                  <a:lnTo>
                    <a:pt x="196" y="251"/>
                  </a:lnTo>
                  <a:lnTo>
                    <a:pt x="214" y="220"/>
                  </a:lnTo>
                  <a:lnTo>
                    <a:pt x="214" y="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0" name="Freeform 148"/>
            <p:cNvSpPr>
              <a:spLocks noChangeAspect="1"/>
            </p:cNvSpPr>
            <p:nvPr/>
          </p:nvSpPr>
          <p:spPr bwMode="gray">
            <a:xfrm>
              <a:off x="2801" y="2294"/>
              <a:ext cx="338" cy="318"/>
            </a:xfrm>
            <a:custGeom>
              <a:avLst/>
              <a:gdLst/>
              <a:ahLst/>
              <a:cxnLst>
                <a:cxn ang="0">
                  <a:pos x="1942" y="1207"/>
                </a:cxn>
                <a:cxn ang="0">
                  <a:pos x="2014" y="1331"/>
                </a:cxn>
                <a:cxn ang="0">
                  <a:pos x="2014" y="1482"/>
                </a:cxn>
                <a:cxn ang="0">
                  <a:pos x="1818" y="1656"/>
                </a:cxn>
                <a:cxn ang="0">
                  <a:pos x="1754" y="1900"/>
                </a:cxn>
                <a:cxn ang="0">
                  <a:pos x="1661" y="1891"/>
                </a:cxn>
                <a:cxn ang="0">
                  <a:pos x="1551" y="1803"/>
                </a:cxn>
                <a:cxn ang="0">
                  <a:pos x="1416" y="1822"/>
                </a:cxn>
                <a:cxn ang="0">
                  <a:pos x="1278" y="1815"/>
                </a:cxn>
                <a:cxn ang="0">
                  <a:pos x="1180" y="1860"/>
                </a:cxn>
                <a:cxn ang="0">
                  <a:pos x="1086" y="1765"/>
                </a:cxn>
                <a:cxn ang="0">
                  <a:pos x="966" y="1773"/>
                </a:cxn>
                <a:cxn ang="0">
                  <a:pos x="789" y="1617"/>
                </a:cxn>
                <a:cxn ang="0">
                  <a:pos x="736" y="1537"/>
                </a:cxn>
                <a:cxn ang="0">
                  <a:pos x="566" y="1517"/>
                </a:cxn>
                <a:cxn ang="0">
                  <a:pos x="507" y="1558"/>
                </a:cxn>
                <a:cxn ang="0">
                  <a:pos x="453" y="1439"/>
                </a:cxn>
                <a:cxn ang="0">
                  <a:pos x="371" y="1380"/>
                </a:cxn>
                <a:cxn ang="0">
                  <a:pos x="244" y="1331"/>
                </a:cxn>
                <a:cxn ang="0">
                  <a:pos x="126" y="1354"/>
                </a:cxn>
                <a:cxn ang="0">
                  <a:pos x="158" y="1180"/>
                </a:cxn>
                <a:cxn ang="0">
                  <a:pos x="86" y="1003"/>
                </a:cxn>
                <a:cxn ang="0">
                  <a:pos x="70" y="868"/>
                </a:cxn>
                <a:cxn ang="0">
                  <a:pos x="2" y="707"/>
                </a:cxn>
                <a:cxn ang="0">
                  <a:pos x="38" y="587"/>
                </a:cxn>
                <a:cxn ang="0">
                  <a:pos x="13" y="416"/>
                </a:cxn>
                <a:cxn ang="0">
                  <a:pos x="76" y="389"/>
                </a:cxn>
                <a:cxn ang="0">
                  <a:pos x="58" y="321"/>
                </a:cxn>
                <a:cxn ang="0">
                  <a:pos x="142" y="275"/>
                </a:cxn>
                <a:cxn ang="0">
                  <a:pos x="378" y="199"/>
                </a:cxn>
                <a:cxn ang="0">
                  <a:pos x="638" y="33"/>
                </a:cxn>
                <a:cxn ang="0">
                  <a:pos x="893" y="10"/>
                </a:cxn>
                <a:cxn ang="0">
                  <a:pos x="946" y="80"/>
                </a:cxn>
                <a:cxn ang="0">
                  <a:pos x="931" y="183"/>
                </a:cxn>
                <a:cxn ang="0">
                  <a:pos x="975" y="169"/>
                </a:cxn>
                <a:cxn ang="0">
                  <a:pos x="1082" y="155"/>
                </a:cxn>
                <a:cxn ang="0">
                  <a:pos x="1410" y="193"/>
                </a:cxn>
                <a:cxn ang="0">
                  <a:pos x="1777" y="157"/>
                </a:cxn>
                <a:cxn ang="0">
                  <a:pos x="1917" y="277"/>
                </a:cxn>
                <a:cxn ang="0">
                  <a:pos x="1991" y="607"/>
                </a:cxn>
                <a:cxn ang="0">
                  <a:pos x="1946" y="792"/>
                </a:cxn>
                <a:cxn ang="0">
                  <a:pos x="1872" y="912"/>
                </a:cxn>
              </a:cxnLst>
              <a:rect l="0" t="0" r="r" b="b"/>
              <a:pathLst>
                <a:path w="2032" h="1907">
                  <a:moveTo>
                    <a:pt x="1915" y="1112"/>
                  </a:moveTo>
                  <a:lnTo>
                    <a:pt x="1935" y="1159"/>
                  </a:lnTo>
                  <a:lnTo>
                    <a:pt x="1942" y="1207"/>
                  </a:lnTo>
                  <a:lnTo>
                    <a:pt x="1968" y="1274"/>
                  </a:lnTo>
                  <a:lnTo>
                    <a:pt x="1975" y="1287"/>
                  </a:lnTo>
                  <a:lnTo>
                    <a:pt x="2014" y="1331"/>
                  </a:lnTo>
                  <a:lnTo>
                    <a:pt x="2009" y="1373"/>
                  </a:lnTo>
                  <a:lnTo>
                    <a:pt x="2032" y="1428"/>
                  </a:lnTo>
                  <a:lnTo>
                    <a:pt x="2014" y="1482"/>
                  </a:lnTo>
                  <a:lnTo>
                    <a:pt x="1946" y="1537"/>
                  </a:lnTo>
                  <a:lnTo>
                    <a:pt x="1875" y="1585"/>
                  </a:lnTo>
                  <a:lnTo>
                    <a:pt x="1818" y="1656"/>
                  </a:lnTo>
                  <a:lnTo>
                    <a:pt x="1752" y="1799"/>
                  </a:lnTo>
                  <a:lnTo>
                    <a:pt x="1745" y="1852"/>
                  </a:lnTo>
                  <a:lnTo>
                    <a:pt x="1754" y="1900"/>
                  </a:lnTo>
                  <a:lnTo>
                    <a:pt x="1716" y="1907"/>
                  </a:lnTo>
                  <a:lnTo>
                    <a:pt x="1697" y="1902"/>
                  </a:lnTo>
                  <a:lnTo>
                    <a:pt x="1661" y="1891"/>
                  </a:lnTo>
                  <a:lnTo>
                    <a:pt x="1619" y="1860"/>
                  </a:lnTo>
                  <a:lnTo>
                    <a:pt x="1590" y="1828"/>
                  </a:lnTo>
                  <a:lnTo>
                    <a:pt x="1551" y="1803"/>
                  </a:lnTo>
                  <a:lnTo>
                    <a:pt x="1500" y="1799"/>
                  </a:lnTo>
                  <a:lnTo>
                    <a:pt x="1454" y="1803"/>
                  </a:lnTo>
                  <a:lnTo>
                    <a:pt x="1416" y="1822"/>
                  </a:lnTo>
                  <a:lnTo>
                    <a:pt x="1389" y="1842"/>
                  </a:lnTo>
                  <a:lnTo>
                    <a:pt x="1350" y="1815"/>
                  </a:lnTo>
                  <a:lnTo>
                    <a:pt x="1278" y="1815"/>
                  </a:lnTo>
                  <a:lnTo>
                    <a:pt x="1245" y="1850"/>
                  </a:lnTo>
                  <a:lnTo>
                    <a:pt x="1209" y="1868"/>
                  </a:lnTo>
                  <a:lnTo>
                    <a:pt x="1180" y="1860"/>
                  </a:lnTo>
                  <a:lnTo>
                    <a:pt x="1155" y="1823"/>
                  </a:lnTo>
                  <a:lnTo>
                    <a:pt x="1118" y="1787"/>
                  </a:lnTo>
                  <a:lnTo>
                    <a:pt x="1086" y="1765"/>
                  </a:lnTo>
                  <a:lnTo>
                    <a:pt x="1049" y="1782"/>
                  </a:lnTo>
                  <a:lnTo>
                    <a:pt x="1008" y="1792"/>
                  </a:lnTo>
                  <a:lnTo>
                    <a:pt x="966" y="1773"/>
                  </a:lnTo>
                  <a:lnTo>
                    <a:pt x="895" y="1740"/>
                  </a:lnTo>
                  <a:lnTo>
                    <a:pt x="823" y="1634"/>
                  </a:lnTo>
                  <a:lnTo>
                    <a:pt x="789" y="1617"/>
                  </a:lnTo>
                  <a:lnTo>
                    <a:pt x="771" y="1623"/>
                  </a:lnTo>
                  <a:lnTo>
                    <a:pt x="737" y="1597"/>
                  </a:lnTo>
                  <a:lnTo>
                    <a:pt x="736" y="1537"/>
                  </a:lnTo>
                  <a:lnTo>
                    <a:pt x="660" y="1529"/>
                  </a:lnTo>
                  <a:lnTo>
                    <a:pt x="570" y="1495"/>
                  </a:lnTo>
                  <a:lnTo>
                    <a:pt x="566" y="1517"/>
                  </a:lnTo>
                  <a:lnTo>
                    <a:pt x="577" y="1539"/>
                  </a:lnTo>
                  <a:lnTo>
                    <a:pt x="534" y="1570"/>
                  </a:lnTo>
                  <a:lnTo>
                    <a:pt x="507" y="1558"/>
                  </a:lnTo>
                  <a:lnTo>
                    <a:pt x="434" y="1490"/>
                  </a:lnTo>
                  <a:lnTo>
                    <a:pt x="453" y="1449"/>
                  </a:lnTo>
                  <a:lnTo>
                    <a:pt x="453" y="1439"/>
                  </a:lnTo>
                  <a:lnTo>
                    <a:pt x="448" y="1431"/>
                  </a:lnTo>
                  <a:lnTo>
                    <a:pt x="405" y="1425"/>
                  </a:lnTo>
                  <a:lnTo>
                    <a:pt x="371" y="1380"/>
                  </a:lnTo>
                  <a:lnTo>
                    <a:pt x="291" y="1364"/>
                  </a:lnTo>
                  <a:lnTo>
                    <a:pt x="264" y="1366"/>
                  </a:lnTo>
                  <a:lnTo>
                    <a:pt x="244" y="1331"/>
                  </a:lnTo>
                  <a:lnTo>
                    <a:pt x="205" y="1310"/>
                  </a:lnTo>
                  <a:lnTo>
                    <a:pt x="150" y="1369"/>
                  </a:lnTo>
                  <a:lnTo>
                    <a:pt x="126" y="1354"/>
                  </a:lnTo>
                  <a:lnTo>
                    <a:pt x="140" y="1323"/>
                  </a:lnTo>
                  <a:lnTo>
                    <a:pt x="154" y="1255"/>
                  </a:lnTo>
                  <a:lnTo>
                    <a:pt x="158" y="1180"/>
                  </a:lnTo>
                  <a:lnTo>
                    <a:pt x="154" y="1163"/>
                  </a:lnTo>
                  <a:lnTo>
                    <a:pt x="95" y="1093"/>
                  </a:lnTo>
                  <a:lnTo>
                    <a:pt x="86" y="1003"/>
                  </a:lnTo>
                  <a:lnTo>
                    <a:pt x="88" y="965"/>
                  </a:lnTo>
                  <a:lnTo>
                    <a:pt x="81" y="905"/>
                  </a:lnTo>
                  <a:lnTo>
                    <a:pt x="70" y="868"/>
                  </a:lnTo>
                  <a:lnTo>
                    <a:pt x="62" y="778"/>
                  </a:lnTo>
                  <a:lnTo>
                    <a:pt x="56" y="748"/>
                  </a:lnTo>
                  <a:lnTo>
                    <a:pt x="2" y="707"/>
                  </a:lnTo>
                  <a:lnTo>
                    <a:pt x="0" y="680"/>
                  </a:lnTo>
                  <a:lnTo>
                    <a:pt x="15" y="632"/>
                  </a:lnTo>
                  <a:lnTo>
                    <a:pt x="38" y="587"/>
                  </a:lnTo>
                  <a:lnTo>
                    <a:pt x="43" y="541"/>
                  </a:lnTo>
                  <a:lnTo>
                    <a:pt x="43" y="478"/>
                  </a:lnTo>
                  <a:lnTo>
                    <a:pt x="13" y="416"/>
                  </a:lnTo>
                  <a:lnTo>
                    <a:pt x="5" y="383"/>
                  </a:lnTo>
                  <a:lnTo>
                    <a:pt x="65" y="410"/>
                  </a:lnTo>
                  <a:lnTo>
                    <a:pt x="76" y="389"/>
                  </a:lnTo>
                  <a:lnTo>
                    <a:pt x="76" y="359"/>
                  </a:lnTo>
                  <a:lnTo>
                    <a:pt x="27" y="343"/>
                  </a:lnTo>
                  <a:lnTo>
                    <a:pt x="58" y="321"/>
                  </a:lnTo>
                  <a:lnTo>
                    <a:pt x="95" y="308"/>
                  </a:lnTo>
                  <a:lnTo>
                    <a:pt x="99" y="321"/>
                  </a:lnTo>
                  <a:lnTo>
                    <a:pt x="142" y="275"/>
                  </a:lnTo>
                  <a:lnTo>
                    <a:pt x="191" y="249"/>
                  </a:lnTo>
                  <a:lnTo>
                    <a:pt x="258" y="237"/>
                  </a:lnTo>
                  <a:lnTo>
                    <a:pt x="378" y="199"/>
                  </a:lnTo>
                  <a:lnTo>
                    <a:pt x="500" y="95"/>
                  </a:lnTo>
                  <a:lnTo>
                    <a:pt x="551" y="78"/>
                  </a:lnTo>
                  <a:lnTo>
                    <a:pt x="638" y="33"/>
                  </a:lnTo>
                  <a:lnTo>
                    <a:pt x="799" y="0"/>
                  </a:lnTo>
                  <a:lnTo>
                    <a:pt x="850" y="0"/>
                  </a:lnTo>
                  <a:lnTo>
                    <a:pt x="893" y="10"/>
                  </a:lnTo>
                  <a:lnTo>
                    <a:pt x="924" y="26"/>
                  </a:lnTo>
                  <a:lnTo>
                    <a:pt x="951" y="55"/>
                  </a:lnTo>
                  <a:lnTo>
                    <a:pt x="946" y="80"/>
                  </a:lnTo>
                  <a:lnTo>
                    <a:pt x="879" y="38"/>
                  </a:lnTo>
                  <a:lnTo>
                    <a:pt x="883" y="63"/>
                  </a:lnTo>
                  <a:lnTo>
                    <a:pt x="931" y="183"/>
                  </a:lnTo>
                  <a:lnTo>
                    <a:pt x="956" y="195"/>
                  </a:lnTo>
                  <a:lnTo>
                    <a:pt x="960" y="182"/>
                  </a:lnTo>
                  <a:lnTo>
                    <a:pt x="975" y="169"/>
                  </a:lnTo>
                  <a:lnTo>
                    <a:pt x="992" y="180"/>
                  </a:lnTo>
                  <a:lnTo>
                    <a:pt x="1030" y="166"/>
                  </a:lnTo>
                  <a:lnTo>
                    <a:pt x="1082" y="155"/>
                  </a:lnTo>
                  <a:lnTo>
                    <a:pt x="1118" y="134"/>
                  </a:lnTo>
                  <a:lnTo>
                    <a:pt x="1170" y="153"/>
                  </a:lnTo>
                  <a:lnTo>
                    <a:pt x="1410" y="193"/>
                  </a:lnTo>
                  <a:lnTo>
                    <a:pt x="1590" y="191"/>
                  </a:lnTo>
                  <a:lnTo>
                    <a:pt x="1691" y="169"/>
                  </a:lnTo>
                  <a:lnTo>
                    <a:pt x="1777" y="157"/>
                  </a:lnTo>
                  <a:lnTo>
                    <a:pt x="1834" y="186"/>
                  </a:lnTo>
                  <a:lnTo>
                    <a:pt x="1901" y="233"/>
                  </a:lnTo>
                  <a:lnTo>
                    <a:pt x="1917" y="277"/>
                  </a:lnTo>
                  <a:lnTo>
                    <a:pt x="1919" y="303"/>
                  </a:lnTo>
                  <a:lnTo>
                    <a:pt x="1924" y="342"/>
                  </a:lnTo>
                  <a:lnTo>
                    <a:pt x="1991" y="607"/>
                  </a:lnTo>
                  <a:lnTo>
                    <a:pt x="1993" y="666"/>
                  </a:lnTo>
                  <a:lnTo>
                    <a:pt x="1989" y="731"/>
                  </a:lnTo>
                  <a:lnTo>
                    <a:pt x="1946" y="792"/>
                  </a:lnTo>
                  <a:lnTo>
                    <a:pt x="1889" y="824"/>
                  </a:lnTo>
                  <a:lnTo>
                    <a:pt x="1852" y="870"/>
                  </a:lnTo>
                  <a:lnTo>
                    <a:pt x="1872" y="912"/>
                  </a:lnTo>
                  <a:lnTo>
                    <a:pt x="1928" y="961"/>
                  </a:lnTo>
                  <a:lnTo>
                    <a:pt x="1915" y="1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1" name="Freeform 149"/>
            <p:cNvSpPr>
              <a:spLocks noChangeAspect="1"/>
            </p:cNvSpPr>
            <p:nvPr/>
          </p:nvSpPr>
          <p:spPr bwMode="gray">
            <a:xfrm>
              <a:off x="3034" y="2096"/>
              <a:ext cx="252" cy="149"/>
            </a:xfrm>
            <a:custGeom>
              <a:avLst/>
              <a:gdLst/>
              <a:ahLst/>
              <a:cxnLst>
                <a:cxn ang="0">
                  <a:pos x="0" y="688"/>
                </a:cxn>
                <a:cxn ang="0">
                  <a:pos x="46" y="438"/>
                </a:cxn>
                <a:cxn ang="0">
                  <a:pos x="90" y="347"/>
                </a:cxn>
                <a:cxn ang="0">
                  <a:pos x="123" y="235"/>
                </a:cxn>
                <a:cxn ang="0">
                  <a:pos x="193" y="165"/>
                </a:cxn>
                <a:cxn ang="0">
                  <a:pos x="322" y="123"/>
                </a:cxn>
                <a:cxn ang="0">
                  <a:pos x="423" y="253"/>
                </a:cxn>
                <a:cxn ang="0">
                  <a:pos x="443" y="319"/>
                </a:cxn>
                <a:cxn ang="0">
                  <a:pos x="468" y="341"/>
                </a:cxn>
                <a:cxn ang="0">
                  <a:pos x="551" y="404"/>
                </a:cxn>
                <a:cxn ang="0">
                  <a:pos x="631" y="377"/>
                </a:cxn>
                <a:cxn ang="0">
                  <a:pos x="649" y="421"/>
                </a:cxn>
                <a:cxn ang="0">
                  <a:pos x="678" y="341"/>
                </a:cxn>
                <a:cxn ang="0">
                  <a:pos x="694" y="78"/>
                </a:cxn>
                <a:cxn ang="0">
                  <a:pos x="746" y="51"/>
                </a:cxn>
                <a:cxn ang="0">
                  <a:pos x="891" y="0"/>
                </a:cxn>
                <a:cxn ang="0">
                  <a:pos x="1000" y="52"/>
                </a:cxn>
                <a:cxn ang="0">
                  <a:pos x="1077" y="108"/>
                </a:cxn>
                <a:cxn ang="0">
                  <a:pos x="1188" y="183"/>
                </a:cxn>
                <a:cxn ang="0">
                  <a:pos x="1276" y="162"/>
                </a:cxn>
                <a:cxn ang="0">
                  <a:pos x="1341" y="183"/>
                </a:cxn>
                <a:cxn ang="0">
                  <a:pos x="1375" y="232"/>
                </a:cxn>
                <a:cxn ang="0">
                  <a:pos x="1416" y="275"/>
                </a:cxn>
                <a:cxn ang="0">
                  <a:pos x="1400" y="392"/>
                </a:cxn>
                <a:cxn ang="0">
                  <a:pos x="1419" y="430"/>
                </a:cxn>
                <a:cxn ang="0">
                  <a:pos x="1443" y="477"/>
                </a:cxn>
                <a:cxn ang="0">
                  <a:pos x="1501" y="588"/>
                </a:cxn>
                <a:cxn ang="0">
                  <a:pos x="1515" y="676"/>
                </a:cxn>
                <a:cxn ang="0">
                  <a:pos x="1474" y="707"/>
                </a:cxn>
                <a:cxn ang="0">
                  <a:pos x="1403" y="768"/>
                </a:cxn>
                <a:cxn ang="0">
                  <a:pos x="1357" y="847"/>
                </a:cxn>
                <a:cxn ang="0">
                  <a:pos x="1269" y="830"/>
                </a:cxn>
                <a:cxn ang="0">
                  <a:pos x="1238" y="877"/>
                </a:cxn>
                <a:cxn ang="0">
                  <a:pos x="1184" y="887"/>
                </a:cxn>
                <a:cxn ang="0">
                  <a:pos x="1130" y="859"/>
                </a:cxn>
                <a:cxn ang="0">
                  <a:pos x="964" y="706"/>
                </a:cxn>
                <a:cxn ang="0">
                  <a:pos x="874" y="698"/>
                </a:cxn>
                <a:cxn ang="0">
                  <a:pos x="816" y="593"/>
                </a:cxn>
                <a:cxn ang="0">
                  <a:pos x="745" y="648"/>
                </a:cxn>
                <a:cxn ang="0">
                  <a:pos x="572" y="616"/>
                </a:cxn>
                <a:cxn ang="0">
                  <a:pos x="483" y="610"/>
                </a:cxn>
                <a:cxn ang="0">
                  <a:pos x="427" y="610"/>
                </a:cxn>
                <a:cxn ang="0">
                  <a:pos x="368" y="622"/>
                </a:cxn>
                <a:cxn ang="0">
                  <a:pos x="311" y="604"/>
                </a:cxn>
                <a:cxn ang="0">
                  <a:pos x="164" y="636"/>
                </a:cxn>
                <a:cxn ang="0">
                  <a:pos x="76" y="719"/>
                </a:cxn>
                <a:cxn ang="0">
                  <a:pos x="13" y="729"/>
                </a:cxn>
              </a:cxnLst>
              <a:rect l="0" t="0" r="r" b="b"/>
              <a:pathLst>
                <a:path w="1515" h="894">
                  <a:moveTo>
                    <a:pt x="13" y="729"/>
                  </a:moveTo>
                  <a:lnTo>
                    <a:pt x="0" y="688"/>
                  </a:lnTo>
                  <a:lnTo>
                    <a:pt x="19" y="499"/>
                  </a:lnTo>
                  <a:lnTo>
                    <a:pt x="46" y="438"/>
                  </a:lnTo>
                  <a:lnTo>
                    <a:pt x="76" y="395"/>
                  </a:lnTo>
                  <a:lnTo>
                    <a:pt x="90" y="347"/>
                  </a:lnTo>
                  <a:lnTo>
                    <a:pt x="98" y="289"/>
                  </a:lnTo>
                  <a:lnTo>
                    <a:pt x="123" y="235"/>
                  </a:lnTo>
                  <a:lnTo>
                    <a:pt x="159" y="191"/>
                  </a:lnTo>
                  <a:lnTo>
                    <a:pt x="193" y="165"/>
                  </a:lnTo>
                  <a:lnTo>
                    <a:pt x="237" y="156"/>
                  </a:lnTo>
                  <a:lnTo>
                    <a:pt x="322" y="123"/>
                  </a:lnTo>
                  <a:lnTo>
                    <a:pt x="351" y="174"/>
                  </a:lnTo>
                  <a:lnTo>
                    <a:pt x="423" y="253"/>
                  </a:lnTo>
                  <a:lnTo>
                    <a:pt x="432" y="294"/>
                  </a:lnTo>
                  <a:lnTo>
                    <a:pt x="443" y="319"/>
                  </a:lnTo>
                  <a:lnTo>
                    <a:pt x="451" y="278"/>
                  </a:lnTo>
                  <a:lnTo>
                    <a:pt x="468" y="341"/>
                  </a:lnTo>
                  <a:lnTo>
                    <a:pt x="490" y="370"/>
                  </a:lnTo>
                  <a:lnTo>
                    <a:pt x="551" y="404"/>
                  </a:lnTo>
                  <a:lnTo>
                    <a:pt x="571" y="404"/>
                  </a:lnTo>
                  <a:lnTo>
                    <a:pt x="631" y="377"/>
                  </a:lnTo>
                  <a:lnTo>
                    <a:pt x="633" y="399"/>
                  </a:lnTo>
                  <a:lnTo>
                    <a:pt x="649" y="421"/>
                  </a:lnTo>
                  <a:lnTo>
                    <a:pt x="655" y="366"/>
                  </a:lnTo>
                  <a:lnTo>
                    <a:pt x="678" y="341"/>
                  </a:lnTo>
                  <a:lnTo>
                    <a:pt x="691" y="315"/>
                  </a:lnTo>
                  <a:lnTo>
                    <a:pt x="694" y="78"/>
                  </a:lnTo>
                  <a:lnTo>
                    <a:pt x="716" y="56"/>
                  </a:lnTo>
                  <a:lnTo>
                    <a:pt x="746" y="51"/>
                  </a:lnTo>
                  <a:lnTo>
                    <a:pt x="795" y="14"/>
                  </a:lnTo>
                  <a:lnTo>
                    <a:pt x="891" y="0"/>
                  </a:lnTo>
                  <a:lnTo>
                    <a:pt x="954" y="14"/>
                  </a:lnTo>
                  <a:lnTo>
                    <a:pt x="1000" y="52"/>
                  </a:lnTo>
                  <a:lnTo>
                    <a:pt x="1058" y="74"/>
                  </a:lnTo>
                  <a:lnTo>
                    <a:pt x="1077" y="108"/>
                  </a:lnTo>
                  <a:lnTo>
                    <a:pt x="1158" y="181"/>
                  </a:lnTo>
                  <a:lnTo>
                    <a:pt x="1188" y="183"/>
                  </a:lnTo>
                  <a:lnTo>
                    <a:pt x="1216" y="169"/>
                  </a:lnTo>
                  <a:lnTo>
                    <a:pt x="1276" y="162"/>
                  </a:lnTo>
                  <a:lnTo>
                    <a:pt x="1338" y="180"/>
                  </a:lnTo>
                  <a:lnTo>
                    <a:pt x="1341" y="183"/>
                  </a:lnTo>
                  <a:lnTo>
                    <a:pt x="1362" y="205"/>
                  </a:lnTo>
                  <a:lnTo>
                    <a:pt x="1375" y="232"/>
                  </a:lnTo>
                  <a:lnTo>
                    <a:pt x="1400" y="249"/>
                  </a:lnTo>
                  <a:lnTo>
                    <a:pt x="1416" y="275"/>
                  </a:lnTo>
                  <a:lnTo>
                    <a:pt x="1421" y="303"/>
                  </a:lnTo>
                  <a:lnTo>
                    <a:pt x="1400" y="392"/>
                  </a:lnTo>
                  <a:lnTo>
                    <a:pt x="1389" y="420"/>
                  </a:lnTo>
                  <a:lnTo>
                    <a:pt x="1419" y="430"/>
                  </a:lnTo>
                  <a:lnTo>
                    <a:pt x="1444" y="448"/>
                  </a:lnTo>
                  <a:lnTo>
                    <a:pt x="1443" y="477"/>
                  </a:lnTo>
                  <a:lnTo>
                    <a:pt x="1493" y="556"/>
                  </a:lnTo>
                  <a:lnTo>
                    <a:pt x="1501" y="588"/>
                  </a:lnTo>
                  <a:lnTo>
                    <a:pt x="1514" y="615"/>
                  </a:lnTo>
                  <a:lnTo>
                    <a:pt x="1515" y="676"/>
                  </a:lnTo>
                  <a:lnTo>
                    <a:pt x="1511" y="706"/>
                  </a:lnTo>
                  <a:lnTo>
                    <a:pt x="1474" y="707"/>
                  </a:lnTo>
                  <a:lnTo>
                    <a:pt x="1445" y="725"/>
                  </a:lnTo>
                  <a:lnTo>
                    <a:pt x="1403" y="768"/>
                  </a:lnTo>
                  <a:lnTo>
                    <a:pt x="1395" y="798"/>
                  </a:lnTo>
                  <a:lnTo>
                    <a:pt x="1357" y="847"/>
                  </a:lnTo>
                  <a:lnTo>
                    <a:pt x="1328" y="853"/>
                  </a:lnTo>
                  <a:lnTo>
                    <a:pt x="1269" y="830"/>
                  </a:lnTo>
                  <a:lnTo>
                    <a:pt x="1245" y="847"/>
                  </a:lnTo>
                  <a:lnTo>
                    <a:pt x="1238" y="877"/>
                  </a:lnTo>
                  <a:lnTo>
                    <a:pt x="1213" y="894"/>
                  </a:lnTo>
                  <a:lnTo>
                    <a:pt x="1184" y="887"/>
                  </a:lnTo>
                  <a:lnTo>
                    <a:pt x="1158" y="870"/>
                  </a:lnTo>
                  <a:lnTo>
                    <a:pt x="1130" y="859"/>
                  </a:lnTo>
                  <a:lnTo>
                    <a:pt x="1061" y="775"/>
                  </a:lnTo>
                  <a:lnTo>
                    <a:pt x="964" y="706"/>
                  </a:lnTo>
                  <a:lnTo>
                    <a:pt x="903" y="708"/>
                  </a:lnTo>
                  <a:lnTo>
                    <a:pt x="874" y="698"/>
                  </a:lnTo>
                  <a:lnTo>
                    <a:pt x="837" y="614"/>
                  </a:lnTo>
                  <a:lnTo>
                    <a:pt x="816" y="593"/>
                  </a:lnTo>
                  <a:lnTo>
                    <a:pt x="788" y="603"/>
                  </a:lnTo>
                  <a:lnTo>
                    <a:pt x="745" y="648"/>
                  </a:lnTo>
                  <a:lnTo>
                    <a:pt x="687" y="661"/>
                  </a:lnTo>
                  <a:lnTo>
                    <a:pt x="572" y="616"/>
                  </a:lnTo>
                  <a:lnTo>
                    <a:pt x="542" y="618"/>
                  </a:lnTo>
                  <a:lnTo>
                    <a:pt x="483" y="610"/>
                  </a:lnTo>
                  <a:lnTo>
                    <a:pt x="455" y="618"/>
                  </a:lnTo>
                  <a:lnTo>
                    <a:pt x="427" y="610"/>
                  </a:lnTo>
                  <a:lnTo>
                    <a:pt x="399" y="622"/>
                  </a:lnTo>
                  <a:lnTo>
                    <a:pt x="368" y="622"/>
                  </a:lnTo>
                  <a:lnTo>
                    <a:pt x="341" y="607"/>
                  </a:lnTo>
                  <a:lnTo>
                    <a:pt x="311" y="604"/>
                  </a:lnTo>
                  <a:lnTo>
                    <a:pt x="250" y="607"/>
                  </a:lnTo>
                  <a:lnTo>
                    <a:pt x="164" y="636"/>
                  </a:lnTo>
                  <a:lnTo>
                    <a:pt x="109" y="666"/>
                  </a:lnTo>
                  <a:lnTo>
                    <a:pt x="76" y="719"/>
                  </a:lnTo>
                  <a:lnTo>
                    <a:pt x="51" y="736"/>
                  </a:lnTo>
                  <a:lnTo>
                    <a:pt x="13" y="7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2" name="Group 150"/>
            <p:cNvGrpSpPr>
              <a:grpSpLocks noChangeAspect="1"/>
            </p:cNvGrpSpPr>
            <p:nvPr/>
          </p:nvGrpSpPr>
          <p:grpSpPr bwMode="auto">
            <a:xfrm>
              <a:off x="2483" y="1039"/>
              <a:ext cx="895" cy="1062"/>
              <a:chOff x="2483" y="1039"/>
              <a:chExt cx="895" cy="1062"/>
            </a:xfrm>
            <a:grpFill/>
          </p:grpSpPr>
          <p:sp>
            <p:nvSpPr>
              <p:cNvPr id="147" name="Freeform 151"/>
              <p:cNvSpPr>
                <a:spLocks noChangeAspect="1"/>
              </p:cNvSpPr>
              <p:nvPr/>
            </p:nvSpPr>
            <p:spPr bwMode="gray">
              <a:xfrm>
                <a:off x="2807" y="1255"/>
                <a:ext cx="78" cy="72"/>
              </a:xfrm>
              <a:custGeom>
                <a:avLst/>
                <a:gdLst/>
                <a:ahLst/>
                <a:cxnLst>
                  <a:cxn ang="0">
                    <a:pos x="281" y="11"/>
                  </a:cxn>
                  <a:cxn ang="0">
                    <a:pos x="310" y="0"/>
                  </a:cxn>
                  <a:cxn ang="0">
                    <a:pos x="322" y="32"/>
                  </a:cxn>
                  <a:cxn ang="0">
                    <a:pos x="326" y="64"/>
                  </a:cxn>
                  <a:cxn ang="0">
                    <a:pos x="318" y="98"/>
                  </a:cxn>
                  <a:cxn ang="0">
                    <a:pos x="326" y="88"/>
                  </a:cxn>
                  <a:cxn ang="0">
                    <a:pos x="337" y="119"/>
                  </a:cxn>
                  <a:cxn ang="0">
                    <a:pos x="326" y="162"/>
                  </a:cxn>
                  <a:cxn ang="0">
                    <a:pos x="305" y="207"/>
                  </a:cxn>
                  <a:cxn ang="0">
                    <a:pos x="314" y="190"/>
                  </a:cxn>
                  <a:cxn ang="0">
                    <a:pos x="342" y="174"/>
                  </a:cxn>
                  <a:cxn ang="0">
                    <a:pos x="357" y="119"/>
                  </a:cxn>
                  <a:cxn ang="0">
                    <a:pos x="391" y="110"/>
                  </a:cxn>
                  <a:cxn ang="0">
                    <a:pos x="385" y="85"/>
                  </a:cxn>
                  <a:cxn ang="0">
                    <a:pos x="398" y="45"/>
                  </a:cxn>
                  <a:cxn ang="0">
                    <a:pos x="434" y="64"/>
                  </a:cxn>
                  <a:cxn ang="0">
                    <a:pos x="464" y="100"/>
                  </a:cxn>
                  <a:cxn ang="0">
                    <a:pos x="468" y="149"/>
                  </a:cxn>
                  <a:cxn ang="0">
                    <a:pos x="459" y="185"/>
                  </a:cxn>
                  <a:cxn ang="0">
                    <a:pos x="438" y="214"/>
                  </a:cxn>
                  <a:cxn ang="0">
                    <a:pos x="400" y="225"/>
                  </a:cxn>
                  <a:cxn ang="0">
                    <a:pos x="371" y="255"/>
                  </a:cxn>
                  <a:cxn ang="0">
                    <a:pos x="355" y="295"/>
                  </a:cxn>
                  <a:cxn ang="0">
                    <a:pos x="337" y="260"/>
                  </a:cxn>
                  <a:cxn ang="0">
                    <a:pos x="291" y="312"/>
                  </a:cxn>
                  <a:cxn ang="0">
                    <a:pos x="291" y="337"/>
                  </a:cxn>
                  <a:cxn ang="0">
                    <a:pos x="275" y="361"/>
                  </a:cxn>
                  <a:cxn ang="0">
                    <a:pos x="258" y="330"/>
                  </a:cxn>
                  <a:cxn ang="0">
                    <a:pos x="252" y="294"/>
                  </a:cxn>
                  <a:cxn ang="0">
                    <a:pos x="258" y="272"/>
                  </a:cxn>
                  <a:cxn ang="0">
                    <a:pos x="224" y="325"/>
                  </a:cxn>
                  <a:cxn ang="0">
                    <a:pos x="189" y="362"/>
                  </a:cxn>
                  <a:cxn ang="0">
                    <a:pos x="116" y="415"/>
                  </a:cxn>
                  <a:cxn ang="0">
                    <a:pos x="121" y="377"/>
                  </a:cxn>
                  <a:cxn ang="0">
                    <a:pos x="94" y="375"/>
                  </a:cxn>
                  <a:cxn ang="0">
                    <a:pos x="71" y="409"/>
                  </a:cxn>
                  <a:cxn ang="0">
                    <a:pos x="8" y="433"/>
                  </a:cxn>
                  <a:cxn ang="0">
                    <a:pos x="0" y="416"/>
                  </a:cxn>
                  <a:cxn ang="0">
                    <a:pos x="2" y="365"/>
                  </a:cxn>
                  <a:cxn ang="0">
                    <a:pos x="24" y="355"/>
                  </a:cxn>
                  <a:cxn ang="0">
                    <a:pos x="38" y="328"/>
                  </a:cxn>
                  <a:cxn ang="0">
                    <a:pos x="62" y="330"/>
                  </a:cxn>
                  <a:cxn ang="0">
                    <a:pos x="94" y="309"/>
                  </a:cxn>
                  <a:cxn ang="0">
                    <a:pos x="111" y="312"/>
                  </a:cxn>
                  <a:cxn ang="0">
                    <a:pos x="130" y="288"/>
                  </a:cxn>
                  <a:cxn ang="0">
                    <a:pos x="201" y="260"/>
                  </a:cxn>
                  <a:cxn ang="0">
                    <a:pos x="195" y="233"/>
                  </a:cxn>
                  <a:cxn ang="0">
                    <a:pos x="242" y="181"/>
                  </a:cxn>
                  <a:cxn ang="0">
                    <a:pos x="242" y="141"/>
                  </a:cxn>
                  <a:cxn ang="0">
                    <a:pos x="258" y="130"/>
                  </a:cxn>
                  <a:cxn ang="0">
                    <a:pos x="258" y="98"/>
                  </a:cxn>
                  <a:cxn ang="0">
                    <a:pos x="265" y="51"/>
                  </a:cxn>
                  <a:cxn ang="0">
                    <a:pos x="281" y="11"/>
                  </a:cxn>
                </a:cxnLst>
                <a:rect l="0" t="0" r="r" b="b"/>
                <a:pathLst>
                  <a:path w="468" h="433">
                    <a:moveTo>
                      <a:pt x="281" y="11"/>
                    </a:moveTo>
                    <a:lnTo>
                      <a:pt x="310" y="0"/>
                    </a:lnTo>
                    <a:lnTo>
                      <a:pt x="322" y="32"/>
                    </a:lnTo>
                    <a:lnTo>
                      <a:pt x="326" y="64"/>
                    </a:lnTo>
                    <a:lnTo>
                      <a:pt x="318" y="98"/>
                    </a:lnTo>
                    <a:lnTo>
                      <a:pt x="326" y="88"/>
                    </a:lnTo>
                    <a:lnTo>
                      <a:pt x="337" y="119"/>
                    </a:lnTo>
                    <a:lnTo>
                      <a:pt x="326" y="162"/>
                    </a:lnTo>
                    <a:lnTo>
                      <a:pt x="305" y="207"/>
                    </a:lnTo>
                    <a:lnTo>
                      <a:pt x="314" y="190"/>
                    </a:lnTo>
                    <a:lnTo>
                      <a:pt x="342" y="174"/>
                    </a:lnTo>
                    <a:lnTo>
                      <a:pt x="357" y="119"/>
                    </a:lnTo>
                    <a:lnTo>
                      <a:pt x="391" y="110"/>
                    </a:lnTo>
                    <a:lnTo>
                      <a:pt x="385" y="85"/>
                    </a:lnTo>
                    <a:lnTo>
                      <a:pt x="398" y="45"/>
                    </a:lnTo>
                    <a:lnTo>
                      <a:pt x="434" y="64"/>
                    </a:lnTo>
                    <a:lnTo>
                      <a:pt x="464" y="100"/>
                    </a:lnTo>
                    <a:lnTo>
                      <a:pt x="468" y="149"/>
                    </a:lnTo>
                    <a:lnTo>
                      <a:pt x="459" y="185"/>
                    </a:lnTo>
                    <a:lnTo>
                      <a:pt x="438" y="214"/>
                    </a:lnTo>
                    <a:lnTo>
                      <a:pt x="400" y="225"/>
                    </a:lnTo>
                    <a:lnTo>
                      <a:pt x="371" y="255"/>
                    </a:lnTo>
                    <a:lnTo>
                      <a:pt x="355" y="295"/>
                    </a:lnTo>
                    <a:lnTo>
                      <a:pt x="337" y="260"/>
                    </a:lnTo>
                    <a:lnTo>
                      <a:pt x="291" y="312"/>
                    </a:lnTo>
                    <a:lnTo>
                      <a:pt x="291" y="337"/>
                    </a:lnTo>
                    <a:lnTo>
                      <a:pt x="275" y="361"/>
                    </a:lnTo>
                    <a:lnTo>
                      <a:pt x="258" y="330"/>
                    </a:lnTo>
                    <a:lnTo>
                      <a:pt x="252" y="294"/>
                    </a:lnTo>
                    <a:lnTo>
                      <a:pt x="258" y="272"/>
                    </a:lnTo>
                    <a:lnTo>
                      <a:pt x="224" y="325"/>
                    </a:lnTo>
                    <a:lnTo>
                      <a:pt x="189" y="362"/>
                    </a:lnTo>
                    <a:lnTo>
                      <a:pt x="116" y="415"/>
                    </a:lnTo>
                    <a:lnTo>
                      <a:pt x="121" y="377"/>
                    </a:lnTo>
                    <a:lnTo>
                      <a:pt x="94" y="375"/>
                    </a:lnTo>
                    <a:lnTo>
                      <a:pt x="71" y="409"/>
                    </a:lnTo>
                    <a:lnTo>
                      <a:pt x="8" y="433"/>
                    </a:lnTo>
                    <a:lnTo>
                      <a:pt x="0" y="416"/>
                    </a:lnTo>
                    <a:lnTo>
                      <a:pt x="2" y="365"/>
                    </a:lnTo>
                    <a:lnTo>
                      <a:pt x="24" y="355"/>
                    </a:lnTo>
                    <a:lnTo>
                      <a:pt x="38" y="328"/>
                    </a:lnTo>
                    <a:lnTo>
                      <a:pt x="62" y="330"/>
                    </a:lnTo>
                    <a:lnTo>
                      <a:pt x="94" y="309"/>
                    </a:lnTo>
                    <a:lnTo>
                      <a:pt x="111" y="312"/>
                    </a:lnTo>
                    <a:lnTo>
                      <a:pt x="130" y="288"/>
                    </a:lnTo>
                    <a:lnTo>
                      <a:pt x="201" y="260"/>
                    </a:lnTo>
                    <a:lnTo>
                      <a:pt x="195" y="233"/>
                    </a:lnTo>
                    <a:lnTo>
                      <a:pt x="242" y="181"/>
                    </a:lnTo>
                    <a:lnTo>
                      <a:pt x="242" y="141"/>
                    </a:lnTo>
                    <a:lnTo>
                      <a:pt x="258" y="130"/>
                    </a:lnTo>
                    <a:lnTo>
                      <a:pt x="258" y="98"/>
                    </a:lnTo>
                    <a:lnTo>
                      <a:pt x="265" y="51"/>
                    </a:lnTo>
                    <a:lnTo>
                      <a:pt x="281"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8" name="Freeform 152"/>
              <p:cNvSpPr>
                <a:spLocks noChangeAspect="1"/>
              </p:cNvSpPr>
              <p:nvPr/>
            </p:nvSpPr>
            <p:spPr bwMode="gray">
              <a:xfrm>
                <a:off x="2812" y="1254"/>
                <a:ext cx="30" cy="36"/>
              </a:xfrm>
              <a:custGeom>
                <a:avLst/>
                <a:gdLst/>
                <a:ahLst/>
                <a:cxnLst>
                  <a:cxn ang="0">
                    <a:pos x="7" y="158"/>
                  </a:cxn>
                  <a:cxn ang="0">
                    <a:pos x="19" y="149"/>
                  </a:cxn>
                  <a:cxn ang="0">
                    <a:pos x="13" y="132"/>
                  </a:cxn>
                  <a:cxn ang="0">
                    <a:pos x="15" y="112"/>
                  </a:cxn>
                  <a:cxn ang="0">
                    <a:pos x="31" y="126"/>
                  </a:cxn>
                  <a:cxn ang="0">
                    <a:pos x="41" y="105"/>
                  </a:cxn>
                  <a:cxn ang="0">
                    <a:pos x="63" y="113"/>
                  </a:cxn>
                  <a:cxn ang="0">
                    <a:pos x="74" y="92"/>
                  </a:cxn>
                  <a:cxn ang="0">
                    <a:pos x="83" y="45"/>
                  </a:cxn>
                  <a:cxn ang="0">
                    <a:pos x="101" y="81"/>
                  </a:cxn>
                  <a:cxn ang="0">
                    <a:pos x="131" y="80"/>
                  </a:cxn>
                  <a:cxn ang="0">
                    <a:pos x="131" y="0"/>
                  </a:cxn>
                  <a:cxn ang="0">
                    <a:pos x="176" y="80"/>
                  </a:cxn>
                  <a:cxn ang="0">
                    <a:pos x="176" y="117"/>
                  </a:cxn>
                  <a:cxn ang="0">
                    <a:pos x="182" y="181"/>
                  </a:cxn>
                  <a:cxn ang="0">
                    <a:pos x="154" y="186"/>
                  </a:cxn>
                  <a:cxn ang="0">
                    <a:pos x="131" y="208"/>
                  </a:cxn>
                  <a:cxn ang="0">
                    <a:pos x="101" y="219"/>
                  </a:cxn>
                  <a:cxn ang="0">
                    <a:pos x="90" y="186"/>
                  </a:cxn>
                  <a:cxn ang="0">
                    <a:pos x="115" y="161"/>
                  </a:cxn>
                  <a:cxn ang="0">
                    <a:pos x="128" y="132"/>
                  </a:cxn>
                  <a:cxn ang="0">
                    <a:pos x="103" y="163"/>
                  </a:cxn>
                  <a:cxn ang="0">
                    <a:pos x="83" y="161"/>
                  </a:cxn>
                  <a:cxn ang="0">
                    <a:pos x="13" y="210"/>
                  </a:cxn>
                  <a:cxn ang="0">
                    <a:pos x="0" y="188"/>
                  </a:cxn>
                  <a:cxn ang="0">
                    <a:pos x="7" y="158"/>
                  </a:cxn>
                </a:cxnLst>
                <a:rect l="0" t="0" r="r" b="b"/>
                <a:pathLst>
                  <a:path w="182" h="219">
                    <a:moveTo>
                      <a:pt x="7" y="158"/>
                    </a:moveTo>
                    <a:lnTo>
                      <a:pt x="19" y="149"/>
                    </a:lnTo>
                    <a:lnTo>
                      <a:pt x="13" y="132"/>
                    </a:lnTo>
                    <a:lnTo>
                      <a:pt x="15" y="112"/>
                    </a:lnTo>
                    <a:lnTo>
                      <a:pt x="31" y="126"/>
                    </a:lnTo>
                    <a:lnTo>
                      <a:pt x="41" y="105"/>
                    </a:lnTo>
                    <a:lnTo>
                      <a:pt x="63" y="113"/>
                    </a:lnTo>
                    <a:lnTo>
                      <a:pt x="74" y="92"/>
                    </a:lnTo>
                    <a:lnTo>
                      <a:pt x="83" y="45"/>
                    </a:lnTo>
                    <a:lnTo>
                      <a:pt x="101" y="81"/>
                    </a:lnTo>
                    <a:lnTo>
                      <a:pt x="131" y="80"/>
                    </a:lnTo>
                    <a:lnTo>
                      <a:pt x="131" y="0"/>
                    </a:lnTo>
                    <a:lnTo>
                      <a:pt x="176" y="80"/>
                    </a:lnTo>
                    <a:lnTo>
                      <a:pt x="176" y="117"/>
                    </a:lnTo>
                    <a:lnTo>
                      <a:pt x="182" y="181"/>
                    </a:lnTo>
                    <a:lnTo>
                      <a:pt x="154" y="186"/>
                    </a:lnTo>
                    <a:lnTo>
                      <a:pt x="131" y="208"/>
                    </a:lnTo>
                    <a:lnTo>
                      <a:pt x="101" y="219"/>
                    </a:lnTo>
                    <a:lnTo>
                      <a:pt x="90" y="186"/>
                    </a:lnTo>
                    <a:lnTo>
                      <a:pt x="115" y="161"/>
                    </a:lnTo>
                    <a:lnTo>
                      <a:pt x="128" y="132"/>
                    </a:lnTo>
                    <a:lnTo>
                      <a:pt x="103" y="163"/>
                    </a:lnTo>
                    <a:lnTo>
                      <a:pt x="83" y="161"/>
                    </a:lnTo>
                    <a:lnTo>
                      <a:pt x="13" y="210"/>
                    </a:lnTo>
                    <a:lnTo>
                      <a:pt x="0" y="188"/>
                    </a:lnTo>
                    <a:lnTo>
                      <a:pt x="7" y="1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9" name="Freeform 153"/>
              <p:cNvSpPr>
                <a:spLocks noChangeAspect="1"/>
              </p:cNvSpPr>
              <p:nvPr/>
            </p:nvSpPr>
            <p:spPr bwMode="gray">
              <a:xfrm>
                <a:off x="2850" y="1221"/>
                <a:ext cx="22" cy="31"/>
              </a:xfrm>
              <a:custGeom>
                <a:avLst/>
                <a:gdLst/>
                <a:ahLst/>
                <a:cxnLst>
                  <a:cxn ang="0">
                    <a:pos x="52" y="64"/>
                  </a:cxn>
                  <a:cxn ang="0">
                    <a:pos x="68" y="62"/>
                  </a:cxn>
                  <a:cxn ang="0">
                    <a:pos x="81" y="1"/>
                  </a:cxn>
                  <a:cxn ang="0">
                    <a:pos x="101" y="0"/>
                  </a:cxn>
                  <a:cxn ang="0">
                    <a:pos x="136" y="20"/>
                  </a:cxn>
                  <a:cxn ang="0">
                    <a:pos x="124" y="45"/>
                  </a:cxn>
                  <a:cxn ang="0">
                    <a:pos x="117" y="91"/>
                  </a:cxn>
                  <a:cxn ang="0">
                    <a:pos x="95" y="146"/>
                  </a:cxn>
                  <a:cxn ang="0">
                    <a:pos x="56" y="175"/>
                  </a:cxn>
                  <a:cxn ang="0">
                    <a:pos x="32" y="185"/>
                  </a:cxn>
                  <a:cxn ang="0">
                    <a:pos x="9" y="183"/>
                  </a:cxn>
                  <a:cxn ang="0">
                    <a:pos x="0" y="160"/>
                  </a:cxn>
                  <a:cxn ang="0">
                    <a:pos x="7" y="113"/>
                  </a:cxn>
                  <a:cxn ang="0">
                    <a:pos x="50" y="86"/>
                  </a:cxn>
                  <a:cxn ang="0">
                    <a:pos x="52" y="64"/>
                  </a:cxn>
                </a:cxnLst>
                <a:rect l="0" t="0" r="r" b="b"/>
                <a:pathLst>
                  <a:path w="136" h="185">
                    <a:moveTo>
                      <a:pt x="52" y="64"/>
                    </a:moveTo>
                    <a:lnTo>
                      <a:pt x="68" y="62"/>
                    </a:lnTo>
                    <a:lnTo>
                      <a:pt x="81" y="1"/>
                    </a:lnTo>
                    <a:lnTo>
                      <a:pt x="101" y="0"/>
                    </a:lnTo>
                    <a:lnTo>
                      <a:pt x="136" y="20"/>
                    </a:lnTo>
                    <a:lnTo>
                      <a:pt x="124" y="45"/>
                    </a:lnTo>
                    <a:lnTo>
                      <a:pt x="117" y="91"/>
                    </a:lnTo>
                    <a:lnTo>
                      <a:pt x="95" y="146"/>
                    </a:lnTo>
                    <a:lnTo>
                      <a:pt x="56" y="175"/>
                    </a:lnTo>
                    <a:lnTo>
                      <a:pt x="32" y="185"/>
                    </a:lnTo>
                    <a:lnTo>
                      <a:pt x="9" y="183"/>
                    </a:lnTo>
                    <a:lnTo>
                      <a:pt x="0" y="160"/>
                    </a:lnTo>
                    <a:lnTo>
                      <a:pt x="7" y="113"/>
                    </a:lnTo>
                    <a:lnTo>
                      <a:pt x="50" y="86"/>
                    </a:lnTo>
                    <a:lnTo>
                      <a:pt x="52" y="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0" name="Freeform 154"/>
              <p:cNvSpPr>
                <a:spLocks noChangeAspect="1"/>
              </p:cNvSpPr>
              <p:nvPr/>
            </p:nvSpPr>
            <p:spPr bwMode="gray">
              <a:xfrm>
                <a:off x="2822" y="1351"/>
                <a:ext cx="21" cy="22"/>
              </a:xfrm>
              <a:custGeom>
                <a:avLst/>
                <a:gdLst/>
                <a:ahLst/>
                <a:cxnLst>
                  <a:cxn ang="0">
                    <a:pos x="42" y="64"/>
                  </a:cxn>
                  <a:cxn ang="0">
                    <a:pos x="36" y="62"/>
                  </a:cxn>
                  <a:cxn ang="0">
                    <a:pos x="22" y="23"/>
                  </a:cxn>
                  <a:cxn ang="0">
                    <a:pos x="54" y="37"/>
                  </a:cxn>
                  <a:cxn ang="0">
                    <a:pos x="79" y="35"/>
                  </a:cxn>
                  <a:cxn ang="0">
                    <a:pos x="115" y="0"/>
                  </a:cxn>
                  <a:cxn ang="0">
                    <a:pos x="124" y="29"/>
                  </a:cxn>
                  <a:cxn ang="0">
                    <a:pos x="117" y="57"/>
                  </a:cxn>
                  <a:cxn ang="0">
                    <a:pos x="91" y="69"/>
                  </a:cxn>
                  <a:cxn ang="0">
                    <a:pos x="72" y="100"/>
                  </a:cxn>
                  <a:cxn ang="0">
                    <a:pos x="38" y="124"/>
                  </a:cxn>
                  <a:cxn ang="0">
                    <a:pos x="17" y="129"/>
                  </a:cxn>
                  <a:cxn ang="0">
                    <a:pos x="0" y="115"/>
                  </a:cxn>
                  <a:cxn ang="0">
                    <a:pos x="22" y="79"/>
                  </a:cxn>
                  <a:cxn ang="0">
                    <a:pos x="44" y="76"/>
                  </a:cxn>
                  <a:cxn ang="0">
                    <a:pos x="42" y="64"/>
                  </a:cxn>
                </a:cxnLst>
                <a:rect l="0" t="0" r="r" b="b"/>
                <a:pathLst>
                  <a:path w="124" h="129">
                    <a:moveTo>
                      <a:pt x="42" y="64"/>
                    </a:moveTo>
                    <a:lnTo>
                      <a:pt x="36" y="62"/>
                    </a:lnTo>
                    <a:lnTo>
                      <a:pt x="22" y="23"/>
                    </a:lnTo>
                    <a:lnTo>
                      <a:pt x="54" y="37"/>
                    </a:lnTo>
                    <a:lnTo>
                      <a:pt x="79" y="35"/>
                    </a:lnTo>
                    <a:lnTo>
                      <a:pt x="115" y="0"/>
                    </a:lnTo>
                    <a:lnTo>
                      <a:pt x="124" y="29"/>
                    </a:lnTo>
                    <a:lnTo>
                      <a:pt x="117" y="57"/>
                    </a:lnTo>
                    <a:lnTo>
                      <a:pt x="91" y="69"/>
                    </a:lnTo>
                    <a:lnTo>
                      <a:pt x="72" y="100"/>
                    </a:lnTo>
                    <a:lnTo>
                      <a:pt x="38" y="124"/>
                    </a:lnTo>
                    <a:lnTo>
                      <a:pt x="17" y="129"/>
                    </a:lnTo>
                    <a:lnTo>
                      <a:pt x="0" y="115"/>
                    </a:lnTo>
                    <a:lnTo>
                      <a:pt x="22" y="79"/>
                    </a:lnTo>
                    <a:lnTo>
                      <a:pt x="44" y="76"/>
                    </a:lnTo>
                    <a:lnTo>
                      <a:pt x="42" y="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1" name="Freeform 155"/>
              <p:cNvSpPr>
                <a:spLocks noChangeAspect="1"/>
              </p:cNvSpPr>
              <p:nvPr/>
            </p:nvSpPr>
            <p:spPr bwMode="gray">
              <a:xfrm>
                <a:off x="2893" y="1195"/>
                <a:ext cx="40" cy="52"/>
              </a:xfrm>
              <a:custGeom>
                <a:avLst/>
                <a:gdLst/>
                <a:ahLst/>
                <a:cxnLst>
                  <a:cxn ang="0">
                    <a:pos x="32" y="218"/>
                  </a:cxn>
                  <a:cxn ang="0">
                    <a:pos x="7" y="199"/>
                  </a:cxn>
                  <a:cxn ang="0">
                    <a:pos x="32" y="201"/>
                  </a:cxn>
                  <a:cxn ang="0">
                    <a:pos x="41" y="187"/>
                  </a:cxn>
                  <a:cxn ang="0">
                    <a:pos x="45" y="165"/>
                  </a:cxn>
                  <a:cxn ang="0">
                    <a:pos x="20" y="155"/>
                  </a:cxn>
                  <a:cxn ang="0">
                    <a:pos x="43" y="147"/>
                  </a:cxn>
                  <a:cxn ang="0">
                    <a:pos x="30" y="128"/>
                  </a:cxn>
                  <a:cxn ang="0">
                    <a:pos x="59" y="101"/>
                  </a:cxn>
                  <a:cxn ang="0">
                    <a:pos x="86" y="118"/>
                  </a:cxn>
                  <a:cxn ang="0">
                    <a:pos x="109" y="89"/>
                  </a:cxn>
                  <a:cxn ang="0">
                    <a:pos x="88" y="63"/>
                  </a:cxn>
                  <a:cxn ang="0">
                    <a:pos x="109" y="53"/>
                  </a:cxn>
                  <a:cxn ang="0">
                    <a:pos x="139" y="67"/>
                  </a:cxn>
                  <a:cxn ang="0">
                    <a:pos x="152" y="48"/>
                  </a:cxn>
                  <a:cxn ang="0">
                    <a:pos x="137" y="0"/>
                  </a:cxn>
                  <a:cxn ang="0">
                    <a:pos x="162" y="38"/>
                  </a:cxn>
                  <a:cxn ang="0">
                    <a:pos x="166" y="4"/>
                  </a:cxn>
                  <a:cxn ang="0">
                    <a:pos x="193" y="2"/>
                  </a:cxn>
                  <a:cxn ang="0">
                    <a:pos x="215" y="53"/>
                  </a:cxn>
                  <a:cxn ang="0">
                    <a:pos x="231" y="72"/>
                  </a:cxn>
                  <a:cxn ang="0">
                    <a:pos x="242" y="121"/>
                  </a:cxn>
                  <a:cxn ang="0">
                    <a:pos x="222" y="161"/>
                  </a:cxn>
                  <a:cxn ang="0">
                    <a:pos x="222" y="236"/>
                  </a:cxn>
                  <a:cxn ang="0">
                    <a:pos x="159" y="245"/>
                  </a:cxn>
                  <a:cxn ang="0">
                    <a:pos x="156" y="220"/>
                  </a:cxn>
                  <a:cxn ang="0">
                    <a:pos x="129" y="228"/>
                  </a:cxn>
                  <a:cxn ang="0">
                    <a:pos x="107" y="282"/>
                  </a:cxn>
                  <a:cxn ang="0">
                    <a:pos x="43" y="290"/>
                  </a:cxn>
                  <a:cxn ang="0">
                    <a:pos x="16" y="309"/>
                  </a:cxn>
                  <a:cxn ang="0">
                    <a:pos x="0" y="282"/>
                  </a:cxn>
                  <a:cxn ang="0">
                    <a:pos x="38" y="253"/>
                  </a:cxn>
                  <a:cxn ang="0">
                    <a:pos x="51" y="231"/>
                  </a:cxn>
                  <a:cxn ang="0">
                    <a:pos x="32" y="218"/>
                  </a:cxn>
                </a:cxnLst>
                <a:rect l="0" t="0" r="r" b="b"/>
                <a:pathLst>
                  <a:path w="242" h="309">
                    <a:moveTo>
                      <a:pt x="32" y="218"/>
                    </a:moveTo>
                    <a:lnTo>
                      <a:pt x="7" y="199"/>
                    </a:lnTo>
                    <a:lnTo>
                      <a:pt x="32" y="201"/>
                    </a:lnTo>
                    <a:lnTo>
                      <a:pt x="41" y="187"/>
                    </a:lnTo>
                    <a:lnTo>
                      <a:pt x="45" y="165"/>
                    </a:lnTo>
                    <a:lnTo>
                      <a:pt x="20" y="155"/>
                    </a:lnTo>
                    <a:lnTo>
                      <a:pt x="43" y="147"/>
                    </a:lnTo>
                    <a:lnTo>
                      <a:pt x="30" y="128"/>
                    </a:lnTo>
                    <a:lnTo>
                      <a:pt x="59" y="101"/>
                    </a:lnTo>
                    <a:lnTo>
                      <a:pt x="86" y="118"/>
                    </a:lnTo>
                    <a:lnTo>
                      <a:pt x="109" y="89"/>
                    </a:lnTo>
                    <a:lnTo>
                      <a:pt x="88" y="63"/>
                    </a:lnTo>
                    <a:lnTo>
                      <a:pt x="109" y="53"/>
                    </a:lnTo>
                    <a:lnTo>
                      <a:pt x="139" y="67"/>
                    </a:lnTo>
                    <a:lnTo>
                      <a:pt x="152" y="48"/>
                    </a:lnTo>
                    <a:lnTo>
                      <a:pt x="137" y="0"/>
                    </a:lnTo>
                    <a:lnTo>
                      <a:pt x="162" y="38"/>
                    </a:lnTo>
                    <a:lnTo>
                      <a:pt x="166" y="4"/>
                    </a:lnTo>
                    <a:lnTo>
                      <a:pt x="193" y="2"/>
                    </a:lnTo>
                    <a:lnTo>
                      <a:pt x="215" y="53"/>
                    </a:lnTo>
                    <a:lnTo>
                      <a:pt x="231" y="72"/>
                    </a:lnTo>
                    <a:lnTo>
                      <a:pt x="242" y="121"/>
                    </a:lnTo>
                    <a:lnTo>
                      <a:pt x="222" y="161"/>
                    </a:lnTo>
                    <a:lnTo>
                      <a:pt x="222" y="236"/>
                    </a:lnTo>
                    <a:lnTo>
                      <a:pt x="159" y="245"/>
                    </a:lnTo>
                    <a:lnTo>
                      <a:pt x="156" y="220"/>
                    </a:lnTo>
                    <a:lnTo>
                      <a:pt x="129" y="228"/>
                    </a:lnTo>
                    <a:lnTo>
                      <a:pt x="107" y="282"/>
                    </a:lnTo>
                    <a:lnTo>
                      <a:pt x="43" y="290"/>
                    </a:lnTo>
                    <a:lnTo>
                      <a:pt x="16" y="309"/>
                    </a:lnTo>
                    <a:lnTo>
                      <a:pt x="0" y="282"/>
                    </a:lnTo>
                    <a:lnTo>
                      <a:pt x="38" y="253"/>
                    </a:lnTo>
                    <a:lnTo>
                      <a:pt x="51" y="231"/>
                    </a:lnTo>
                    <a:lnTo>
                      <a:pt x="32" y="2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4" name="Freeform 156"/>
              <p:cNvSpPr>
                <a:spLocks noChangeAspect="1"/>
              </p:cNvSpPr>
              <p:nvPr/>
            </p:nvSpPr>
            <p:spPr bwMode="gray">
              <a:xfrm>
                <a:off x="2937" y="1167"/>
                <a:ext cx="31" cy="31"/>
              </a:xfrm>
              <a:custGeom>
                <a:avLst/>
                <a:gdLst/>
                <a:ahLst/>
                <a:cxnLst>
                  <a:cxn ang="0">
                    <a:pos x="34" y="94"/>
                  </a:cxn>
                  <a:cxn ang="0">
                    <a:pos x="79" y="96"/>
                  </a:cxn>
                  <a:cxn ang="0">
                    <a:pos x="87" y="85"/>
                  </a:cxn>
                  <a:cxn ang="0">
                    <a:pos x="95" y="41"/>
                  </a:cxn>
                  <a:cxn ang="0">
                    <a:pos x="112" y="73"/>
                  </a:cxn>
                  <a:cxn ang="0">
                    <a:pos x="124" y="73"/>
                  </a:cxn>
                  <a:cxn ang="0">
                    <a:pos x="134" y="32"/>
                  </a:cxn>
                  <a:cxn ang="0">
                    <a:pos x="134" y="0"/>
                  </a:cxn>
                  <a:cxn ang="0">
                    <a:pos x="171" y="21"/>
                  </a:cxn>
                  <a:cxn ang="0">
                    <a:pos x="185" y="51"/>
                  </a:cxn>
                  <a:cxn ang="0">
                    <a:pos x="153" y="116"/>
                  </a:cxn>
                  <a:cxn ang="0">
                    <a:pos x="151" y="148"/>
                  </a:cxn>
                  <a:cxn ang="0">
                    <a:pos x="58" y="184"/>
                  </a:cxn>
                  <a:cxn ang="0">
                    <a:pos x="0" y="168"/>
                  </a:cxn>
                  <a:cxn ang="0">
                    <a:pos x="1" y="149"/>
                  </a:cxn>
                  <a:cxn ang="0">
                    <a:pos x="29" y="151"/>
                  </a:cxn>
                  <a:cxn ang="0">
                    <a:pos x="38" y="135"/>
                  </a:cxn>
                  <a:cxn ang="0">
                    <a:pos x="34" y="94"/>
                  </a:cxn>
                </a:cxnLst>
                <a:rect l="0" t="0" r="r" b="b"/>
                <a:pathLst>
                  <a:path w="185" h="184">
                    <a:moveTo>
                      <a:pt x="34" y="94"/>
                    </a:moveTo>
                    <a:lnTo>
                      <a:pt x="79" y="96"/>
                    </a:lnTo>
                    <a:lnTo>
                      <a:pt x="87" y="85"/>
                    </a:lnTo>
                    <a:lnTo>
                      <a:pt x="95" y="41"/>
                    </a:lnTo>
                    <a:lnTo>
                      <a:pt x="112" y="73"/>
                    </a:lnTo>
                    <a:lnTo>
                      <a:pt x="124" y="73"/>
                    </a:lnTo>
                    <a:lnTo>
                      <a:pt x="134" y="32"/>
                    </a:lnTo>
                    <a:lnTo>
                      <a:pt x="134" y="0"/>
                    </a:lnTo>
                    <a:lnTo>
                      <a:pt x="171" y="21"/>
                    </a:lnTo>
                    <a:lnTo>
                      <a:pt x="185" y="51"/>
                    </a:lnTo>
                    <a:lnTo>
                      <a:pt x="153" y="116"/>
                    </a:lnTo>
                    <a:lnTo>
                      <a:pt x="151" y="148"/>
                    </a:lnTo>
                    <a:lnTo>
                      <a:pt x="58" y="184"/>
                    </a:lnTo>
                    <a:lnTo>
                      <a:pt x="0" y="168"/>
                    </a:lnTo>
                    <a:lnTo>
                      <a:pt x="1" y="149"/>
                    </a:lnTo>
                    <a:lnTo>
                      <a:pt x="29" y="151"/>
                    </a:lnTo>
                    <a:lnTo>
                      <a:pt x="38" y="135"/>
                    </a:lnTo>
                    <a:lnTo>
                      <a:pt x="34"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5" name="Freeform 157"/>
              <p:cNvSpPr>
                <a:spLocks noChangeAspect="1"/>
              </p:cNvSpPr>
              <p:nvPr/>
            </p:nvSpPr>
            <p:spPr bwMode="gray">
              <a:xfrm>
                <a:off x="2958" y="1144"/>
                <a:ext cx="30" cy="29"/>
              </a:xfrm>
              <a:custGeom>
                <a:avLst/>
                <a:gdLst/>
                <a:ahLst/>
                <a:cxnLst>
                  <a:cxn ang="0">
                    <a:pos x="37" y="37"/>
                  </a:cxn>
                  <a:cxn ang="0">
                    <a:pos x="20" y="56"/>
                  </a:cxn>
                  <a:cxn ang="0">
                    <a:pos x="9" y="47"/>
                  </a:cxn>
                  <a:cxn ang="0">
                    <a:pos x="0" y="17"/>
                  </a:cxn>
                  <a:cxn ang="0">
                    <a:pos x="10" y="0"/>
                  </a:cxn>
                  <a:cxn ang="0">
                    <a:pos x="33" y="13"/>
                  </a:cxn>
                  <a:cxn ang="0">
                    <a:pos x="72" y="13"/>
                  </a:cxn>
                  <a:cxn ang="0">
                    <a:pos x="88" y="17"/>
                  </a:cxn>
                  <a:cxn ang="0">
                    <a:pos x="94" y="31"/>
                  </a:cxn>
                  <a:cxn ang="0">
                    <a:pos x="90" y="79"/>
                  </a:cxn>
                  <a:cxn ang="0">
                    <a:pos x="104" y="79"/>
                  </a:cxn>
                  <a:cxn ang="0">
                    <a:pos x="108" y="58"/>
                  </a:cxn>
                  <a:cxn ang="0">
                    <a:pos x="135" y="47"/>
                  </a:cxn>
                  <a:cxn ang="0">
                    <a:pos x="180" y="63"/>
                  </a:cxn>
                  <a:cxn ang="0">
                    <a:pos x="135" y="152"/>
                  </a:cxn>
                  <a:cxn ang="0">
                    <a:pos x="108" y="169"/>
                  </a:cxn>
                  <a:cxn ang="0">
                    <a:pos x="31" y="109"/>
                  </a:cxn>
                  <a:cxn ang="0">
                    <a:pos x="23" y="79"/>
                  </a:cxn>
                  <a:cxn ang="0">
                    <a:pos x="38" y="92"/>
                  </a:cxn>
                  <a:cxn ang="0">
                    <a:pos x="47" y="39"/>
                  </a:cxn>
                  <a:cxn ang="0">
                    <a:pos x="37" y="37"/>
                  </a:cxn>
                </a:cxnLst>
                <a:rect l="0" t="0" r="r" b="b"/>
                <a:pathLst>
                  <a:path w="180" h="169">
                    <a:moveTo>
                      <a:pt x="37" y="37"/>
                    </a:moveTo>
                    <a:lnTo>
                      <a:pt x="20" y="56"/>
                    </a:lnTo>
                    <a:lnTo>
                      <a:pt x="9" y="47"/>
                    </a:lnTo>
                    <a:lnTo>
                      <a:pt x="0" y="17"/>
                    </a:lnTo>
                    <a:lnTo>
                      <a:pt x="10" y="0"/>
                    </a:lnTo>
                    <a:lnTo>
                      <a:pt x="33" y="13"/>
                    </a:lnTo>
                    <a:lnTo>
                      <a:pt x="72" y="13"/>
                    </a:lnTo>
                    <a:lnTo>
                      <a:pt x="88" y="17"/>
                    </a:lnTo>
                    <a:lnTo>
                      <a:pt x="94" y="31"/>
                    </a:lnTo>
                    <a:lnTo>
                      <a:pt x="90" y="79"/>
                    </a:lnTo>
                    <a:lnTo>
                      <a:pt x="104" y="79"/>
                    </a:lnTo>
                    <a:lnTo>
                      <a:pt x="108" y="58"/>
                    </a:lnTo>
                    <a:lnTo>
                      <a:pt x="135" y="47"/>
                    </a:lnTo>
                    <a:lnTo>
                      <a:pt x="180" y="63"/>
                    </a:lnTo>
                    <a:lnTo>
                      <a:pt x="135" y="152"/>
                    </a:lnTo>
                    <a:lnTo>
                      <a:pt x="108" y="169"/>
                    </a:lnTo>
                    <a:lnTo>
                      <a:pt x="31" y="109"/>
                    </a:lnTo>
                    <a:lnTo>
                      <a:pt x="23" y="79"/>
                    </a:lnTo>
                    <a:lnTo>
                      <a:pt x="38" y="92"/>
                    </a:lnTo>
                    <a:lnTo>
                      <a:pt x="47" y="39"/>
                    </a:lnTo>
                    <a:lnTo>
                      <a:pt x="37"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6" name="Freeform 158"/>
              <p:cNvSpPr>
                <a:spLocks noChangeAspect="1"/>
              </p:cNvSpPr>
              <p:nvPr/>
            </p:nvSpPr>
            <p:spPr bwMode="gray">
              <a:xfrm>
                <a:off x="2987" y="1129"/>
                <a:ext cx="18" cy="22"/>
              </a:xfrm>
              <a:custGeom>
                <a:avLst/>
                <a:gdLst/>
                <a:ahLst/>
                <a:cxnLst>
                  <a:cxn ang="0">
                    <a:pos x="56" y="47"/>
                  </a:cxn>
                  <a:cxn ang="0">
                    <a:pos x="63" y="42"/>
                  </a:cxn>
                  <a:cxn ang="0">
                    <a:pos x="67" y="58"/>
                  </a:cxn>
                  <a:cxn ang="0">
                    <a:pos x="80" y="61"/>
                  </a:cxn>
                  <a:cxn ang="0">
                    <a:pos x="106" y="100"/>
                  </a:cxn>
                  <a:cxn ang="0">
                    <a:pos x="90" y="130"/>
                  </a:cxn>
                  <a:cxn ang="0">
                    <a:pos x="35" y="106"/>
                  </a:cxn>
                  <a:cxn ang="0">
                    <a:pos x="16" y="39"/>
                  </a:cxn>
                  <a:cxn ang="0">
                    <a:pos x="0" y="4"/>
                  </a:cxn>
                  <a:cxn ang="0">
                    <a:pos x="11" y="0"/>
                  </a:cxn>
                  <a:cxn ang="0">
                    <a:pos x="29" y="12"/>
                  </a:cxn>
                  <a:cxn ang="0">
                    <a:pos x="41" y="58"/>
                  </a:cxn>
                  <a:cxn ang="0">
                    <a:pos x="56" y="47"/>
                  </a:cxn>
                </a:cxnLst>
                <a:rect l="0" t="0" r="r" b="b"/>
                <a:pathLst>
                  <a:path w="106" h="130">
                    <a:moveTo>
                      <a:pt x="56" y="47"/>
                    </a:moveTo>
                    <a:lnTo>
                      <a:pt x="63" y="42"/>
                    </a:lnTo>
                    <a:lnTo>
                      <a:pt x="67" y="58"/>
                    </a:lnTo>
                    <a:lnTo>
                      <a:pt x="80" y="61"/>
                    </a:lnTo>
                    <a:lnTo>
                      <a:pt x="106" y="100"/>
                    </a:lnTo>
                    <a:lnTo>
                      <a:pt x="90" y="130"/>
                    </a:lnTo>
                    <a:lnTo>
                      <a:pt x="35" y="106"/>
                    </a:lnTo>
                    <a:lnTo>
                      <a:pt x="16" y="39"/>
                    </a:lnTo>
                    <a:lnTo>
                      <a:pt x="0" y="4"/>
                    </a:lnTo>
                    <a:lnTo>
                      <a:pt x="11" y="0"/>
                    </a:lnTo>
                    <a:lnTo>
                      <a:pt x="29" y="12"/>
                    </a:lnTo>
                    <a:lnTo>
                      <a:pt x="41" y="58"/>
                    </a:lnTo>
                    <a:lnTo>
                      <a:pt x="56" y="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7" name="Freeform 159"/>
              <p:cNvSpPr>
                <a:spLocks noChangeAspect="1"/>
              </p:cNvSpPr>
              <p:nvPr/>
            </p:nvSpPr>
            <p:spPr bwMode="gray">
              <a:xfrm>
                <a:off x="3019" y="1131"/>
                <a:ext cx="11" cy="19"/>
              </a:xfrm>
              <a:custGeom>
                <a:avLst/>
                <a:gdLst/>
                <a:ahLst/>
                <a:cxnLst>
                  <a:cxn ang="0">
                    <a:pos x="43" y="2"/>
                  </a:cxn>
                  <a:cxn ang="0">
                    <a:pos x="55" y="0"/>
                  </a:cxn>
                  <a:cxn ang="0">
                    <a:pos x="66" y="27"/>
                  </a:cxn>
                  <a:cxn ang="0">
                    <a:pos x="59" y="51"/>
                  </a:cxn>
                  <a:cxn ang="0">
                    <a:pos x="57" y="104"/>
                  </a:cxn>
                  <a:cxn ang="0">
                    <a:pos x="47" y="114"/>
                  </a:cxn>
                  <a:cxn ang="0">
                    <a:pos x="32" y="107"/>
                  </a:cxn>
                  <a:cxn ang="0">
                    <a:pos x="32" y="70"/>
                  </a:cxn>
                  <a:cxn ang="0">
                    <a:pos x="18" y="94"/>
                  </a:cxn>
                  <a:cxn ang="0">
                    <a:pos x="0" y="78"/>
                  </a:cxn>
                  <a:cxn ang="0">
                    <a:pos x="0" y="42"/>
                  </a:cxn>
                  <a:cxn ang="0">
                    <a:pos x="12" y="13"/>
                  </a:cxn>
                  <a:cxn ang="0">
                    <a:pos x="43" y="2"/>
                  </a:cxn>
                </a:cxnLst>
                <a:rect l="0" t="0" r="r" b="b"/>
                <a:pathLst>
                  <a:path w="66" h="114">
                    <a:moveTo>
                      <a:pt x="43" y="2"/>
                    </a:moveTo>
                    <a:lnTo>
                      <a:pt x="55" y="0"/>
                    </a:lnTo>
                    <a:lnTo>
                      <a:pt x="66" y="27"/>
                    </a:lnTo>
                    <a:lnTo>
                      <a:pt x="59" y="51"/>
                    </a:lnTo>
                    <a:lnTo>
                      <a:pt x="57" y="104"/>
                    </a:lnTo>
                    <a:lnTo>
                      <a:pt x="47" y="114"/>
                    </a:lnTo>
                    <a:lnTo>
                      <a:pt x="32" y="107"/>
                    </a:lnTo>
                    <a:lnTo>
                      <a:pt x="32" y="70"/>
                    </a:lnTo>
                    <a:lnTo>
                      <a:pt x="18" y="94"/>
                    </a:lnTo>
                    <a:lnTo>
                      <a:pt x="0" y="78"/>
                    </a:lnTo>
                    <a:lnTo>
                      <a:pt x="0" y="42"/>
                    </a:lnTo>
                    <a:lnTo>
                      <a:pt x="12" y="13"/>
                    </a:lnTo>
                    <a:lnTo>
                      <a:pt x="4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8" name="Freeform 160"/>
              <p:cNvSpPr>
                <a:spLocks noChangeAspect="1"/>
              </p:cNvSpPr>
              <p:nvPr/>
            </p:nvSpPr>
            <p:spPr bwMode="gray">
              <a:xfrm>
                <a:off x="3086" y="1117"/>
                <a:ext cx="16" cy="13"/>
              </a:xfrm>
              <a:custGeom>
                <a:avLst/>
                <a:gdLst/>
                <a:ahLst/>
                <a:cxnLst>
                  <a:cxn ang="0">
                    <a:pos x="60" y="80"/>
                  </a:cxn>
                  <a:cxn ang="0">
                    <a:pos x="6" y="44"/>
                  </a:cxn>
                  <a:cxn ang="0">
                    <a:pos x="0" y="22"/>
                  </a:cxn>
                  <a:cxn ang="0">
                    <a:pos x="12" y="0"/>
                  </a:cxn>
                  <a:cxn ang="0">
                    <a:pos x="78" y="20"/>
                  </a:cxn>
                  <a:cxn ang="0">
                    <a:pos x="98" y="42"/>
                  </a:cxn>
                  <a:cxn ang="0">
                    <a:pos x="100" y="73"/>
                  </a:cxn>
                  <a:cxn ang="0">
                    <a:pos x="60" y="80"/>
                  </a:cxn>
                </a:cxnLst>
                <a:rect l="0" t="0" r="r" b="b"/>
                <a:pathLst>
                  <a:path w="100" h="80">
                    <a:moveTo>
                      <a:pt x="60" y="80"/>
                    </a:moveTo>
                    <a:lnTo>
                      <a:pt x="6" y="44"/>
                    </a:lnTo>
                    <a:lnTo>
                      <a:pt x="0" y="22"/>
                    </a:lnTo>
                    <a:lnTo>
                      <a:pt x="12" y="0"/>
                    </a:lnTo>
                    <a:lnTo>
                      <a:pt x="78" y="20"/>
                    </a:lnTo>
                    <a:lnTo>
                      <a:pt x="98" y="42"/>
                    </a:lnTo>
                    <a:lnTo>
                      <a:pt x="100" y="73"/>
                    </a:lnTo>
                    <a:lnTo>
                      <a:pt x="60" y="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9" name="Freeform 161"/>
              <p:cNvSpPr>
                <a:spLocks noChangeAspect="1"/>
              </p:cNvSpPr>
              <p:nvPr/>
            </p:nvSpPr>
            <p:spPr bwMode="gray">
              <a:xfrm>
                <a:off x="3072" y="1080"/>
                <a:ext cx="36" cy="27"/>
              </a:xfrm>
              <a:custGeom>
                <a:avLst/>
                <a:gdLst/>
                <a:ahLst/>
                <a:cxnLst>
                  <a:cxn ang="0">
                    <a:pos x="64" y="41"/>
                  </a:cxn>
                  <a:cxn ang="0">
                    <a:pos x="74" y="36"/>
                  </a:cxn>
                  <a:cxn ang="0">
                    <a:pos x="74" y="20"/>
                  </a:cxn>
                  <a:cxn ang="0">
                    <a:pos x="90" y="23"/>
                  </a:cxn>
                  <a:cxn ang="0">
                    <a:pos x="97" y="9"/>
                  </a:cxn>
                  <a:cxn ang="0">
                    <a:pos x="103" y="14"/>
                  </a:cxn>
                  <a:cxn ang="0">
                    <a:pos x="106" y="55"/>
                  </a:cxn>
                  <a:cxn ang="0">
                    <a:pos x="146" y="41"/>
                  </a:cxn>
                  <a:cxn ang="0">
                    <a:pos x="146" y="0"/>
                  </a:cxn>
                  <a:cxn ang="0">
                    <a:pos x="168" y="0"/>
                  </a:cxn>
                  <a:cxn ang="0">
                    <a:pos x="178" y="25"/>
                  </a:cxn>
                  <a:cxn ang="0">
                    <a:pos x="203" y="36"/>
                  </a:cxn>
                  <a:cxn ang="0">
                    <a:pos x="214" y="55"/>
                  </a:cxn>
                  <a:cxn ang="0">
                    <a:pos x="212" y="80"/>
                  </a:cxn>
                  <a:cxn ang="0">
                    <a:pos x="192" y="80"/>
                  </a:cxn>
                  <a:cxn ang="0">
                    <a:pos x="187" y="110"/>
                  </a:cxn>
                  <a:cxn ang="0">
                    <a:pos x="170" y="127"/>
                  </a:cxn>
                  <a:cxn ang="0">
                    <a:pos x="144" y="110"/>
                  </a:cxn>
                  <a:cxn ang="0">
                    <a:pos x="126" y="136"/>
                  </a:cxn>
                  <a:cxn ang="0">
                    <a:pos x="106" y="140"/>
                  </a:cxn>
                  <a:cxn ang="0">
                    <a:pos x="92" y="123"/>
                  </a:cxn>
                  <a:cxn ang="0">
                    <a:pos x="64" y="143"/>
                  </a:cxn>
                  <a:cxn ang="0">
                    <a:pos x="51" y="117"/>
                  </a:cxn>
                  <a:cxn ang="0">
                    <a:pos x="41" y="159"/>
                  </a:cxn>
                  <a:cxn ang="0">
                    <a:pos x="27" y="86"/>
                  </a:cxn>
                  <a:cxn ang="0">
                    <a:pos x="0" y="77"/>
                  </a:cxn>
                  <a:cxn ang="0">
                    <a:pos x="24" y="50"/>
                  </a:cxn>
                  <a:cxn ang="0">
                    <a:pos x="51" y="57"/>
                  </a:cxn>
                  <a:cxn ang="0">
                    <a:pos x="64" y="41"/>
                  </a:cxn>
                </a:cxnLst>
                <a:rect l="0" t="0" r="r" b="b"/>
                <a:pathLst>
                  <a:path w="214" h="159">
                    <a:moveTo>
                      <a:pt x="64" y="41"/>
                    </a:moveTo>
                    <a:lnTo>
                      <a:pt x="74" y="36"/>
                    </a:lnTo>
                    <a:lnTo>
                      <a:pt x="74" y="20"/>
                    </a:lnTo>
                    <a:lnTo>
                      <a:pt x="90" y="23"/>
                    </a:lnTo>
                    <a:lnTo>
                      <a:pt x="97" y="9"/>
                    </a:lnTo>
                    <a:lnTo>
                      <a:pt x="103" y="14"/>
                    </a:lnTo>
                    <a:lnTo>
                      <a:pt x="106" y="55"/>
                    </a:lnTo>
                    <a:lnTo>
                      <a:pt x="146" y="41"/>
                    </a:lnTo>
                    <a:lnTo>
                      <a:pt x="146" y="0"/>
                    </a:lnTo>
                    <a:lnTo>
                      <a:pt x="168" y="0"/>
                    </a:lnTo>
                    <a:lnTo>
                      <a:pt x="178" y="25"/>
                    </a:lnTo>
                    <a:lnTo>
                      <a:pt x="203" y="36"/>
                    </a:lnTo>
                    <a:lnTo>
                      <a:pt x="214" y="55"/>
                    </a:lnTo>
                    <a:lnTo>
                      <a:pt x="212" y="80"/>
                    </a:lnTo>
                    <a:lnTo>
                      <a:pt x="192" y="80"/>
                    </a:lnTo>
                    <a:lnTo>
                      <a:pt x="187" y="110"/>
                    </a:lnTo>
                    <a:lnTo>
                      <a:pt x="170" y="127"/>
                    </a:lnTo>
                    <a:lnTo>
                      <a:pt x="144" y="110"/>
                    </a:lnTo>
                    <a:lnTo>
                      <a:pt x="126" y="136"/>
                    </a:lnTo>
                    <a:lnTo>
                      <a:pt x="106" y="140"/>
                    </a:lnTo>
                    <a:lnTo>
                      <a:pt x="92" y="123"/>
                    </a:lnTo>
                    <a:lnTo>
                      <a:pt x="64" y="143"/>
                    </a:lnTo>
                    <a:lnTo>
                      <a:pt x="51" y="117"/>
                    </a:lnTo>
                    <a:lnTo>
                      <a:pt x="41" y="159"/>
                    </a:lnTo>
                    <a:lnTo>
                      <a:pt x="27" y="86"/>
                    </a:lnTo>
                    <a:lnTo>
                      <a:pt x="0" y="77"/>
                    </a:lnTo>
                    <a:lnTo>
                      <a:pt x="24" y="50"/>
                    </a:lnTo>
                    <a:lnTo>
                      <a:pt x="51" y="57"/>
                    </a:lnTo>
                    <a:lnTo>
                      <a:pt x="64"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0" name="Freeform 162"/>
              <p:cNvSpPr>
                <a:spLocks noChangeAspect="1"/>
              </p:cNvSpPr>
              <p:nvPr/>
            </p:nvSpPr>
            <p:spPr bwMode="gray">
              <a:xfrm>
                <a:off x="3102" y="1096"/>
                <a:ext cx="23" cy="28"/>
              </a:xfrm>
              <a:custGeom>
                <a:avLst/>
                <a:gdLst/>
                <a:ahLst/>
                <a:cxnLst>
                  <a:cxn ang="0">
                    <a:pos x="93" y="143"/>
                  </a:cxn>
                  <a:cxn ang="0">
                    <a:pos x="82" y="134"/>
                  </a:cxn>
                  <a:cxn ang="0">
                    <a:pos x="82" y="153"/>
                  </a:cxn>
                  <a:cxn ang="0">
                    <a:pos x="64" y="169"/>
                  </a:cxn>
                  <a:cxn ang="0">
                    <a:pos x="28" y="162"/>
                  </a:cxn>
                  <a:cxn ang="0">
                    <a:pos x="12" y="139"/>
                  </a:cxn>
                  <a:cxn ang="0">
                    <a:pos x="7" y="118"/>
                  </a:cxn>
                  <a:cxn ang="0">
                    <a:pos x="12" y="98"/>
                  </a:cxn>
                  <a:cxn ang="0">
                    <a:pos x="0" y="66"/>
                  </a:cxn>
                  <a:cxn ang="0">
                    <a:pos x="17" y="43"/>
                  </a:cxn>
                  <a:cxn ang="0">
                    <a:pos x="37" y="57"/>
                  </a:cxn>
                  <a:cxn ang="0">
                    <a:pos x="48" y="18"/>
                  </a:cxn>
                  <a:cxn ang="0">
                    <a:pos x="82" y="31"/>
                  </a:cxn>
                  <a:cxn ang="0">
                    <a:pos x="99" y="0"/>
                  </a:cxn>
                  <a:cxn ang="0">
                    <a:pos x="129" y="37"/>
                  </a:cxn>
                  <a:cxn ang="0">
                    <a:pos x="134" y="66"/>
                  </a:cxn>
                  <a:cxn ang="0">
                    <a:pos x="118" y="105"/>
                  </a:cxn>
                  <a:cxn ang="0">
                    <a:pos x="93" y="143"/>
                  </a:cxn>
                </a:cxnLst>
                <a:rect l="0" t="0" r="r" b="b"/>
                <a:pathLst>
                  <a:path w="134" h="169">
                    <a:moveTo>
                      <a:pt x="93" y="143"/>
                    </a:moveTo>
                    <a:lnTo>
                      <a:pt x="82" y="134"/>
                    </a:lnTo>
                    <a:lnTo>
                      <a:pt x="82" y="153"/>
                    </a:lnTo>
                    <a:lnTo>
                      <a:pt x="64" y="169"/>
                    </a:lnTo>
                    <a:lnTo>
                      <a:pt x="28" y="162"/>
                    </a:lnTo>
                    <a:lnTo>
                      <a:pt x="12" y="139"/>
                    </a:lnTo>
                    <a:lnTo>
                      <a:pt x="7" y="118"/>
                    </a:lnTo>
                    <a:lnTo>
                      <a:pt x="12" y="98"/>
                    </a:lnTo>
                    <a:lnTo>
                      <a:pt x="0" y="66"/>
                    </a:lnTo>
                    <a:lnTo>
                      <a:pt x="17" y="43"/>
                    </a:lnTo>
                    <a:lnTo>
                      <a:pt x="37" y="57"/>
                    </a:lnTo>
                    <a:lnTo>
                      <a:pt x="48" y="18"/>
                    </a:lnTo>
                    <a:lnTo>
                      <a:pt x="82" y="31"/>
                    </a:lnTo>
                    <a:lnTo>
                      <a:pt x="99" y="0"/>
                    </a:lnTo>
                    <a:lnTo>
                      <a:pt x="129" y="37"/>
                    </a:lnTo>
                    <a:lnTo>
                      <a:pt x="134" y="66"/>
                    </a:lnTo>
                    <a:lnTo>
                      <a:pt x="118" y="105"/>
                    </a:lnTo>
                    <a:lnTo>
                      <a:pt x="93" y="1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1" name="Freeform 163"/>
              <p:cNvSpPr>
                <a:spLocks noChangeAspect="1"/>
              </p:cNvSpPr>
              <p:nvPr/>
            </p:nvSpPr>
            <p:spPr bwMode="gray">
              <a:xfrm>
                <a:off x="3128" y="1079"/>
                <a:ext cx="13" cy="24"/>
              </a:xfrm>
              <a:custGeom>
                <a:avLst/>
                <a:gdLst/>
                <a:ahLst/>
                <a:cxnLst>
                  <a:cxn ang="0">
                    <a:pos x="50" y="128"/>
                  </a:cxn>
                  <a:cxn ang="0">
                    <a:pos x="32" y="146"/>
                  </a:cxn>
                  <a:cxn ang="0">
                    <a:pos x="11" y="78"/>
                  </a:cxn>
                  <a:cxn ang="0">
                    <a:pos x="0" y="20"/>
                  </a:cxn>
                  <a:cxn ang="0">
                    <a:pos x="9" y="0"/>
                  </a:cxn>
                  <a:cxn ang="0">
                    <a:pos x="20" y="30"/>
                  </a:cxn>
                  <a:cxn ang="0">
                    <a:pos x="39" y="24"/>
                  </a:cxn>
                  <a:cxn ang="0">
                    <a:pos x="63" y="47"/>
                  </a:cxn>
                  <a:cxn ang="0">
                    <a:pos x="74" y="96"/>
                  </a:cxn>
                  <a:cxn ang="0">
                    <a:pos x="72" y="125"/>
                  </a:cxn>
                  <a:cxn ang="0">
                    <a:pos x="50" y="128"/>
                  </a:cxn>
                </a:cxnLst>
                <a:rect l="0" t="0" r="r" b="b"/>
                <a:pathLst>
                  <a:path w="74" h="146">
                    <a:moveTo>
                      <a:pt x="50" y="128"/>
                    </a:moveTo>
                    <a:lnTo>
                      <a:pt x="32" y="146"/>
                    </a:lnTo>
                    <a:lnTo>
                      <a:pt x="11" y="78"/>
                    </a:lnTo>
                    <a:lnTo>
                      <a:pt x="0" y="20"/>
                    </a:lnTo>
                    <a:lnTo>
                      <a:pt x="9" y="0"/>
                    </a:lnTo>
                    <a:lnTo>
                      <a:pt x="20" y="30"/>
                    </a:lnTo>
                    <a:lnTo>
                      <a:pt x="39" y="24"/>
                    </a:lnTo>
                    <a:lnTo>
                      <a:pt x="63" y="47"/>
                    </a:lnTo>
                    <a:lnTo>
                      <a:pt x="74" y="96"/>
                    </a:lnTo>
                    <a:lnTo>
                      <a:pt x="72" y="125"/>
                    </a:lnTo>
                    <a:lnTo>
                      <a:pt x="50" y="1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2" name="Freeform 164"/>
              <p:cNvSpPr>
                <a:spLocks noChangeAspect="1"/>
              </p:cNvSpPr>
              <p:nvPr/>
            </p:nvSpPr>
            <p:spPr bwMode="gray">
              <a:xfrm>
                <a:off x="3182" y="1039"/>
                <a:ext cx="25" cy="20"/>
              </a:xfrm>
              <a:custGeom>
                <a:avLst/>
                <a:gdLst/>
                <a:ahLst/>
                <a:cxnLst>
                  <a:cxn ang="0">
                    <a:pos x="115" y="30"/>
                  </a:cxn>
                  <a:cxn ang="0">
                    <a:pos x="144" y="75"/>
                  </a:cxn>
                  <a:cxn ang="0">
                    <a:pos x="148" y="106"/>
                  </a:cxn>
                  <a:cxn ang="0">
                    <a:pos x="115" y="94"/>
                  </a:cxn>
                  <a:cxn ang="0">
                    <a:pos x="92" y="121"/>
                  </a:cxn>
                  <a:cxn ang="0">
                    <a:pos x="73" y="110"/>
                  </a:cxn>
                  <a:cxn ang="0">
                    <a:pos x="30" y="114"/>
                  </a:cxn>
                  <a:cxn ang="0">
                    <a:pos x="23" y="96"/>
                  </a:cxn>
                  <a:cxn ang="0">
                    <a:pos x="51" y="80"/>
                  </a:cxn>
                  <a:cxn ang="0">
                    <a:pos x="59" y="59"/>
                  </a:cxn>
                  <a:cxn ang="0">
                    <a:pos x="0" y="64"/>
                  </a:cxn>
                  <a:cxn ang="0">
                    <a:pos x="6" y="42"/>
                  </a:cxn>
                  <a:cxn ang="0">
                    <a:pos x="37" y="37"/>
                  </a:cxn>
                  <a:cxn ang="0">
                    <a:pos x="69" y="44"/>
                  </a:cxn>
                  <a:cxn ang="0">
                    <a:pos x="78" y="20"/>
                  </a:cxn>
                  <a:cxn ang="0">
                    <a:pos x="73" y="0"/>
                  </a:cxn>
                  <a:cxn ang="0">
                    <a:pos x="115" y="30"/>
                  </a:cxn>
                </a:cxnLst>
                <a:rect l="0" t="0" r="r" b="b"/>
                <a:pathLst>
                  <a:path w="148" h="121">
                    <a:moveTo>
                      <a:pt x="115" y="30"/>
                    </a:moveTo>
                    <a:lnTo>
                      <a:pt x="144" y="75"/>
                    </a:lnTo>
                    <a:lnTo>
                      <a:pt x="148" y="106"/>
                    </a:lnTo>
                    <a:lnTo>
                      <a:pt x="115" y="94"/>
                    </a:lnTo>
                    <a:lnTo>
                      <a:pt x="92" y="121"/>
                    </a:lnTo>
                    <a:lnTo>
                      <a:pt x="73" y="110"/>
                    </a:lnTo>
                    <a:lnTo>
                      <a:pt x="30" y="114"/>
                    </a:lnTo>
                    <a:lnTo>
                      <a:pt x="23" y="96"/>
                    </a:lnTo>
                    <a:lnTo>
                      <a:pt x="51" y="80"/>
                    </a:lnTo>
                    <a:lnTo>
                      <a:pt x="59" y="59"/>
                    </a:lnTo>
                    <a:lnTo>
                      <a:pt x="0" y="64"/>
                    </a:lnTo>
                    <a:lnTo>
                      <a:pt x="6" y="42"/>
                    </a:lnTo>
                    <a:lnTo>
                      <a:pt x="37" y="37"/>
                    </a:lnTo>
                    <a:lnTo>
                      <a:pt x="69" y="44"/>
                    </a:lnTo>
                    <a:lnTo>
                      <a:pt x="78" y="20"/>
                    </a:lnTo>
                    <a:lnTo>
                      <a:pt x="73" y="0"/>
                    </a:lnTo>
                    <a:lnTo>
                      <a:pt x="115"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3" name="Freeform 165"/>
              <p:cNvSpPr>
                <a:spLocks noChangeAspect="1"/>
              </p:cNvSpPr>
              <p:nvPr/>
            </p:nvSpPr>
            <p:spPr bwMode="gray">
              <a:xfrm>
                <a:off x="2609" y="1702"/>
                <a:ext cx="25" cy="17"/>
              </a:xfrm>
              <a:custGeom>
                <a:avLst/>
                <a:gdLst/>
                <a:ahLst/>
                <a:cxnLst>
                  <a:cxn ang="0">
                    <a:pos x="0" y="61"/>
                  </a:cxn>
                  <a:cxn ang="0">
                    <a:pos x="16" y="59"/>
                  </a:cxn>
                  <a:cxn ang="0">
                    <a:pos x="19" y="48"/>
                  </a:cxn>
                  <a:cxn ang="0">
                    <a:pos x="42" y="49"/>
                  </a:cxn>
                  <a:cxn ang="0">
                    <a:pos x="54" y="37"/>
                  </a:cxn>
                  <a:cxn ang="0">
                    <a:pos x="60" y="20"/>
                  </a:cxn>
                  <a:cxn ang="0">
                    <a:pos x="105" y="0"/>
                  </a:cxn>
                  <a:cxn ang="0">
                    <a:pos x="138" y="0"/>
                  </a:cxn>
                  <a:cxn ang="0">
                    <a:pos x="132" y="16"/>
                  </a:cxn>
                  <a:cxn ang="0">
                    <a:pos x="148" y="29"/>
                  </a:cxn>
                  <a:cxn ang="0">
                    <a:pos x="154" y="53"/>
                  </a:cxn>
                  <a:cxn ang="0">
                    <a:pos x="73" y="77"/>
                  </a:cxn>
                  <a:cxn ang="0">
                    <a:pos x="30" y="103"/>
                  </a:cxn>
                  <a:cxn ang="0">
                    <a:pos x="9" y="82"/>
                  </a:cxn>
                  <a:cxn ang="0">
                    <a:pos x="0" y="61"/>
                  </a:cxn>
                </a:cxnLst>
                <a:rect l="0" t="0" r="r" b="b"/>
                <a:pathLst>
                  <a:path w="154" h="103">
                    <a:moveTo>
                      <a:pt x="0" y="61"/>
                    </a:moveTo>
                    <a:lnTo>
                      <a:pt x="16" y="59"/>
                    </a:lnTo>
                    <a:lnTo>
                      <a:pt x="19" y="48"/>
                    </a:lnTo>
                    <a:lnTo>
                      <a:pt x="42" y="49"/>
                    </a:lnTo>
                    <a:lnTo>
                      <a:pt x="54" y="37"/>
                    </a:lnTo>
                    <a:lnTo>
                      <a:pt x="60" y="20"/>
                    </a:lnTo>
                    <a:lnTo>
                      <a:pt x="105" y="0"/>
                    </a:lnTo>
                    <a:lnTo>
                      <a:pt x="138" y="0"/>
                    </a:lnTo>
                    <a:lnTo>
                      <a:pt x="132" y="16"/>
                    </a:lnTo>
                    <a:lnTo>
                      <a:pt x="148" y="29"/>
                    </a:lnTo>
                    <a:lnTo>
                      <a:pt x="154" y="53"/>
                    </a:lnTo>
                    <a:lnTo>
                      <a:pt x="73" y="77"/>
                    </a:lnTo>
                    <a:lnTo>
                      <a:pt x="30" y="103"/>
                    </a:lnTo>
                    <a:lnTo>
                      <a:pt x="9" y="82"/>
                    </a:lnTo>
                    <a:lnTo>
                      <a:pt x="0" y="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4" name="Freeform 166"/>
              <p:cNvSpPr>
                <a:spLocks noChangeAspect="1"/>
              </p:cNvSpPr>
              <p:nvPr/>
            </p:nvSpPr>
            <p:spPr bwMode="gray">
              <a:xfrm>
                <a:off x="2483" y="1890"/>
                <a:ext cx="6" cy="11"/>
              </a:xfrm>
              <a:custGeom>
                <a:avLst/>
                <a:gdLst/>
                <a:ahLst/>
                <a:cxnLst>
                  <a:cxn ang="0">
                    <a:pos x="36" y="7"/>
                  </a:cxn>
                  <a:cxn ang="0">
                    <a:pos x="39" y="0"/>
                  </a:cxn>
                  <a:cxn ang="0">
                    <a:pos x="4" y="36"/>
                  </a:cxn>
                  <a:cxn ang="0">
                    <a:pos x="0" y="63"/>
                  </a:cxn>
                  <a:cxn ang="0">
                    <a:pos x="2" y="69"/>
                  </a:cxn>
                  <a:cxn ang="0">
                    <a:pos x="26" y="59"/>
                  </a:cxn>
                  <a:cxn ang="0">
                    <a:pos x="36" y="23"/>
                  </a:cxn>
                  <a:cxn ang="0">
                    <a:pos x="36" y="7"/>
                  </a:cxn>
                </a:cxnLst>
                <a:rect l="0" t="0" r="r" b="b"/>
                <a:pathLst>
                  <a:path w="39" h="69">
                    <a:moveTo>
                      <a:pt x="36" y="7"/>
                    </a:moveTo>
                    <a:lnTo>
                      <a:pt x="39" y="0"/>
                    </a:lnTo>
                    <a:lnTo>
                      <a:pt x="4" y="36"/>
                    </a:lnTo>
                    <a:lnTo>
                      <a:pt x="0" y="63"/>
                    </a:lnTo>
                    <a:lnTo>
                      <a:pt x="2" y="69"/>
                    </a:lnTo>
                    <a:lnTo>
                      <a:pt x="26" y="59"/>
                    </a:lnTo>
                    <a:lnTo>
                      <a:pt x="36" y="23"/>
                    </a:lnTo>
                    <a:lnTo>
                      <a:pt x="36"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5" name="Freeform 167"/>
              <p:cNvSpPr>
                <a:spLocks noChangeAspect="1"/>
              </p:cNvSpPr>
              <p:nvPr/>
            </p:nvSpPr>
            <p:spPr bwMode="gray">
              <a:xfrm>
                <a:off x="2519" y="1800"/>
                <a:ext cx="7" cy="12"/>
              </a:xfrm>
              <a:custGeom>
                <a:avLst/>
                <a:gdLst/>
                <a:ahLst/>
                <a:cxnLst>
                  <a:cxn ang="0">
                    <a:pos x="15" y="71"/>
                  </a:cxn>
                  <a:cxn ang="0">
                    <a:pos x="41" y="20"/>
                  </a:cxn>
                  <a:cxn ang="0">
                    <a:pos x="33" y="7"/>
                  </a:cxn>
                  <a:cxn ang="0">
                    <a:pos x="9" y="0"/>
                  </a:cxn>
                  <a:cxn ang="0">
                    <a:pos x="0" y="14"/>
                  </a:cxn>
                  <a:cxn ang="0">
                    <a:pos x="2" y="71"/>
                  </a:cxn>
                  <a:cxn ang="0">
                    <a:pos x="15" y="71"/>
                  </a:cxn>
                </a:cxnLst>
                <a:rect l="0" t="0" r="r" b="b"/>
                <a:pathLst>
                  <a:path w="41" h="71">
                    <a:moveTo>
                      <a:pt x="15" y="71"/>
                    </a:moveTo>
                    <a:lnTo>
                      <a:pt x="41" y="20"/>
                    </a:lnTo>
                    <a:lnTo>
                      <a:pt x="33" y="7"/>
                    </a:lnTo>
                    <a:lnTo>
                      <a:pt x="9" y="0"/>
                    </a:lnTo>
                    <a:lnTo>
                      <a:pt x="0" y="14"/>
                    </a:lnTo>
                    <a:lnTo>
                      <a:pt x="2" y="71"/>
                    </a:lnTo>
                    <a:lnTo>
                      <a:pt x="15"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6" name="Freeform 168"/>
              <p:cNvSpPr>
                <a:spLocks noChangeAspect="1"/>
              </p:cNvSpPr>
              <p:nvPr/>
            </p:nvSpPr>
            <p:spPr bwMode="gray">
              <a:xfrm>
                <a:off x="2491" y="1838"/>
                <a:ext cx="5" cy="8"/>
              </a:xfrm>
              <a:custGeom>
                <a:avLst/>
                <a:gdLst/>
                <a:ahLst/>
                <a:cxnLst>
                  <a:cxn ang="0">
                    <a:pos x="0" y="52"/>
                  </a:cxn>
                  <a:cxn ang="0">
                    <a:pos x="7" y="35"/>
                  </a:cxn>
                  <a:cxn ang="0">
                    <a:pos x="27" y="25"/>
                  </a:cxn>
                  <a:cxn ang="0">
                    <a:pos x="30" y="13"/>
                  </a:cxn>
                  <a:cxn ang="0">
                    <a:pos x="0" y="0"/>
                  </a:cxn>
                  <a:cxn ang="0">
                    <a:pos x="0" y="52"/>
                  </a:cxn>
                </a:cxnLst>
                <a:rect l="0" t="0" r="r" b="b"/>
                <a:pathLst>
                  <a:path w="30" h="52">
                    <a:moveTo>
                      <a:pt x="0" y="52"/>
                    </a:moveTo>
                    <a:lnTo>
                      <a:pt x="7" y="35"/>
                    </a:lnTo>
                    <a:lnTo>
                      <a:pt x="27" y="25"/>
                    </a:lnTo>
                    <a:lnTo>
                      <a:pt x="30" y="13"/>
                    </a:lnTo>
                    <a:lnTo>
                      <a:pt x="0" y="0"/>
                    </a:lnTo>
                    <a:lnTo>
                      <a:pt x="0"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7" name="Freeform 169"/>
              <p:cNvSpPr>
                <a:spLocks noChangeAspect="1"/>
              </p:cNvSpPr>
              <p:nvPr/>
            </p:nvSpPr>
            <p:spPr bwMode="gray">
              <a:xfrm>
                <a:off x="2500" y="1973"/>
                <a:ext cx="6" cy="14"/>
              </a:xfrm>
              <a:custGeom>
                <a:avLst/>
                <a:gdLst/>
                <a:ahLst/>
                <a:cxnLst>
                  <a:cxn ang="0">
                    <a:pos x="33" y="86"/>
                  </a:cxn>
                  <a:cxn ang="0">
                    <a:pos x="35" y="25"/>
                  </a:cxn>
                  <a:cxn ang="0">
                    <a:pos x="18" y="0"/>
                  </a:cxn>
                  <a:cxn ang="0">
                    <a:pos x="4" y="3"/>
                  </a:cxn>
                  <a:cxn ang="0">
                    <a:pos x="0" y="48"/>
                  </a:cxn>
                  <a:cxn ang="0">
                    <a:pos x="2" y="64"/>
                  </a:cxn>
                  <a:cxn ang="0">
                    <a:pos x="33" y="86"/>
                  </a:cxn>
                </a:cxnLst>
                <a:rect l="0" t="0" r="r" b="b"/>
                <a:pathLst>
                  <a:path w="35" h="86">
                    <a:moveTo>
                      <a:pt x="33" y="86"/>
                    </a:moveTo>
                    <a:lnTo>
                      <a:pt x="35" y="25"/>
                    </a:lnTo>
                    <a:lnTo>
                      <a:pt x="18" y="0"/>
                    </a:lnTo>
                    <a:lnTo>
                      <a:pt x="4" y="3"/>
                    </a:lnTo>
                    <a:lnTo>
                      <a:pt x="0" y="48"/>
                    </a:lnTo>
                    <a:lnTo>
                      <a:pt x="2" y="64"/>
                    </a:lnTo>
                    <a:lnTo>
                      <a:pt x="3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8" name="Freeform 170"/>
              <p:cNvSpPr>
                <a:spLocks noChangeAspect="1"/>
              </p:cNvSpPr>
              <p:nvPr/>
            </p:nvSpPr>
            <p:spPr bwMode="gray">
              <a:xfrm>
                <a:off x="2497" y="2013"/>
                <a:ext cx="3" cy="13"/>
              </a:xfrm>
              <a:custGeom>
                <a:avLst/>
                <a:gdLst/>
                <a:ahLst/>
                <a:cxnLst>
                  <a:cxn ang="0">
                    <a:pos x="20" y="77"/>
                  </a:cxn>
                  <a:cxn ang="0">
                    <a:pos x="19" y="11"/>
                  </a:cxn>
                  <a:cxn ang="0">
                    <a:pos x="11" y="0"/>
                  </a:cxn>
                  <a:cxn ang="0">
                    <a:pos x="3" y="11"/>
                  </a:cxn>
                  <a:cxn ang="0">
                    <a:pos x="0" y="75"/>
                  </a:cxn>
                  <a:cxn ang="0">
                    <a:pos x="20" y="77"/>
                  </a:cxn>
                </a:cxnLst>
                <a:rect l="0" t="0" r="r" b="b"/>
                <a:pathLst>
                  <a:path w="20" h="77">
                    <a:moveTo>
                      <a:pt x="20" y="77"/>
                    </a:moveTo>
                    <a:lnTo>
                      <a:pt x="19" y="11"/>
                    </a:lnTo>
                    <a:lnTo>
                      <a:pt x="11" y="0"/>
                    </a:lnTo>
                    <a:lnTo>
                      <a:pt x="3" y="11"/>
                    </a:lnTo>
                    <a:lnTo>
                      <a:pt x="0" y="75"/>
                    </a:lnTo>
                    <a:lnTo>
                      <a:pt x="20" y="7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9" name="Freeform 171"/>
              <p:cNvSpPr>
                <a:spLocks noChangeAspect="1"/>
              </p:cNvSpPr>
              <p:nvPr/>
            </p:nvSpPr>
            <p:spPr bwMode="gray">
              <a:xfrm>
                <a:off x="2491" y="1043"/>
                <a:ext cx="887" cy="1058"/>
              </a:xfrm>
              <a:custGeom>
                <a:avLst/>
                <a:gdLst/>
                <a:ahLst/>
                <a:cxnLst>
                  <a:cxn ang="0">
                    <a:pos x="5065" y="798"/>
                  </a:cxn>
                  <a:cxn ang="0">
                    <a:pos x="4931" y="586"/>
                  </a:cxn>
                  <a:cxn ang="0">
                    <a:pos x="5056" y="279"/>
                  </a:cxn>
                  <a:cxn ang="0">
                    <a:pos x="4814" y="260"/>
                  </a:cxn>
                  <a:cxn ang="0">
                    <a:pos x="4699" y="173"/>
                  </a:cxn>
                  <a:cxn ang="0">
                    <a:pos x="4542" y="249"/>
                  </a:cxn>
                  <a:cxn ang="0">
                    <a:pos x="4386" y="113"/>
                  </a:cxn>
                  <a:cxn ang="0">
                    <a:pos x="4126" y="415"/>
                  </a:cxn>
                  <a:cxn ang="0">
                    <a:pos x="4009" y="96"/>
                  </a:cxn>
                  <a:cxn ang="0">
                    <a:pos x="3743" y="591"/>
                  </a:cxn>
                  <a:cxn ang="0">
                    <a:pos x="3521" y="558"/>
                  </a:cxn>
                  <a:cxn ang="0">
                    <a:pos x="3472" y="666"/>
                  </a:cxn>
                  <a:cxn ang="0">
                    <a:pos x="3259" y="751"/>
                  </a:cxn>
                  <a:cxn ang="0">
                    <a:pos x="3138" y="786"/>
                  </a:cxn>
                  <a:cxn ang="0">
                    <a:pos x="2964" y="1086"/>
                  </a:cxn>
                  <a:cxn ang="0">
                    <a:pos x="2712" y="1064"/>
                  </a:cxn>
                  <a:cxn ang="0">
                    <a:pos x="2626" y="1327"/>
                  </a:cxn>
                  <a:cxn ang="0">
                    <a:pos x="2355" y="1516"/>
                  </a:cxn>
                  <a:cxn ang="0">
                    <a:pos x="2362" y="1571"/>
                  </a:cxn>
                  <a:cxn ang="0">
                    <a:pos x="2185" y="1756"/>
                  </a:cxn>
                  <a:cxn ang="0">
                    <a:pos x="2091" y="2021"/>
                  </a:cxn>
                  <a:cxn ang="0">
                    <a:pos x="1938" y="2203"/>
                  </a:cxn>
                  <a:cxn ang="0">
                    <a:pos x="1710" y="2511"/>
                  </a:cxn>
                  <a:cxn ang="0">
                    <a:pos x="1626" y="2735"/>
                  </a:cxn>
                  <a:cxn ang="0">
                    <a:pos x="1568" y="2971"/>
                  </a:cxn>
                  <a:cxn ang="0">
                    <a:pos x="1446" y="3194"/>
                  </a:cxn>
                  <a:cxn ang="0">
                    <a:pos x="1342" y="3362"/>
                  </a:cxn>
                  <a:cxn ang="0">
                    <a:pos x="1137" y="3615"/>
                  </a:cxn>
                  <a:cxn ang="0">
                    <a:pos x="1193" y="3925"/>
                  </a:cxn>
                  <a:cxn ang="0">
                    <a:pos x="1061" y="4088"/>
                  </a:cxn>
                  <a:cxn ang="0">
                    <a:pos x="847" y="4091"/>
                  </a:cxn>
                  <a:cxn ang="0">
                    <a:pos x="623" y="4185"/>
                  </a:cxn>
                  <a:cxn ang="0">
                    <a:pos x="508" y="4408"/>
                  </a:cxn>
                  <a:cxn ang="0">
                    <a:pos x="282" y="4527"/>
                  </a:cxn>
                  <a:cxn ang="0">
                    <a:pos x="197" y="4677"/>
                  </a:cxn>
                  <a:cxn ang="0">
                    <a:pos x="199" y="4773"/>
                  </a:cxn>
                  <a:cxn ang="0">
                    <a:pos x="59" y="4885"/>
                  </a:cxn>
                  <a:cxn ang="0">
                    <a:pos x="278" y="5031"/>
                  </a:cxn>
                  <a:cxn ang="0">
                    <a:pos x="475" y="5051"/>
                  </a:cxn>
                  <a:cxn ang="0">
                    <a:pos x="213" y="5109"/>
                  </a:cxn>
                  <a:cxn ang="0">
                    <a:pos x="0" y="5247"/>
                  </a:cxn>
                  <a:cxn ang="0">
                    <a:pos x="113" y="5448"/>
                  </a:cxn>
                  <a:cxn ang="0">
                    <a:pos x="325" y="5326"/>
                  </a:cxn>
                  <a:cxn ang="0">
                    <a:pos x="147" y="5621"/>
                  </a:cxn>
                  <a:cxn ang="0">
                    <a:pos x="61" y="5822"/>
                  </a:cxn>
                  <a:cxn ang="0">
                    <a:pos x="240" y="5863"/>
                  </a:cxn>
                  <a:cxn ang="0">
                    <a:pos x="319" y="6255"/>
                  </a:cxn>
                  <a:cxn ang="0">
                    <a:pos x="708" y="6233"/>
                  </a:cxn>
                  <a:cxn ang="0">
                    <a:pos x="1094" y="5805"/>
                  </a:cxn>
                  <a:cxn ang="0">
                    <a:pos x="1115" y="5619"/>
                  </a:cxn>
                  <a:cxn ang="0">
                    <a:pos x="1267" y="6022"/>
                  </a:cxn>
                  <a:cxn ang="0">
                    <a:pos x="1491" y="5202"/>
                  </a:cxn>
                  <a:cxn ang="0">
                    <a:pos x="1442" y="4423"/>
                  </a:cxn>
                  <a:cxn ang="0">
                    <a:pos x="1820" y="3803"/>
                  </a:cxn>
                  <a:cxn ang="0">
                    <a:pos x="2022" y="2797"/>
                  </a:cxn>
                  <a:cxn ang="0">
                    <a:pos x="2362" y="1985"/>
                  </a:cxn>
                  <a:cxn ang="0">
                    <a:pos x="2720" y="1510"/>
                  </a:cxn>
                  <a:cxn ang="0">
                    <a:pos x="3079" y="1217"/>
                  </a:cxn>
                  <a:cxn ang="0">
                    <a:pos x="3572" y="1384"/>
                  </a:cxn>
                  <a:cxn ang="0">
                    <a:pos x="4248" y="1202"/>
                  </a:cxn>
                  <a:cxn ang="0">
                    <a:pos x="4943" y="841"/>
                  </a:cxn>
                  <a:cxn ang="0">
                    <a:pos x="5154" y="888"/>
                  </a:cxn>
                </a:cxnLst>
                <a:rect l="0" t="0" r="r" b="b"/>
                <a:pathLst>
                  <a:path w="5321" h="6349">
                    <a:moveTo>
                      <a:pt x="5296" y="805"/>
                    </a:moveTo>
                    <a:lnTo>
                      <a:pt x="5211" y="786"/>
                    </a:lnTo>
                    <a:lnTo>
                      <a:pt x="5203" y="865"/>
                    </a:lnTo>
                    <a:lnTo>
                      <a:pt x="5182" y="865"/>
                    </a:lnTo>
                    <a:lnTo>
                      <a:pt x="5184" y="852"/>
                    </a:lnTo>
                    <a:lnTo>
                      <a:pt x="5148" y="841"/>
                    </a:lnTo>
                    <a:lnTo>
                      <a:pt x="5135" y="817"/>
                    </a:lnTo>
                    <a:lnTo>
                      <a:pt x="5135" y="863"/>
                    </a:lnTo>
                    <a:lnTo>
                      <a:pt x="5127" y="873"/>
                    </a:lnTo>
                    <a:lnTo>
                      <a:pt x="5111" y="836"/>
                    </a:lnTo>
                    <a:lnTo>
                      <a:pt x="5064" y="843"/>
                    </a:lnTo>
                    <a:lnTo>
                      <a:pt x="5023" y="867"/>
                    </a:lnTo>
                    <a:lnTo>
                      <a:pt x="5037" y="820"/>
                    </a:lnTo>
                    <a:lnTo>
                      <a:pt x="5065" y="798"/>
                    </a:lnTo>
                    <a:lnTo>
                      <a:pt x="5092" y="791"/>
                    </a:lnTo>
                    <a:lnTo>
                      <a:pt x="5103" y="768"/>
                    </a:lnTo>
                    <a:lnTo>
                      <a:pt x="5096" y="747"/>
                    </a:lnTo>
                    <a:lnTo>
                      <a:pt x="5078" y="721"/>
                    </a:lnTo>
                    <a:lnTo>
                      <a:pt x="5002" y="728"/>
                    </a:lnTo>
                    <a:lnTo>
                      <a:pt x="5015" y="708"/>
                    </a:lnTo>
                    <a:lnTo>
                      <a:pt x="4993" y="685"/>
                    </a:lnTo>
                    <a:lnTo>
                      <a:pt x="4945" y="659"/>
                    </a:lnTo>
                    <a:lnTo>
                      <a:pt x="4904" y="619"/>
                    </a:lnTo>
                    <a:lnTo>
                      <a:pt x="4853" y="605"/>
                    </a:lnTo>
                    <a:lnTo>
                      <a:pt x="4836" y="584"/>
                    </a:lnTo>
                    <a:lnTo>
                      <a:pt x="4844" y="571"/>
                    </a:lnTo>
                    <a:lnTo>
                      <a:pt x="4844" y="556"/>
                    </a:lnTo>
                    <a:lnTo>
                      <a:pt x="4931" y="586"/>
                    </a:lnTo>
                    <a:lnTo>
                      <a:pt x="5114" y="619"/>
                    </a:lnTo>
                    <a:lnTo>
                      <a:pt x="5249" y="510"/>
                    </a:lnTo>
                    <a:lnTo>
                      <a:pt x="5295" y="492"/>
                    </a:lnTo>
                    <a:lnTo>
                      <a:pt x="5321" y="466"/>
                    </a:lnTo>
                    <a:lnTo>
                      <a:pt x="5312" y="415"/>
                    </a:lnTo>
                    <a:lnTo>
                      <a:pt x="5269" y="394"/>
                    </a:lnTo>
                    <a:lnTo>
                      <a:pt x="5238" y="341"/>
                    </a:lnTo>
                    <a:lnTo>
                      <a:pt x="5179" y="339"/>
                    </a:lnTo>
                    <a:lnTo>
                      <a:pt x="5148" y="324"/>
                    </a:lnTo>
                    <a:lnTo>
                      <a:pt x="5182" y="301"/>
                    </a:lnTo>
                    <a:lnTo>
                      <a:pt x="5125" y="269"/>
                    </a:lnTo>
                    <a:lnTo>
                      <a:pt x="5105" y="232"/>
                    </a:lnTo>
                    <a:lnTo>
                      <a:pt x="5080" y="267"/>
                    </a:lnTo>
                    <a:lnTo>
                      <a:pt x="5056" y="279"/>
                    </a:lnTo>
                    <a:lnTo>
                      <a:pt x="5056" y="251"/>
                    </a:lnTo>
                    <a:lnTo>
                      <a:pt x="5047" y="232"/>
                    </a:lnTo>
                    <a:lnTo>
                      <a:pt x="4975" y="262"/>
                    </a:lnTo>
                    <a:lnTo>
                      <a:pt x="4968" y="251"/>
                    </a:lnTo>
                    <a:lnTo>
                      <a:pt x="4966" y="236"/>
                    </a:lnTo>
                    <a:lnTo>
                      <a:pt x="4970" y="219"/>
                    </a:lnTo>
                    <a:lnTo>
                      <a:pt x="4968" y="183"/>
                    </a:lnTo>
                    <a:lnTo>
                      <a:pt x="4953" y="170"/>
                    </a:lnTo>
                    <a:lnTo>
                      <a:pt x="4943" y="143"/>
                    </a:lnTo>
                    <a:lnTo>
                      <a:pt x="4910" y="157"/>
                    </a:lnTo>
                    <a:lnTo>
                      <a:pt x="4884" y="141"/>
                    </a:lnTo>
                    <a:lnTo>
                      <a:pt x="4855" y="151"/>
                    </a:lnTo>
                    <a:lnTo>
                      <a:pt x="4822" y="208"/>
                    </a:lnTo>
                    <a:lnTo>
                      <a:pt x="4814" y="260"/>
                    </a:lnTo>
                    <a:lnTo>
                      <a:pt x="4812" y="330"/>
                    </a:lnTo>
                    <a:lnTo>
                      <a:pt x="4822" y="384"/>
                    </a:lnTo>
                    <a:lnTo>
                      <a:pt x="4776" y="407"/>
                    </a:lnTo>
                    <a:lnTo>
                      <a:pt x="4740" y="382"/>
                    </a:lnTo>
                    <a:lnTo>
                      <a:pt x="4699" y="392"/>
                    </a:lnTo>
                    <a:lnTo>
                      <a:pt x="4689" y="374"/>
                    </a:lnTo>
                    <a:lnTo>
                      <a:pt x="4728" y="339"/>
                    </a:lnTo>
                    <a:lnTo>
                      <a:pt x="4762" y="285"/>
                    </a:lnTo>
                    <a:lnTo>
                      <a:pt x="4746" y="249"/>
                    </a:lnTo>
                    <a:lnTo>
                      <a:pt x="4689" y="290"/>
                    </a:lnTo>
                    <a:lnTo>
                      <a:pt x="4654" y="290"/>
                    </a:lnTo>
                    <a:lnTo>
                      <a:pt x="4709" y="246"/>
                    </a:lnTo>
                    <a:lnTo>
                      <a:pt x="4677" y="204"/>
                    </a:lnTo>
                    <a:lnTo>
                      <a:pt x="4699" y="173"/>
                    </a:lnTo>
                    <a:lnTo>
                      <a:pt x="4765" y="183"/>
                    </a:lnTo>
                    <a:lnTo>
                      <a:pt x="4791" y="130"/>
                    </a:lnTo>
                    <a:lnTo>
                      <a:pt x="4795" y="70"/>
                    </a:lnTo>
                    <a:lnTo>
                      <a:pt x="4752" y="70"/>
                    </a:lnTo>
                    <a:lnTo>
                      <a:pt x="4758" y="35"/>
                    </a:lnTo>
                    <a:lnTo>
                      <a:pt x="4732" y="10"/>
                    </a:lnTo>
                    <a:lnTo>
                      <a:pt x="4709" y="10"/>
                    </a:lnTo>
                    <a:lnTo>
                      <a:pt x="4661" y="48"/>
                    </a:lnTo>
                    <a:lnTo>
                      <a:pt x="4621" y="0"/>
                    </a:lnTo>
                    <a:lnTo>
                      <a:pt x="4613" y="66"/>
                    </a:lnTo>
                    <a:lnTo>
                      <a:pt x="4593" y="135"/>
                    </a:lnTo>
                    <a:lnTo>
                      <a:pt x="4576" y="185"/>
                    </a:lnTo>
                    <a:lnTo>
                      <a:pt x="4550" y="219"/>
                    </a:lnTo>
                    <a:lnTo>
                      <a:pt x="4542" y="249"/>
                    </a:lnTo>
                    <a:lnTo>
                      <a:pt x="4546" y="290"/>
                    </a:lnTo>
                    <a:lnTo>
                      <a:pt x="4519" y="294"/>
                    </a:lnTo>
                    <a:lnTo>
                      <a:pt x="4505" y="330"/>
                    </a:lnTo>
                    <a:lnTo>
                      <a:pt x="4508" y="385"/>
                    </a:lnTo>
                    <a:lnTo>
                      <a:pt x="4465" y="385"/>
                    </a:lnTo>
                    <a:lnTo>
                      <a:pt x="4411" y="442"/>
                    </a:lnTo>
                    <a:lnTo>
                      <a:pt x="4415" y="382"/>
                    </a:lnTo>
                    <a:lnTo>
                      <a:pt x="4433" y="316"/>
                    </a:lnTo>
                    <a:lnTo>
                      <a:pt x="4398" y="263"/>
                    </a:lnTo>
                    <a:lnTo>
                      <a:pt x="4431" y="230"/>
                    </a:lnTo>
                    <a:lnTo>
                      <a:pt x="4433" y="151"/>
                    </a:lnTo>
                    <a:lnTo>
                      <a:pt x="4426" y="106"/>
                    </a:lnTo>
                    <a:lnTo>
                      <a:pt x="4411" y="99"/>
                    </a:lnTo>
                    <a:lnTo>
                      <a:pt x="4386" y="113"/>
                    </a:lnTo>
                    <a:lnTo>
                      <a:pt x="4257" y="336"/>
                    </a:lnTo>
                    <a:lnTo>
                      <a:pt x="4236" y="358"/>
                    </a:lnTo>
                    <a:lnTo>
                      <a:pt x="4214" y="412"/>
                    </a:lnTo>
                    <a:lnTo>
                      <a:pt x="4180" y="454"/>
                    </a:lnTo>
                    <a:lnTo>
                      <a:pt x="4158" y="524"/>
                    </a:lnTo>
                    <a:lnTo>
                      <a:pt x="4189" y="490"/>
                    </a:lnTo>
                    <a:lnTo>
                      <a:pt x="4108" y="624"/>
                    </a:lnTo>
                    <a:lnTo>
                      <a:pt x="4077" y="641"/>
                    </a:lnTo>
                    <a:lnTo>
                      <a:pt x="4072" y="594"/>
                    </a:lnTo>
                    <a:lnTo>
                      <a:pt x="4077" y="550"/>
                    </a:lnTo>
                    <a:lnTo>
                      <a:pt x="4097" y="519"/>
                    </a:lnTo>
                    <a:lnTo>
                      <a:pt x="4117" y="508"/>
                    </a:lnTo>
                    <a:lnTo>
                      <a:pt x="4115" y="483"/>
                    </a:lnTo>
                    <a:lnTo>
                      <a:pt x="4126" y="415"/>
                    </a:lnTo>
                    <a:lnTo>
                      <a:pt x="4121" y="387"/>
                    </a:lnTo>
                    <a:lnTo>
                      <a:pt x="4146" y="324"/>
                    </a:lnTo>
                    <a:lnTo>
                      <a:pt x="4227" y="214"/>
                    </a:lnTo>
                    <a:lnTo>
                      <a:pt x="4254" y="157"/>
                    </a:lnTo>
                    <a:lnTo>
                      <a:pt x="4219" y="135"/>
                    </a:lnTo>
                    <a:lnTo>
                      <a:pt x="4164" y="179"/>
                    </a:lnTo>
                    <a:lnTo>
                      <a:pt x="4131" y="186"/>
                    </a:lnTo>
                    <a:lnTo>
                      <a:pt x="4126" y="139"/>
                    </a:lnTo>
                    <a:lnTo>
                      <a:pt x="4101" y="124"/>
                    </a:lnTo>
                    <a:lnTo>
                      <a:pt x="4088" y="99"/>
                    </a:lnTo>
                    <a:lnTo>
                      <a:pt x="4084" y="72"/>
                    </a:lnTo>
                    <a:lnTo>
                      <a:pt x="4047" y="119"/>
                    </a:lnTo>
                    <a:lnTo>
                      <a:pt x="4036" y="96"/>
                    </a:lnTo>
                    <a:lnTo>
                      <a:pt x="4009" y="96"/>
                    </a:lnTo>
                    <a:lnTo>
                      <a:pt x="4003" y="188"/>
                    </a:lnTo>
                    <a:lnTo>
                      <a:pt x="3951" y="170"/>
                    </a:lnTo>
                    <a:lnTo>
                      <a:pt x="3974" y="221"/>
                    </a:lnTo>
                    <a:lnTo>
                      <a:pt x="4003" y="249"/>
                    </a:lnTo>
                    <a:lnTo>
                      <a:pt x="4009" y="267"/>
                    </a:lnTo>
                    <a:lnTo>
                      <a:pt x="3957" y="294"/>
                    </a:lnTo>
                    <a:lnTo>
                      <a:pt x="3931" y="339"/>
                    </a:lnTo>
                    <a:lnTo>
                      <a:pt x="3943" y="387"/>
                    </a:lnTo>
                    <a:lnTo>
                      <a:pt x="3851" y="387"/>
                    </a:lnTo>
                    <a:lnTo>
                      <a:pt x="3804" y="441"/>
                    </a:lnTo>
                    <a:lnTo>
                      <a:pt x="3786" y="481"/>
                    </a:lnTo>
                    <a:lnTo>
                      <a:pt x="3739" y="536"/>
                    </a:lnTo>
                    <a:lnTo>
                      <a:pt x="3734" y="559"/>
                    </a:lnTo>
                    <a:lnTo>
                      <a:pt x="3743" y="591"/>
                    </a:lnTo>
                    <a:lnTo>
                      <a:pt x="3734" y="629"/>
                    </a:lnTo>
                    <a:lnTo>
                      <a:pt x="3730" y="685"/>
                    </a:lnTo>
                    <a:lnTo>
                      <a:pt x="3700" y="689"/>
                    </a:lnTo>
                    <a:lnTo>
                      <a:pt x="3680" y="666"/>
                    </a:lnTo>
                    <a:lnTo>
                      <a:pt x="3680" y="631"/>
                    </a:lnTo>
                    <a:lnTo>
                      <a:pt x="3700" y="619"/>
                    </a:lnTo>
                    <a:lnTo>
                      <a:pt x="3650" y="603"/>
                    </a:lnTo>
                    <a:lnTo>
                      <a:pt x="3675" y="564"/>
                    </a:lnTo>
                    <a:lnTo>
                      <a:pt x="3670" y="558"/>
                    </a:lnTo>
                    <a:lnTo>
                      <a:pt x="3558" y="542"/>
                    </a:lnTo>
                    <a:lnTo>
                      <a:pt x="3568" y="591"/>
                    </a:lnTo>
                    <a:lnTo>
                      <a:pt x="3552" y="596"/>
                    </a:lnTo>
                    <a:lnTo>
                      <a:pt x="3521" y="584"/>
                    </a:lnTo>
                    <a:lnTo>
                      <a:pt x="3521" y="558"/>
                    </a:lnTo>
                    <a:lnTo>
                      <a:pt x="3511" y="521"/>
                    </a:lnTo>
                    <a:lnTo>
                      <a:pt x="3497" y="532"/>
                    </a:lnTo>
                    <a:lnTo>
                      <a:pt x="3490" y="494"/>
                    </a:lnTo>
                    <a:lnTo>
                      <a:pt x="3465" y="513"/>
                    </a:lnTo>
                    <a:lnTo>
                      <a:pt x="3456" y="494"/>
                    </a:lnTo>
                    <a:lnTo>
                      <a:pt x="3439" y="515"/>
                    </a:lnTo>
                    <a:lnTo>
                      <a:pt x="3435" y="578"/>
                    </a:lnTo>
                    <a:lnTo>
                      <a:pt x="3413" y="544"/>
                    </a:lnTo>
                    <a:lnTo>
                      <a:pt x="3398" y="504"/>
                    </a:lnTo>
                    <a:lnTo>
                      <a:pt x="3384" y="490"/>
                    </a:lnTo>
                    <a:lnTo>
                      <a:pt x="3384" y="586"/>
                    </a:lnTo>
                    <a:lnTo>
                      <a:pt x="3447" y="623"/>
                    </a:lnTo>
                    <a:lnTo>
                      <a:pt x="3472" y="623"/>
                    </a:lnTo>
                    <a:lnTo>
                      <a:pt x="3472" y="666"/>
                    </a:lnTo>
                    <a:lnTo>
                      <a:pt x="3463" y="702"/>
                    </a:lnTo>
                    <a:lnTo>
                      <a:pt x="3463" y="743"/>
                    </a:lnTo>
                    <a:lnTo>
                      <a:pt x="3478" y="784"/>
                    </a:lnTo>
                    <a:lnTo>
                      <a:pt x="3478" y="839"/>
                    </a:lnTo>
                    <a:lnTo>
                      <a:pt x="3454" y="817"/>
                    </a:lnTo>
                    <a:lnTo>
                      <a:pt x="3384" y="709"/>
                    </a:lnTo>
                    <a:lnTo>
                      <a:pt x="3326" y="653"/>
                    </a:lnTo>
                    <a:lnTo>
                      <a:pt x="3339" y="727"/>
                    </a:lnTo>
                    <a:lnTo>
                      <a:pt x="3319" y="725"/>
                    </a:lnTo>
                    <a:lnTo>
                      <a:pt x="3308" y="763"/>
                    </a:lnTo>
                    <a:lnTo>
                      <a:pt x="3289" y="762"/>
                    </a:lnTo>
                    <a:lnTo>
                      <a:pt x="3275" y="788"/>
                    </a:lnTo>
                    <a:lnTo>
                      <a:pt x="3261" y="776"/>
                    </a:lnTo>
                    <a:lnTo>
                      <a:pt x="3259" y="751"/>
                    </a:lnTo>
                    <a:lnTo>
                      <a:pt x="3273" y="709"/>
                    </a:lnTo>
                    <a:lnTo>
                      <a:pt x="3245" y="727"/>
                    </a:lnTo>
                    <a:lnTo>
                      <a:pt x="3218" y="762"/>
                    </a:lnTo>
                    <a:lnTo>
                      <a:pt x="3204" y="809"/>
                    </a:lnTo>
                    <a:lnTo>
                      <a:pt x="3183" y="819"/>
                    </a:lnTo>
                    <a:lnTo>
                      <a:pt x="3190" y="876"/>
                    </a:lnTo>
                    <a:lnTo>
                      <a:pt x="3197" y="898"/>
                    </a:lnTo>
                    <a:lnTo>
                      <a:pt x="3138" y="953"/>
                    </a:lnTo>
                    <a:lnTo>
                      <a:pt x="3114" y="1026"/>
                    </a:lnTo>
                    <a:lnTo>
                      <a:pt x="3084" y="1062"/>
                    </a:lnTo>
                    <a:lnTo>
                      <a:pt x="3122" y="984"/>
                    </a:lnTo>
                    <a:lnTo>
                      <a:pt x="3129" y="941"/>
                    </a:lnTo>
                    <a:lnTo>
                      <a:pt x="3132" y="854"/>
                    </a:lnTo>
                    <a:lnTo>
                      <a:pt x="3138" y="786"/>
                    </a:lnTo>
                    <a:lnTo>
                      <a:pt x="3129" y="709"/>
                    </a:lnTo>
                    <a:lnTo>
                      <a:pt x="3089" y="727"/>
                    </a:lnTo>
                    <a:lnTo>
                      <a:pt x="3066" y="776"/>
                    </a:lnTo>
                    <a:lnTo>
                      <a:pt x="3030" y="830"/>
                    </a:lnTo>
                    <a:lnTo>
                      <a:pt x="3017" y="917"/>
                    </a:lnTo>
                    <a:lnTo>
                      <a:pt x="2998" y="992"/>
                    </a:lnTo>
                    <a:lnTo>
                      <a:pt x="2994" y="796"/>
                    </a:lnTo>
                    <a:lnTo>
                      <a:pt x="2899" y="809"/>
                    </a:lnTo>
                    <a:lnTo>
                      <a:pt x="2865" y="876"/>
                    </a:lnTo>
                    <a:lnTo>
                      <a:pt x="2863" y="895"/>
                    </a:lnTo>
                    <a:lnTo>
                      <a:pt x="2870" y="972"/>
                    </a:lnTo>
                    <a:lnTo>
                      <a:pt x="2906" y="1023"/>
                    </a:lnTo>
                    <a:lnTo>
                      <a:pt x="2937" y="1036"/>
                    </a:lnTo>
                    <a:lnTo>
                      <a:pt x="2964" y="1086"/>
                    </a:lnTo>
                    <a:lnTo>
                      <a:pt x="2960" y="1124"/>
                    </a:lnTo>
                    <a:lnTo>
                      <a:pt x="2931" y="1119"/>
                    </a:lnTo>
                    <a:lnTo>
                      <a:pt x="2906" y="1060"/>
                    </a:lnTo>
                    <a:lnTo>
                      <a:pt x="2865" y="1033"/>
                    </a:lnTo>
                    <a:lnTo>
                      <a:pt x="2831" y="973"/>
                    </a:lnTo>
                    <a:lnTo>
                      <a:pt x="2802" y="939"/>
                    </a:lnTo>
                    <a:lnTo>
                      <a:pt x="2757" y="949"/>
                    </a:lnTo>
                    <a:lnTo>
                      <a:pt x="2782" y="1012"/>
                    </a:lnTo>
                    <a:lnTo>
                      <a:pt x="2831" y="1060"/>
                    </a:lnTo>
                    <a:lnTo>
                      <a:pt x="2796" y="1094"/>
                    </a:lnTo>
                    <a:lnTo>
                      <a:pt x="2766" y="1069"/>
                    </a:lnTo>
                    <a:lnTo>
                      <a:pt x="2750" y="1091"/>
                    </a:lnTo>
                    <a:lnTo>
                      <a:pt x="2741" y="1043"/>
                    </a:lnTo>
                    <a:lnTo>
                      <a:pt x="2712" y="1064"/>
                    </a:lnTo>
                    <a:lnTo>
                      <a:pt x="2710" y="1045"/>
                    </a:lnTo>
                    <a:lnTo>
                      <a:pt x="2720" y="994"/>
                    </a:lnTo>
                    <a:lnTo>
                      <a:pt x="2700" y="972"/>
                    </a:lnTo>
                    <a:lnTo>
                      <a:pt x="2690" y="992"/>
                    </a:lnTo>
                    <a:lnTo>
                      <a:pt x="2664" y="1082"/>
                    </a:lnTo>
                    <a:lnTo>
                      <a:pt x="2669" y="1114"/>
                    </a:lnTo>
                    <a:lnTo>
                      <a:pt x="2687" y="1142"/>
                    </a:lnTo>
                    <a:lnTo>
                      <a:pt x="2600" y="1190"/>
                    </a:lnTo>
                    <a:lnTo>
                      <a:pt x="2577" y="1209"/>
                    </a:lnTo>
                    <a:lnTo>
                      <a:pt x="2567" y="1240"/>
                    </a:lnTo>
                    <a:lnTo>
                      <a:pt x="2561" y="1280"/>
                    </a:lnTo>
                    <a:lnTo>
                      <a:pt x="2573" y="1307"/>
                    </a:lnTo>
                    <a:lnTo>
                      <a:pt x="2604" y="1294"/>
                    </a:lnTo>
                    <a:lnTo>
                      <a:pt x="2626" y="1327"/>
                    </a:lnTo>
                    <a:lnTo>
                      <a:pt x="2583" y="1325"/>
                    </a:lnTo>
                    <a:lnTo>
                      <a:pt x="2595" y="1362"/>
                    </a:lnTo>
                    <a:lnTo>
                      <a:pt x="2597" y="1390"/>
                    </a:lnTo>
                    <a:lnTo>
                      <a:pt x="2550" y="1372"/>
                    </a:lnTo>
                    <a:lnTo>
                      <a:pt x="2532" y="1379"/>
                    </a:lnTo>
                    <a:lnTo>
                      <a:pt x="2559" y="1409"/>
                    </a:lnTo>
                    <a:lnTo>
                      <a:pt x="2538" y="1430"/>
                    </a:lnTo>
                    <a:lnTo>
                      <a:pt x="2497" y="1415"/>
                    </a:lnTo>
                    <a:lnTo>
                      <a:pt x="2488" y="1440"/>
                    </a:lnTo>
                    <a:lnTo>
                      <a:pt x="2459" y="1430"/>
                    </a:lnTo>
                    <a:lnTo>
                      <a:pt x="2400" y="1453"/>
                    </a:lnTo>
                    <a:lnTo>
                      <a:pt x="2382" y="1488"/>
                    </a:lnTo>
                    <a:lnTo>
                      <a:pt x="2359" y="1502"/>
                    </a:lnTo>
                    <a:lnTo>
                      <a:pt x="2355" y="1516"/>
                    </a:lnTo>
                    <a:lnTo>
                      <a:pt x="2394" y="1543"/>
                    </a:lnTo>
                    <a:lnTo>
                      <a:pt x="2429" y="1530"/>
                    </a:lnTo>
                    <a:lnTo>
                      <a:pt x="2449" y="1507"/>
                    </a:lnTo>
                    <a:lnTo>
                      <a:pt x="2509" y="1546"/>
                    </a:lnTo>
                    <a:lnTo>
                      <a:pt x="2552" y="1514"/>
                    </a:lnTo>
                    <a:lnTo>
                      <a:pt x="2565" y="1527"/>
                    </a:lnTo>
                    <a:lnTo>
                      <a:pt x="2577" y="1558"/>
                    </a:lnTo>
                    <a:lnTo>
                      <a:pt x="2538" y="1558"/>
                    </a:lnTo>
                    <a:lnTo>
                      <a:pt x="2520" y="1584"/>
                    </a:lnTo>
                    <a:lnTo>
                      <a:pt x="2514" y="1636"/>
                    </a:lnTo>
                    <a:lnTo>
                      <a:pt x="2456" y="1604"/>
                    </a:lnTo>
                    <a:lnTo>
                      <a:pt x="2416" y="1602"/>
                    </a:lnTo>
                    <a:lnTo>
                      <a:pt x="2407" y="1583"/>
                    </a:lnTo>
                    <a:lnTo>
                      <a:pt x="2362" y="1571"/>
                    </a:lnTo>
                    <a:lnTo>
                      <a:pt x="2312" y="1602"/>
                    </a:lnTo>
                    <a:lnTo>
                      <a:pt x="2296" y="1632"/>
                    </a:lnTo>
                    <a:lnTo>
                      <a:pt x="2332" y="1692"/>
                    </a:lnTo>
                    <a:lnTo>
                      <a:pt x="2335" y="1721"/>
                    </a:lnTo>
                    <a:lnTo>
                      <a:pt x="2310" y="1719"/>
                    </a:lnTo>
                    <a:lnTo>
                      <a:pt x="2331" y="1774"/>
                    </a:lnTo>
                    <a:lnTo>
                      <a:pt x="2332" y="1814"/>
                    </a:lnTo>
                    <a:lnTo>
                      <a:pt x="2304" y="1803"/>
                    </a:lnTo>
                    <a:lnTo>
                      <a:pt x="2304" y="1843"/>
                    </a:lnTo>
                    <a:lnTo>
                      <a:pt x="2276" y="1849"/>
                    </a:lnTo>
                    <a:lnTo>
                      <a:pt x="2253" y="1707"/>
                    </a:lnTo>
                    <a:lnTo>
                      <a:pt x="2226" y="1714"/>
                    </a:lnTo>
                    <a:lnTo>
                      <a:pt x="2213" y="1765"/>
                    </a:lnTo>
                    <a:lnTo>
                      <a:pt x="2185" y="1756"/>
                    </a:lnTo>
                    <a:lnTo>
                      <a:pt x="2175" y="1772"/>
                    </a:lnTo>
                    <a:lnTo>
                      <a:pt x="2213" y="1787"/>
                    </a:lnTo>
                    <a:lnTo>
                      <a:pt x="2204" y="1803"/>
                    </a:lnTo>
                    <a:lnTo>
                      <a:pt x="2173" y="1809"/>
                    </a:lnTo>
                    <a:lnTo>
                      <a:pt x="2148" y="1829"/>
                    </a:lnTo>
                    <a:lnTo>
                      <a:pt x="2136" y="1862"/>
                    </a:lnTo>
                    <a:lnTo>
                      <a:pt x="2141" y="1899"/>
                    </a:lnTo>
                    <a:lnTo>
                      <a:pt x="2173" y="1924"/>
                    </a:lnTo>
                    <a:lnTo>
                      <a:pt x="2146" y="1937"/>
                    </a:lnTo>
                    <a:lnTo>
                      <a:pt x="2163" y="1958"/>
                    </a:lnTo>
                    <a:lnTo>
                      <a:pt x="2143" y="1968"/>
                    </a:lnTo>
                    <a:lnTo>
                      <a:pt x="2126" y="2013"/>
                    </a:lnTo>
                    <a:lnTo>
                      <a:pt x="2112" y="2022"/>
                    </a:lnTo>
                    <a:lnTo>
                      <a:pt x="2091" y="2021"/>
                    </a:lnTo>
                    <a:lnTo>
                      <a:pt x="2095" y="2035"/>
                    </a:lnTo>
                    <a:lnTo>
                      <a:pt x="2132" y="2048"/>
                    </a:lnTo>
                    <a:lnTo>
                      <a:pt x="2204" y="2022"/>
                    </a:lnTo>
                    <a:lnTo>
                      <a:pt x="2155" y="2079"/>
                    </a:lnTo>
                    <a:lnTo>
                      <a:pt x="2130" y="2095"/>
                    </a:lnTo>
                    <a:lnTo>
                      <a:pt x="2062" y="2079"/>
                    </a:lnTo>
                    <a:lnTo>
                      <a:pt x="2046" y="2063"/>
                    </a:lnTo>
                    <a:lnTo>
                      <a:pt x="2042" y="2036"/>
                    </a:lnTo>
                    <a:lnTo>
                      <a:pt x="2013" y="2041"/>
                    </a:lnTo>
                    <a:lnTo>
                      <a:pt x="1972" y="2076"/>
                    </a:lnTo>
                    <a:lnTo>
                      <a:pt x="1952" y="2139"/>
                    </a:lnTo>
                    <a:lnTo>
                      <a:pt x="1915" y="2170"/>
                    </a:lnTo>
                    <a:lnTo>
                      <a:pt x="1913" y="2203"/>
                    </a:lnTo>
                    <a:lnTo>
                      <a:pt x="1938" y="2203"/>
                    </a:lnTo>
                    <a:lnTo>
                      <a:pt x="1934" y="2233"/>
                    </a:lnTo>
                    <a:lnTo>
                      <a:pt x="1929" y="2252"/>
                    </a:lnTo>
                    <a:lnTo>
                      <a:pt x="1896" y="2264"/>
                    </a:lnTo>
                    <a:lnTo>
                      <a:pt x="1881" y="2335"/>
                    </a:lnTo>
                    <a:lnTo>
                      <a:pt x="1853" y="2329"/>
                    </a:lnTo>
                    <a:lnTo>
                      <a:pt x="1831" y="2341"/>
                    </a:lnTo>
                    <a:lnTo>
                      <a:pt x="1806" y="2346"/>
                    </a:lnTo>
                    <a:lnTo>
                      <a:pt x="1775" y="2386"/>
                    </a:lnTo>
                    <a:lnTo>
                      <a:pt x="1798" y="2423"/>
                    </a:lnTo>
                    <a:lnTo>
                      <a:pt x="1784" y="2441"/>
                    </a:lnTo>
                    <a:lnTo>
                      <a:pt x="1743" y="2447"/>
                    </a:lnTo>
                    <a:lnTo>
                      <a:pt x="1743" y="2484"/>
                    </a:lnTo>
                    <a:lnTo>
                      <a:pt x="1701" y="2490"/>
                    </a:lnTo>
                    <a:lnTo>
                      <a:pt x="1710" y="2511"/>
                    </a:lnTo>
                    <a:lnTo>
                      <a:pt x="1692" y="2525"/>
                    </a:lnTo>
                    <a:lnTo>
                      <a:pt x="1687" y="2557"/>
                    </a:lnTo>
                    <a:lnTo>
                      <a:pt x="1734" y="2568"/>
                    </a:lnTo>
                    <a:lnTo>
                      <a:pt x="1724" y="2590"/>
                    </a:lnTo>
                    <a:lnTo>
                      <a:pt x="1692" y="2608"/>
                    </a:lnTo>
                    <a:lnTo>
                      <a:pt x="1669" y="2591"/>
                    </a:lnTo>
                    <a:lnTo>
                      <a:pt x="1667" y="2598"/>
                    </a:lnTo>
                    <a:lnTo>
                      <a:pt x="1671" y="2653"/>
                    </a:lnTo>
                    <a:lnTo>
                      <a:pt x="1694" y="2684"/>
                    </a:lnTo>
                    <a:lnTo>
                      <a:pt x="1712" y="2657"/>
                    </a:lnTo>
                    <a:lnTo>
                      <a:pt x="1728" y="2674"/>
                    </a:lnTo>
                    <a:lnTo>
                      <a:pt x="1719" y="2708"/>
                    </a:lnTo>
                    <a:lnTo>
                      <a:pt x="1643" y="2719"/>
                    </a:lnTo>
                    <a:lnTo>
                      <a:pt x="1626" y="2735"/>
                    </a:lnTo>
                    <a:lnTo>
                      <a:pt x="1622" y="2791"/>
                    </a:lnTo>
                    <a:lnTo>
                      <a:pt x="1591" y="2815"/>
                    </a:lnTo>
                    <a:lnTo>
                      <a:pt x="1559" y="2825"/>
                    </a:lnTo>
                    <a:lnTo>
                      <a:pt x="1538" y="2877"/>
                    </a:lnTo>
                    <a:lnTo>
                      <a:pt x="1570" y="2873"/>
                    </a:lnTo>
                    <a:lnTo>
                      <a:pt x="1600" y="2841"/>
                    </a:lnTo>
                    <a:lnTo>
                      <a:pt x="1640" y="2823"/>
                    </a:lnTo>
                    <a:lnTo>
                      <a:pt x="1640" y="2859"/>
                    </a:lnTo>
                    <a:lnTo>
                      <a:pt x="1665" y="2908"/>
                    </a:lnTo>
                    <a:lnTo>
                      <a:pt x="1591" y="2881"/>
                    </a:lnTo>
                    <a:lnTo>
                      <a:pt x="1586" y="2916"/>
                    </a:lnTo>
                    <a:lnTo>
                      <a:pt x="1600" y="2928"/>
                    </a:lnTo>
                    <a:lnTo>
                      <a:pt x="1577" y="2949"/>
                    </a:lnTo>
                    <a:lnTo>
                      <a:pt x="1568" y="2971"/>
                    </a:lnTo>
                    <a:lnTo>
                      <a:pt x="1577" y="3006"/>
                    </a:lnTo>
                    <a:lnTo>
                      <a:pt x="1563" y="3014"/>
                    </a:lnTo>
                    <a:lnTo>
                      <a:pt x="1540" y="3001"/>
                    </a:lnTo>
                    <a:lnTo>
                      <a:pt x="1525" y="3023"/>
                    </a:lnTo>
                    <a:lnTo>
                      <a:pt x="1536" y="3061"/>
                    </a:lnTo>
                    <a:lnTo>
                      <a:pt x="1559" y="3080"/>
                    </a:lnTo>
                    <a:lnTo>
                      <a:pt x="1568" y="3152"/>
                    </a:lnTo>
                    <a:lnTo>
                      <a:pt x="1540" y="3120"/>
                    </a:lnTo>
                    <a:lnTo>
                      <a:pt x="1514" y="3111"/>
                    </a:lnTo>
                    <a:lnTo>
                      <a:pt x="1491" y="3064"/>
                    </a:lnTo>
                    <a:lnTo>
                      <a:pt x="1496" y="3127"/>
                    </a:lnTo>
                    <a:lnTo>
                      <a:pt x="1483" y="3147"/>
                    </a:lnTo>
                    <a:lnTo>
                      <a:pt x="1458" y="3158"/>
                    </a:lnTo>
                    <a:lnTo>
                      <a:pt x="1446" y="3194"/>
                    </a:lnTo>
                    <a:lnTo>
                      <a:pt x="1464" y="3206"/>
                    </a:lnTo>
                    <a:lnTo>
                      <a:pt x="1487" y="3194"/>
                    </a:lnTo>
                    <a:lnTo>
                      <a:pt x="1503" y="3162"/>
                    </a:lnTo>
                    <a:lnTo>
                      <a:pt x="1510" y="3178"/>
                    </a:lnTo>
                    <a:lnTo>
                      <a:pt x="1505" y="3194"/>
                    </a:lnTo>
                    <a:lnTo>
                      <a:pt x="1505" y="3221"/>
                    </a:lnTo>
                    <a:lnTo>
                      <a:pt x="1511" y="3248"/>
                    </a:lnTo>
                    <a:lnTo>
                      <a:pt x="1487" y="3272"/>
                    </a:lnTo>
                    <a:lnTo>
                      <a:pt x="1446" y="3252"/>
                    </a:lnTo>
                    <a:lnTo>
                      <a:pt x="1426" y="3282"/>
                    </a:lnTo>
                    <a:lnTo>
                      <a:pt x="1401" y="3268"/>
                    </a:lnTo>
                    <a:lnTo>
                      <a:pt x="1374" y="3307"/>
                    </a:lnTo>
                    <a:lnTo>
                      <a:pt x="1370" y="3340"/>
                    </a:lnTo>
                    <a:lnTo>
                      <a:pt x="1342" y="3362"/>
                    </a:lnTo>
                    <a:lnTo>
                      <a:pt x="1311" y="3374"/>
                    </a:lnTo>
                    <a:lnTo>
                      <a:pt x="1294" y="3450"/>
                    </a:lnTo>
                    <a:lnTo>
                      <a:pt x="1331" y="3439"/>
                    </a:lnTo>
                    <a:lnTo>
                      <a:pt x="1366" y="3417"/>
                    </a:lnTo>
                    <a:lnTo>
                      <a:pt x="1379" y="3430"/>
                    </a:lnTo>
                    <a:lnTo>
                      <a:pt x="1317" y="3458"/>
                    </a:lnTo>
                    <a:lnTo>
                      <a:pt x="1315" y="3495"/>
                    </a:lnTo>
                    <a:lnTo>
                      <a:pt x="1326" y="3536"/>
                    </a:lnTo>
                    <a:lnTo>
                      <a:pt x="1311" y="3562"/>
                    </a:lnTo>
                    <a:lnTo>
                      <a:pt x="1270" y="3575"/>
                    </a:lnTo>
                    <a:lnTo>
                      <a:pt x="1220" y="3532"/>
                    </a:lnTo>
                    <a:lnTo>
                      <a:pt x="1208" y="3532"/>
                    </a:lnTo>
                    <a:lnTo>
                      <a:pt x="1176" y="3587"/>
                    </a:lnTo>
                    <a:lnTo>
                      <a:pt x="1137" y="3615"/>
                    </a:lnTo>
                    <a:lnTo>
                      <a:pt x="1132" y="3638"/>
                    </a:lnTo>
                    <a:lnTo>
                      <a:pt x="1108" y="3660"/>
                    </a:lnTo>
                    <a:lnTo>
                      <a:pt x="1044" y="3754"/>
                    </a:lnTo>
                    <a:lnTo>
                      <a:pt x="1034" y="3776"/>
                    </a:lnTo>
                    <a:lnTo>
                      <a:pt x="1047" y="3815"/>
                    </a:lnTo>
                    <a:lnTo>
                      <a:pt x="1047" y="3827"/>
                    </a:lnTo>
                    <a:lnTo>
                      <a:pt x="963" y="3873"/>
                    </a:lnTo>
                    <a:lnTo>
                      <a:pt x="961" y="3912"/>
                    </a:lnTo>
                    <a:lnTo>
                      <a:pt x="982" y="3930"/>
                    </a:lnTo>
                    <a:lnTo>
                      <a:pt x="1024" y="3912"/>
                    </a:lnTo>
                    <a:lnTo>
                      <a:pt x="1006" y="3968"/>
                    </a:lnTo>
                    <a:lnTo>
                      <a:pt x="1032" y="4013"/>
                    </a:lnTo>
                    <a:lnTo>
                      <a:pt x="1056" y="4024"/>
                    </a:lnTo>
                    <a:lnTo>
                      <a:pt x="1193" y="3925"/>
                    </a:lnTo>
                    <a:lnTo>
                      <a:pt x="1274" y="3888"/>
                    </a:lnTo>
                    <a:lnTo>
                      <a:pt x="1294" y="3862"/>
                    </a:lnTo>
                    <a:lnTo>
                      <a:pt x="1311" y="3873"/>
                    </a:lnTo>
                    <a:lnTo>
                      <a:pt x="1297" y="3895"/>
                    </a:lnTo>
                    <a:lnTo>
                      <a:pt x="1247" y="3925"/>
                    </a:lnTo>
                    <a:lnTo>
                      <a:pt x="1220" y="3926"/>
                    </a:lnTo>
                    <a:lnTo>
                      <a:pt x="1179" y="3954"/>
                    </a:lnTo>
                    <a:lnTo>
                      <a:pt x="1148" y="3985"/>
                    </a:lnTo>
                    <a:lnTo>
                      <a:pt x="1169" y="4013"/>
                    </a:lnTo>
                    <a:lnTo>
                      <a:pt x="1167" y="4026"/>
                    </a:lnTo>
                    <a:lnTo>
                      <a:pt x="1101" y="4050"/>
                    </a:lnTo>
                    <a:lnTo>
                      <a:pt x="1063" y="4050"/>
                    </a:lnTo>
                    <a:lnTo>
                      <a:pt x="1051" y="4064"/>
                    </a:lnTo>
                    <a:lnTo>
                      <a:pt x="1061" y="4088"/>
                    </a:lnTo>
                    <a:lnTo>
                      <a:pt x="1044" y="4095"/>
                    </a:lnTo>
                    <a:lnTo>
                      <a:pt x="1011" y="4088"/>
                    </a:lnTo>
                    <a:lnTo>
                      <a:pt x="1011" y="4053"/>
                    </a:lnTo>
                    <a:lnTo>
                      <a:pt x="980" y="3997"/>
                    </a:lnTo>
                    <a:lnTo>
                      <a:pt x="963" y="3979"/>
                    </a:lnTo>
                    <a:lnTo>
                      <a:pt x="944" y="3981"/>
                    </a:lnTo>
                    <a:lnTo>
                      <a:pt x="933" y="3999"/>
                    </a:lnTo>
                    <a:lnTo>
                      <a:pt x="906" y="4004"/>
                    </a:lnTo>
                    <a:lnTo>
                      <a:pt x="881" y="4028"/>
                    </a:lnTo>
                    <a:lnTo>
                      <a:pt x="879" y="4054"/>
                    </a:lnTo>
                    <a:lnTo>
                      <a:pt x="899" y="4073"/>
                    </a:lnTo>
                    <a:lnTo>
                      <a:pt x="906" y="4091"/>
                    </a:lnTo>
                    <a:lnTo>
                      <a:pt x="863" y="4115"/>
                    </a:lnTo>
                    <a:lnTo>
                      <a:pt x="847" y="4091"/>
                    </a:lnTo>
                    <a:lnTo>
                      <a:pt x="847" y="4059"/>
                    </a:lnTo>
                    <a:lnTo>
                      <a:pt x="840" y="4038"/>
                    </a:lnTo>
                    <a:lnTo>
                      <a:pt x="738" y="4080"/>
                    </a:lnTo>
                    <a:lnTo>
                      <a:pt x="725" y="4098"/>
                    </a:lnTo>
                    <a:lnTo>
                      <a:pt x="709" y="4139"/>
                    </a:lnTo>
                    <a:lnTo>
                      <a:pt x="684" y="4136"/>
                    </a:lnTo>
                    <a:lnTo>
                      <a:pt x="691" y="4163"/>
                    </a:lnTo>
                    <a:lnTo>
                      <a:pt x="684" y="4177"/>
                    </a:lnTo>
                    <a:lnTo>
                      <a:pt x="650" y="4179"/>
                    </a:lnTo>
                    <a:lnTo>
                      <a:pt x="653" y="4164"/>
                    </a:lnTo>
                    <a:lnTo>
                      <a:pt x="645" y="4148"/>
                    </a:lnTo>
                    <a:lnTo>
                      <a:pt x="629" y="4152"/>
                    </a:lnTo>
                    <a:lnTo>
                      <a:pt x="621" y="4168"/>
                    </a:lnTo>
                    <a:lnTo>
                      <a:pt x="623" y="4185"/>
                    </a:lnTo>
                    <a:lnTo>
                      <a:pt x="618" y="4195"/>
                    </a:lnTo>
                    <a:lnTo>
                      <a:pt x="584" y="4195"/>
                    </a:lnTo>
                    <a:lnTo>
                      <a:pt x="531" y="4219"/>
                    </a:lnTo>
                    <a:lnTo>
                      <a:pt x="522" y="4271"/>
                    </a:lnTo>
                    <a:lnTo>
                      <a:pt x="505" y="4312"/>
                    </a:lnTo>
                    <a:lnTo>
                      <a:pt x="477" y="4294"/>
                    </a:lnTo>
                    <a:lnTo>
                      <a:pt x="441" y="4289"/>
                    </a:lnTo>
                    <a:lnTo>
                      <a:pt x="406" y="4316"/>
                    </a:lnTo>
                    <a:lnTo>
                      <a:pt x="400" y="4341"/>
                    </a:lnTo>
                    <a:lnTo>
                      <a:pt x="436" y="4366"/>
                    </a:lnTo>
                    <a:lnTo>
                      <a:pt x="415" y="4389"/>
                    </a:lnTo>
                    <a:lnTo>
                      <a:pt x="451" y="4398"/>
                    </a:lnTo>
                    <a:lnTo>
                      <a:pt x="492" y="4384"/>
                    </a:lnTo>
                    <a:lnTo>
                      <a:pt x="508" y="4408"/>
                    </a:lnTo>
                    <a:lnTo>
                      <a:pt x="528" y="4420"/>
                    </a:lnTo>
                    <a:lnTo>
                      <a:pt x="504" y="4449"/>
                    </a:lnTo>
                    <a:lnTo>
                      <a:pt x="514" y="4474"/>
                    </a:lnTo>
                    <a:lnTo>
                      <a:pt x="485" y="4459"/>
                    </a:lnTo>
                    <a:lnTo>
                      <a:pt x="455" y="4461"/>
                    </a:lnTo>
                    <a:lnTo>
                      <a:pt x="366" y="4448"/>
                    </a:lnTo>
                    <a:lnTo>
                      <a:pt x="342" y="4449"/>
                    </a:lnTo>
                    <a:lnTo>
                      <a:pt x="323" y="4465"/>
                    </a:lnTo>
                    <a:lnTo>
                      <a:pt x="299" y="4461"/>
                    </a:lnTo>
                    <a:lnTo>
                      <a:pt x="276" y="4480"/>
                    </a:lnTo>
                    <a:lnTo>
                      <a:pt x="281" y="4488"/>
                    </a:lnTo>
                    <a:lnTo>
                      <a:pt x="303" y="4497"/>
                    </a:lnTo>
                    <a:lnTo>
                      <a:pt x="281" y="4506"/>
                    </a:lnTo>
                    <a:lnTo>
                      <a:pt x="282" y="4527"/>
                    </a:lnTo>
                    <a:lnTo>
                      <a:pt x="309" y="4524"/>
                    </a:lnTo>
                    <a:lnTo>
                      <a:pt x="330" y="4513"/>
                    </a:lnTo>
                    <a:lnTo>
                      <a:pt x="303" y="4551"/>
                    </a:lnTo>
                    <a:lnTo>
                      <a:pt x="305" y="4578"/>
                    </a:lnTo>
                    <a:lnTo>
                      <a:pt x="321" y="4637"/>
                    </a:lnTo>
                    <a:lnTo>
                      <a:pt x="308" y="4642"/>
                    </a:lnTo>
                    <a:lnTo>
                      <a:pt x="291" y="4589"/>
                    </a:lnTo>
                    <a:lnTo>
                      <a:pt x="274" y="4568"/>
                    </a:lnTo>
                    <a:lnTo>
                      <a:pt x="240" y="4589"/>
                    </a:lnTo>
                    <a:lnTo>
                      <a:pt x="219" y="4619"/>
                    </a:lnTo>
                    <a:lnTo>
                      <a:pt x="205" y="4655"/>
                    </a:lnTo>
                    <a:lnTo>
                      <a:pt x="226" y="4674"/>
                    </a:lnTo>
                    <a:lnTo>
                      <a:pt x="231" y="4699"/>
                    </a:lnTo>
                    <a:lnTo>
                      <a:pt x="197" y="4677"/>
                    </a:lnTo>
                    <a:lnTo>
                      <a:pt x="183" y="4648"/>
                    </a:lnTo>
                    <a:lnTo>
                      <a:pt x="154" y="4659"/>
                    </a:lnTo>
                    <a:lnTo>
                      <a:pt x="104" y="4657"/>
                    </a:lnTo>
                    <a:lnTo>
                      <a:pt x="102" y="4681"/>
                    </a:lnTo>
                    <a:lnTo>
                      <a:pt x="106" y="4699"/>
                    </a:lnTo>
                    <a:lnTo>
                      <a:pt x="47" y="4652"/>
                    </a:lnTo>
                    <a:lnTo>
                      <a:pt x="32" y="4666"/>
                    </a:lnTo>
                    <a:lnTo>
                      <a:pt x="57" y="4724"/>
                    </a:lnTo>
                    <a:lnTo>
                      <a:pt x="41" y="4741"/>
                    </a:lnTo>
                    <a:lnTo>
                      <a:pt x="47" y="4753"/>
                    </a:lnTo>
                    <a:lnTo>
                      <a:pt x="152" y="4753"/>
                    </a:lnTo>
                    <a:lnTo>
                      <a:pt x="246" y="4728"/>
                    </a:lnTo>
                    <a:lnTo>
                      <a:pt x="188" y="4760"/>
                    </a:lnTo>
                    <a:lnTo>
                      <a:pt x="199" y="4773"/>
                    </a:lnTo>
                    <a:lnTo>
                      <a:pt x="242" y="4770"/>
                    </a:lnTo>
                    <a:lnTo>
                      <a:pt x="276" y="4759"/>
                    </a:lnTo>
                    <a:lnTo>
                      <a:pt x="285" y="4768"/>
                    </a:lnTo>
                    <a:lnTo>
                      <a:pt x="248" y="4791"/>
                    </a:lnTo>
                    <a:lnTo>
                      <a:pt x="192" y="4797"/>
                    </a:lnTo>
                    <a:lnTo>
                      <a:pt x="133" y="4797"/>
                    </a:lnTo>
                    <a:lnTo>
                      <a:pt x="110" y="4781"/>
                    </a:lnTo>
                    <a:lnTo>
                      <a:pt x="88" y="4781"/>
                    </a:lnTo>
                    <a:lnTo>
                      <a:pt x="45" y="4815"/>
                    </a:lnTo>
                    <a:lnTo>
                      <a:pt x="43" y="4836"/>
                    </a:lnTo>
                    <a:lnTo>
                      <a:pt x="16" y="4832"/>
                    </a:lnTo>
                    <a:lnTo>
                      <a:pt x="7" y="4840"/>
                    </a:lnTo>
                    <a:lnTo>
                      <a:pt x="2" y="4867"/>
                    </a:lnTo>
                    <a:lnTo>
                      <a:pt x="59" y="4885"/>
                    </a:lnTo>
                    <a:lnTo>
                      <a:pt x="54" y="4909"/>
                    </a:lnTo>
                    <a:lnTo>
                      <a:pt x="57" y="4934"/>
                    </a:lnTo>
                    <a:lnTo>
                      <a:pt x="37" y="4950"/>
                    </a:lnTo>
                    <a:lnTo>
                      <a:pt x="12" y="4983"/>
                    </a:lnTo>
                    <a:lnTo>
                      <a:pt x="20" y="5008"/>
                    </a:lnTo>
                    <a:lnTo>
                      <a:pt x="12" y="5024"/>
                    </a:lnTo>
                    <a:lnTo>
                      <a:pt x="10" y="5051"/>
                    </a:lnTo>
                    <a:lnTo>
                      <a:pt x="25" y="5065"/>
                    </a:lnTo>
                    <a:lnTo>
                      <a:pt x="25" y="5091"/>
                    </a:lnTo>
                    <a:lnTo>
                      <a:pt x="84" y="5103"/>
                    </a:lnTo>
                    <a:lnTo>
                      <a:pt x="197" y="5059"/>
                    </a:lnTo>
                    <a:lnTo>
                      <a:pt x="222" y="5075"/>
                    </a:lnTo>
                    <a:lnTo>
                      <a:pt x="265" y="5075"/>
                    </a:lnTo>
                    <a:lnTo>
                      <a:pt x="278" y="5031"/>
                    </a:lnTo>
                    <a:lnTo>
                      <a:pt x="309" y="4974"/>
                    </a:lnTo>
                    <a:lnTo>
                      <a:pt x="316" y="5010"/>
                    </a:lnTo>
                    <a:lnTo>
                      <a:pt x="305" y="5061"/>
                    </a:lnTo>
                    <a:lnTo>
                      <a:pt x="325" y="5071"/>
                    </a:lnTo>
                    <a:lnTo>
                      <a:pt x="368" y="5071"/>
                    </a:lnTo>
                    <a:lnTo>
                      <a:pt x="393" y="5061"/>
                    </a:lnTo>
                    <a:lnTo>
                      <a:pt x="414" y="5074"/>
                    </a:lnTo>
                    <a:lnTo>
                      <a:pt x="455" y="5028"/>
                    </a:lnTo>
                    <a:lnTo>
                      <a:pt x="467" y="4942"/>
                    </a:lnTo>
                    <a:lnTo>
                      <a:pt x="514" y="4915"/>
                    </a:lnTo>
                    <a:lnTo>
                      <a:pt x="519" y="4933"/>
                    </a:lnTo>
                    <a:lnTo>
                      <a:pt x="488" y="4991"/>
                    </a:lnTo>
                    <a:lnTo>
                      <a:pt x="481" y="5032"/>
                    </a:lnTo>
                    <a:lnTo>
                      <a:pt x="475" y="5051"/>
                    </a:lnTo>
                    <a:lnTo>
                      <a:pt x="497" y="5047"/>
                    </a:lnTo>
                    <a:lnTo>
                      <a:pt x="522" y="5031"/>
                    </a:lnTo>
                    <a:lnTo>
                      <a:pt x="542" y="5042"/>
                    </a:lnTo>
                    <a:lnTo>
                      <a:pt x="488" y="5085"/>
                    </a:lnTo>
                    <a:lnTo>
                      <a:pt x="422" y="5105"/>
                    </a:lnTo>
                    <a:lnTo>
                      <a:pt x="415" y="5141"/>
                    </a:lnTo>
                    <a:lnTo>
                      <a:pt x="441" y="5168"/>
                    </a:lnTo>
                    <a:lnTo>
                      <a:pt x="389" y="5200"/>
                    </a:lnTo>
                    <a:lnTo>
                      <a:pt x="389" y="5160"/>
                    </a:lnTo>
                    <a:lnTo>
                      <a:pt x="377" y="5132"/>
                    </a:lnTo>
                    <a:lnTo>
                      <a:pt x="342" y="5105"/>
                    </a:lnTo>
                    <a:lnTo>
                      <a:pt x="303" y="5105"/>
                    </a:lnTo>
                    <a:lnTo>
                      <a:pt x="254" y="5118"/>
                    </a:lnTo>
                    <a:lnTo>
                      <a:pt x="213" y="5109"/>
                    </a:lnTo>
                    <a:lnTo>
                      <a:pt x="177" y="5117"/>
                    </a:lnTo>
                    <a:lnTo>
                      <a:pt x="139" y="5111"/>
                    </a:lnTo>
                    <a:lnTo>
                      <a:pt x="108" y="5141"/>
                    </a:lnTo>
                    <a:lnTo>
                      <a:pt x="39" y="5125"/>
                    </a:lnTo>
                    <a:lnTo>
                      <a:pt x="18" y="5171"/>
                    </a:lnTo>
                    <a:lnTo>
                      <a:pt x="14" y="5209"/>
                    </a:lnTo>
                    <a:lnTo>
                      <a:pt x="49" y="5214"/>
                    </a:lnTo>
                    <a:lnTo>
                      <a:pt x="63" y="5206"/>
                    </a:lnTo>
                    <a:lnTo>
                      <a:pt x="66" y="5261"/>
                    </a:lnTo>
                    <a:lnTo>
                      <a:pt x="34" y="5247"/>
                    </a:lnTo>
                    <a:lnTo>
                      <a:pt x="12" y="5226"/>
                    </a:lnTo>
                    <a:lnTo>
                      <a:pt x="7" y="5236"/>
                    </a:lnTo>
                    <a:lnTo>
                      <a:pt x="0" y="5236"/>
                    </a:lnTo>
                    <a:lnTo>
                      <a:pt x="0" y="5247"/>
                    </a:lnTo>
                    <a:lnTo>
                      <a:pt x="37" y="5316"/>
                    </a:lnTo>
                    <a:lnTo>
                      <a:pt x="61" y="5321"/>
                    </a:lnTo>
                    <a:lnTo>
                      <a:pt x="110" y="5287"/>
                    </a:lnTo>
                    <a:lnTo>
                      <a:pt x="143" y="5281"/>
                    </a:lnTo>
                    <a:lnTo>
                      <a:pt x="92" y="5331"/>
                    </a:lnTo>
                    <a:lnTo>
                      <a:pt x="77" y="5357"/>
                    </a:lnTo>
                    <a:lnTo>
                      <a:pt x="90" y="5374"/>
                    </a:lnTo>
                    <a:lnTo>
                      <a:pt x="49" y="5396"/>
                    </a:lnTo>
                    <a:lnTo>
                      <a:pt x="32" y="5418"/>
                    </a:lnTo>
                    <a:lnTo>
                      <a:pt x="39" y="5448"/>
                    </a:lnTo>
                    <a:lnTo>
                      <a:pt x="57" y="5467"/>
                    </a:lnTo>
                    <a:lnTo>
                      <a:pt x="66" y="5492"/>
                    </a:lnTo>
                    <a:lnTo>
                      <a:pt x="90" y="5474"/>
                    </a:lnTo>
                    <a:lnTo>
                      <a:pt x="113" y="5448"/>
                    </a:lnTo>
                    <a:lnTo>
                      <a:pt x="113" y="5482"/>
                    </a:lnTo>
                    <a:lnTo>
                      <a:pt x="145" y="5531"/>
                    </a:lnTo>
                    <a:lnTo>
                      <a:pt x="115" y="5535"/>
                    </a:lnTo>
                    <a:lnTo>
                      <a:pt x="84" y="5559"/>
                    </a:lnTo>
                    <a:lnTo>
                      <a:pt x="84" y="5578"/>
                    </a:lnTo>
                    <a:lnTo>
                      <a:pt x="102" y="5594"/>
                    </a:lnTo>
                    <a:lnTo>
                      <a:pt x="139" y="5569"/>
                    </a:lnTo>
                    <a:lnTo>
                      <a:pt x="164" y="5526"/>
                    </a:lnTo>
                    <a:lnTo>
                      <a:pt x="166" y="5482"/>
                    </a:lnTo>
                    <a:lnTo>
                      <a:pt x="197" y="5459"/>
                    </a:lnTo>
                    <a:lnTo>
                      <a:pt x="233" y="5411"/>
                    </a:lnTo>
                    <a:lnTo>
                      <a:pt x="271" y="5338"/>
                    </a:lnTo>
                    <a:lnTo>
                      <a:pt x="308" y="5307"/>
                    </a:lnTo>
                    <a:lnTo>
                      <a:pt x="325" y="5326"/>
                    </a:lnTo>
                    <a:lnTo>
                      <a:pt x="328" y="5341"/>
                    </a:lnTo>
                    <a:lnTo>
                      <a:pt x="373" y="5329"/>
                    </a:lnTo>
                    <a:lnTo>
                      <a:pt x="406" y="5335"/>
                    </a:lnTo>
                    <a:lnTo>
                      <a:pt x="348" y="5363"/>
                    </a:lnTo>
                    <a:lnTo>
                      <a:pt x="342" y="5402"/>
                    </a:lnTo>
                    <a:lnTo>
                      <a:pt x="332" y="5426"/>
                    </a:lnTo>
                    <a:lnTo>
                      <a:pt x="325" y="5385"/>
                    </a:lnTo>
                    <a:lnTo>
                      <a:pt x="308" y="5380"/>
                    </a:lnTo>
                    <a:lnTo>
                      <a:pt x="274" y="5433"/>
                    </a:lnTo>
                    <a:lnTo>
                      <a:pt x="238" y="5474"/>
                    </a:lnTo>
                    <a:lnTo>
                      <a:pt x="260" y="5492"/>
                    </a:lnTo>
                    <a:lnTo>
                      <a:pt x="262" y="5504"/>
                    </a:lnTo>
                    <a:lnTo>
                      <a:pt x="222" y="5526"/>
                    </a:lnTo>
                    <a:lnTo>
                      <a:pt x="147" y="5621"/>
                    </a:lnTo>
                    <a:lnTo>
                      <a:pt x="175" y="5639"/>
                    </a:lnTo>
                    <a:lnTo>
                      <a:pt x="246" y="5638"/>
                    </a:lnTo>
                    <a:lnTo>
                      <a:pt x="267" y="5619"/>
                    </a:lnTo>
                    <a:lnTo>
                      <a:pt x="274" y="5632"/>
                    </a:lnTo>
                    <a:lnTo>
                      <a:pt x="199" y="5665"/>
                    </a:lnTo>
                    <a:lnTo>
                      <a:pt x="179" y="5686"/>
                    </a:lnTo>
                    <a:lnTo>
                      <a:pt x="175" y="5702"/>
                    </a:lnTo>
                    <a:lnTo>
                      <a:pt x="137" y="5700"/>
                    </a:lnTo>
                    <a:lnTo>
                      <a:pt x="120" y="5711"/>
                    </a:lnTo>
                    <a:lnTo>
                      <a:pt x="100" y="5700"/>
                    </a:lnTo>
                    <a:lnTo>
                      <a:pt x="63" y="5744"/>
                    </a:lnTo>
                    <a:lnTo>
                      <a:pt x="47" y="5778"/>
                    </a:lnTo>
                    <a:lnTo>
                      <a:pt x="47" y="5809"/>
                    </a:lnTo>
                    <a:lnTo>
                      <a:pt x="61" y="5822"/>
                    </a:lnTo>
                    <a:lnTo>
                      <a:pt x="66" y="5837"/>
                    </a:lnTo>
                    <a:lnTo>
                      <a:pt x="100" y="5830"/>
                    </a:lnTo>
                    <a:lnTo>
                      <a:pt x="113" y="5796"/>
                    </a:lnTo>
                    <a:lnTo>
                      <a:pt x="123" y="5830"/>
                    </a:lnTo>
                    <a:lnTo>
                      <a:pt x="149" y="5828"/>
                    </a:lnTo>
                    <a:lnTo>
                      <a:pt x="156" y="5808"/>
                    </a:lnTo>
                    <a:lnTo>
                      <a:pt x="152" y="5785"/>
                    </a:lnTo>
                    <a:lnTo>
                      <a:pt x="179" y="5801"/>
                    </a:lnTo>
                    <a:lnTo>
                      <a:pt x="233" y="5772"/>
                    </a:lnTo>
                    <a:lnTo>
                      <a:pt x="254" y="5748"/>
                    </a:lnTo>
                    <a:lnTo>
                      <a:pt x="269" y="5760"/>
                    </a:lnTo>
                    <a:lnTo>
                      <a:pt x="218" y="5825"/>
                    </a:lnTo>
                    <a:lnTo>
                      <a:pt x="240" y="5824"/>
                    </a:lnTo>
                    <a:lnTo>
                      <a:pt x="240" y="5863"/>
                    </a:lnTo>
                    <a:lnTo>
                      <a:pt x="218" y="5895"/>
                    </a:lnTo>
                    <a:lnTo>
                      <a:pt x="209" y="5920"/>
                    </a:lnTo>
                    <a:lnTo>
                      <a:pt x="186" y="5942"/>
                    </a:lnTo>
                    <a:lnTo>
                      <a:pt x="191" y="5970"/>
                    </a:lnTo>
                    <a:lnTo>
                      <a:pt x="188" y="5985"/>
                    </a:lnTo>
                    <a:lnTo>
                      <a:pt x="168" y="5983"/>
                    </a:lnTo>
                    <a:lnTo>
                      <a:pt x="149" y="5991"/>
                    </a:lnTo>
                    <a:lnTo>
                      <a:pt x="135" y="5963"/>
                    </a:lnTo>
                    <a:lnTo>
                      <a:pt x="123" y="5963"/>
                    </a:lnTo>
                    <a:lnTo>
                      <a:pt x="94" y="6082"/>
                    </a:lnTo>
                    <a:lnTo>
                      <a:pt x="143" y="6146"/>
                    </a:lnTo>
                    <a:lnTo>
                      <a:pt x="222" y="6215"/>
                    </a:lnTo>
                    <a:lnTo>
                      <a:pt x="274" y="6249"/>
                    </a:lnTo>
                    <a:lnTo>
                      <a:pt x="319" y="6255"/>
                    </a:lnTo>
                    <a:lnTo>
                      <a:pt x="346" y="6208"/>
                    </a:lnTo>
                    <a:lnTo>
                      <a:pt x="346" y="6274"/>
                    </a:lnTo>
                    <a:lnTo>
                      <a:pt x="336" y="6322"/>
                    </a:lnTo>
                    <a:lnTo>
                      <a:pt x="359" y="6304"/>
                    </a:lnTo>
                    <a:lnTo>
                      <a:pt x="395" y="6324"/>
                    </a:lnTo>
                    <a:lnTo>
                      <a:pt x="409" y="6290"/>
                    </a:lnTo>
                    <a:lnTo>
                      <a:pt x="465" y="6293"/>
                    </a:lnTo>
                    <a:lnTo>
                      <a:pt x="438" y="6326"/>
                    </a:lnTo>
                    <a:lnTo>
                      <a:pt x="499" y="6349"/>
                    </a:lnTo>
                    <a:lnTo>
                      <a:pt x="545" y="6331"/>
                    </a:lnTo>
                    <a:lnTo>
                      <a:pt x="589" y="6293"/>
                    </a:lnTo>
                    <a:lnTo>
                      <a:pt x="607" y="6242"/>
                    </a:lnTo>
                    <a:lnTo>
                      <a:pt x="635" y="6283"/>
                    </a:lnTo>
                    <a:lnTo>
                      <a:pt x="708" y="6233"/>
                    </a:lnTo>
                    <a:lnTo>
                      <a:pt x="783" y="6132"/>
                    </a:lnTo>
                    <a:lnTo>
                      <a:pt x="828" y="6109"/>
                    </a:lnTo>
                    <a:lnTo>
                      <a:pt x="840" y="6070"/>
                    </a:lnTo>
                    <a:lnTo>
                      <a:pt x="865" y="6048"/>
                    </a:lnTo>
                    <a:lnTo>
                      <a:pt x="873" y="6026"/>
                    </a:lnTo>
                    <a:lnTo>
                      <a:pt x="934" y="5961"/>
                    </a:lnTo>
                    <a:lnTo>
                      <a:pt x="926" y="5929"/>
                    </a:lnTo>
                    <a:lnTo>
                      <a:pt x="973" y="5957"/>
                    </a:lnTo>
                    <a:lnTo>
                      <a:pt x="1024" y="5957"/>
                    </a:lnTo>
                    <a:lnTo>
                      <a:pt x="1051" y="5942"/>
                    </a:lnTo>
                    <a:lnTo>
                      <a:pt x="1065" y="5899"/>
                    </a:lnTo>
                    <a:lnTo>
                      <a:pt x="1067" y="5871"/>
                    </a:lnTo>
                    <a:lnTo>
                      <a:pt x="1096" y="5845"/>
                    </a:lnTo>
                    <a:lnTo>
                      <a:pt x="1094" y="5805"/>
                    </a:lnTo>
                    <a:lnTo>
                      <a:pt x="1069" y="5778"/>
                    </a:lnTo>
                    <a:lnTo>
                      <a:pt x="1054" y="5748"/>
                    </a:lnTo>
                    <a:lnTo>
                      <a:pt x="1065" y="5739"/>
                    </a:lnTo>
                    <a:lnTo>
                      <a:pt x="1069" y="5722"/>
                    </a:lnTo>
                    <a:lnTo>
                      <a:pt x="1061" y="5676"/>
                    </a:lnTo>
                    <a:lnTo>
                      <a:pt x="1077" y="5691"/>
                    </a:lnTo>
                    <a:lnTo>
                      <a:pt x="1091" y="5719"/>
                    </a:lnTo>
                    <a:lnTo>
                      <a:pt x="1091" y="5749"/>
                    </a:lnTo>
                    <a:lnTo>
                      <a:pt x="1115" y="5742"/>
                    </a:lnTo>
                    <a:lnTo>
                      <a:pt x="1121" y="5718"/>
                    </a:lnTo>
                    <a:lnTo>
                      <a:pt x="1103" y="5686"/>
                    </a:lnTo>
                    <a:lnTo>
                      <a:pt x="1099" y="5628"/>
                    </a:lnTo>
                    <a:lnTo>
                      <a:pt x="1106" y="5617"/>
                    </a:lnTo>
                    <a:lnTo>
                      <a:pt x="1115" y="5619"/>
                    </a:lnTo>
                    <a:lnTo>
                      <a:pt x="1137" y="5605"/>
                    </a:lnTo>
                    <a:lnTo>
                      <a:pt x="1157" y="5617"/>
                    </a:lnTo>
                    <a:lnTo>
                      <a:pt x="1157" y="5644"/>
                    </a:lnTo>
                    <a:lnTo>
                      <a:pt x="1130" y="5657"/>
                    </a:lnTo>
                    <a:lnTo>
                      <a:pt x="1128" y="5680"/>
                    </a:lnTo>
                    <a:lnTo>
                      <a:pt x="1137" y="5722"/>
                    </a:lnTo>
                    <a:lnTo>
                      <a:pt x="1146" y="5830"/>
                    </a:lnTo>
                    <a:lnTo>
                      <a:pt x="1157" y="5873"/>
                    </a:lnTo>
                    <a:lnTo>
                      <a:pt x="1184" y="5866"/>
                    </a:lnTo>
                    <a:lnTo>
                      <a:pt x="1220" y="5897"/>
                    </a:lnTo>
                    <a:lnTo>
                      <a:pt x="1244" y="5895"/>
                    </a:lnTo>
                    <a:lnTo>
                      <a:pt x="1258" y="5922"/>
                    </a:lnTo>
                    <a:lnTo>
                      <a:pt x="1267" y="5938"/>
                    </a:lnTo>
                    <a:lnTo>
                      <a:pt x="1267" y="6022"/>
                    </a:lnTo>
                    <a:lnTo>
                      <a:pt x="1279" y="5972"/>
                    </a:lnTo>
                    <a:lnTo>
                      <a:pt x="1294" y="6004"/>
                    </a:lnTo>
                    <a:lnTo>
                      <a:pt x="1325" y="5983"/>
                    </a:lnTo>
                    <a:lnTo>
                      <a:pt x="1353" y="5842"/>
                    </a:lnTo>
                    <a:lnTo>
                      <a:pt x="1338" y="5796"/>
                    </a:lnTo>
                    <a:lnTo>
                      <a:pt x="1333" y="5736"/>
                    </a:lnTo>
                    <a:lnTo>
                      <a:pt x="1380" y="5655"/>
                    </a:lnTo>
                    <a:lnTo>
                      <a:pt x="1380" y="5605"/>
                    </a:lnTo>
                    <a:lnTo>
                      <a:pt x="1482" y="5564"/>
                    </a:lnTo>
                    <a:lnTo>
                      <a:pt x="1505" y="5525"/>
                    </a:lnTo>
                    <a:lnTo>
                      <a:pt x="1511" y="5467"/>
                    </a:lnTo>
                    <a:lnTo>
                      <a:pt x="1493" y="5437"/>
                    </a:lnTo>
                    <a:lnTo>
                      <a:pt x="1523" y="5326"/>
                    </a:lnTo>
                    <a:lnTo>
                      <a:pt x="1491" y="5202"/>
                    </a:lnTo>
                    <a:lnTo>
                      <a:pt x="1452" y="5154"/>
                    </a:lnTo>
                    <a:lnTo>
                      <a:pt x="1464" y="5130"/>
                    </a:lnTo>
                    <a:lnTo>
                      <a:pt x="1518" y="5108"/>
                    </a:lnTo>
                    <a:lnTo>
                      <a:pt x="1556" y="5065"/>
                    </a:lnTo>
                    <a:lnTo>
                      <a:pt x="1579" y="4997"/>
                    </a:lnTo>
                    <a:lnTo>
                      <a:pt x="1568" y="4919"/>
                    </a:lnTo>
                    <a:lnTo>
                      <a:pt x="1491" y="4861"/>
                    </a:lnTo>
                    <a:lnTo>
                      <a:pt x="1457" y="4805"/>
                    </a:lnTo>
                    <a:lnTo>
                      <a:pt x="1452" y="4727"/>
                    </a:lnTo>
                    <a:lnTo>
                      <a:pt x="1457" y="4569"/>
                    </a:lnTo>
                    <a:lnTo>
                      <a:pt x="1442" y="4513"/>
                    </a:lnTo>
                    <a:lnTo>
                      <a:pt x="1429" y="4502"/>
                    </a:lnTo>
                    <a:lnTo>
                      <a:pt x="1429" y="4457"/>
                    </a:lnTo>
                    <a:lnTo>
                      <a:pt x="1442" y="4423"/>
                    </a:lnTo>
                    <a:lnTo>
                      <a:pt x="1442" y="4350"/>
                    </a:lnTo>
                    <a:lnTo>
                      <a:pt x="1452" y="4315"/>
                    </a:lnTo>
                    <a:lnTo>
                      <a:pt x="1459" y="4268"/>
                    </a:lnTo>
                    <a:lnTo>
                      <a:pt x="1483" y="4232"/>
                    </a:lnTo>
                    <a:lnTo>
                      <a:pt x="1464" y="4213"/>
                    </a:lnTo>
                    <a:lnTo>
                      <a:pt x="1440" y="4160"/>
                    </a:lnTo>
                    <a:lnTo>
                      <a:pt x="1428" y="4094"/>
                    </a:lnTo>
                    <a:lnTo>
                      <a:pt x="1444" y="4022"/>
                    </a:lnTo>
                    <a:lnTo>
                      <a:pt x="1467" y="3963"/>
                    </a:lnTo>
                    <a:lnTo>
                      <a:pt x="1559" y="3848"/>
                    </a:lnTo>
                    <a:lnTo>
                      <a:pt x="1622" y="3807"/>
                    </a:lnTo>
                    <a:lnTo>
                      <a:pt x="1701" y="3784"/>
                    </a:lnTo>
                    <a:lnTo>
                      <a:pt x="1767" y="3801"/>
                    </a:lnTo>
                    <a:lnTo>
                      <a:pt x="1820" y="3803"/>
                    </a:lnTo>
                    <a:lnTo>
                      <a:pt x="1857" y="3757"/>
                    </a:lnTo>
                    <a:lnTo>
                      <a:pt x="1866" y="3713"/>
                    </a:lnTo>
                    <a:lnTo>
                      <a:pt x="1867" y="3639"/>
                    </a:lnTo>
                    <a:lnTo>
                      <a:pt x="1843" y="3597"/>
                    </a:lnTo>
                    <a:lnTo>
                      <a:pt x="1790" y="3538"/>
                    </a:lnTo>
                    <a:lnTo>
                      <a:pt x="1784" y="3502"/>
                    </a:lnTo>
                    <a:lnTo>
                      <a:pt x="1859" y="3383"/>
                    </a:lnTo>
                    <a:lnTo>
                      <a:pt x="1920" y="3246"/>
                    </a:lnTo>
                    <a:lnTo>
                      <a:pt x="1954" y="3055"/>
                    </a:lnTo>
                    <a:lnTo>
                      <a:pt x="1958" y="2949"/>
                    </a:lnTo>
                    <a:lnTo>
                      <a:pt x="1958" y="2868"/>
                    </a:lnTo>
                    <a:lnTo>
                      <a:pt x="1954" y="2815"/>
                    </a:lnTo>
                    <a:lnTo>
                      <a:pt x="1979" y="2797"/>
                    </a:lnTo>
                    <a:lnTo>
                      <a:pt x="2022" y="2797"/>
                    </a:lnTo>
                    <a:lnTo>
                      <a:pt x="2087" y="2747"/>
                    </a:lnTo>
                    <a:lnTo>
                      <a:pt x="2105" y="2700"/>
                    </a:lnTo>
                    <a:lnTo>
                      <a:pt x="2114" y="2625"/>
                    </a:lnTo>
                    <a:lnTo>
                      <a:pt x="2136" y="2565"/>
                    </a:lnTo>
                    <a:lnTo>
                      <a:pt x="2225" y="2452"/>
                    </a:lnTo>
                    <a:lnTo>
                      <a:pt x="2249" y="2400"/>
                    </a:lnTo>
                    <a:lnTo>
                      <a:pt x="2298" y="2349"/>
                    </a:lnTo>
                    <a:lnTo>
                      <a:pt x="2321" y="2304"/>
                    </a:lnTo>
                    <a:lnTo>
                      <a:pt x="2331" y="2272"/>
                    </a:lnTo>
                    <a:lnTo>
                      <a:pt x="2324" y="2223"/>
                    </a:lnTo>
                    <a:lnTo>
                      <a:pt x="2276" y="2139"/>
                    </a:lnTo>
                    <a:lnTo>
                      <a:pt x="2288" y="2089"/>
                    </a:lnTo>
                    <a:lnTo>
                      <a:pt x="2339" y="2024"/>
                    </a:lnTo>
                    <a:lnTo>
                      <a:pt x="2362" y="1985"/>
                    </a:lnTo>
                    <a:lnTo>
                      <a:pt x="2369" y="1937"/>
                    </a:lnTo>
                    <a:lnTo>
                      <a:pt x="2384" y="1874"/>
                    </a:lnTo>
                    <a:lnTo>
                      <a:pt x="2416" y="1832"/>
                    </a:lnTo>
                    <a:lnTo>
                      <a:pt x="2486" y="1760"/>
                    </a:lnTo>
                    <a:lnTo>
                      <a:pt x="2532" y="1750"/>
                    </a:lnTo>
                    <a:lnTo>
                      <a:pt x="2577" y="1774"/>
                    </a:lnTo>
                    <a:lnTo>
                      <a:pt x="2613" y="1820"/>
                    </a:lnTo>
                    <a:lnTo>
                      <a:pt x="2628" y="1827"/>
                    </a:lnTo>
                    <a:lnTo>
                      <a:pt x="2663" y="1766"/>
                    </a:lnTo>
                    <a:lnTo>
                      <a:pt x="2683" y="1687"/>
                    </a:lnTo>
                    <a:lnTo>
                      <a:pt x="2690" y="1651"/>
                    </a:lnTo>
                    <a:lnTo>
                      <a:pt x="2683" y="1563"/>
                    </a:lnTo>
                    <a:lnTo>
                      <a:pt x="2700" y="1527"/>
                    </a:lnTo>
                    <a:lnTo>
                      <a:pt x="2720" y="1510"/>
                    </a:lnTo>
                    <a:lnTo>
                      <a:pt x="2755" y="1505"/>
                    </a:lnTo>
                    <a:lnTo>
                      <a:pt x="2870" y="1519"/>
                    </a:lnTo>
                    <a:lnTo>
                      <a:pt x="3032" y="1576"/>
                    </a:lnTo>
                    <a:lnTo>
                      <a:pt x="3064" y="1568"/>
                    </a:lnTo>
                    <a:lnTo>
                      <a:pt x="3089" y="1537"/>
                    </a:lnTo>
                    <a:lnTo>
                      <a:pt x="3052" y="1502"/>
                    </a:lnTo>
                    <a:lnTo>
                      <a:pt x="3047" y="1463"/>
                    </a:lnTo>
                    <a:lnTo>
                      <a:pt x="3070" y="1423"/>
                    </a:lnTo>
                    <a:lnTo>
                      <a:pt x="3084" y="1366"/>
                    </a:lnTo>
                    <a:lnTo>
                      <a:pt x="3100" y="1347"/>
                    </a:lnTo>
                    <a:lnTo>
                      <a:pt x="3107" y="1312"/>
                    </a:lnTo>
                    <a:lnTo>
                      <a:pt x="3102" y="1273"/>
                    </a:lnTo>
                    <a:lnTo>
                      <a:pt x="3084" y="1252"/>
                    </a:lnTo>
                    <a:lnTo>
                      <a:pt x="3079" y="1217"/>
                    </a:lnTo>
                    <a:lnTo>
                      <a:pt x="3100" y="1205"/>
                    </a:lnTo>
                    <a:lnTo>
                      <a:pt x="3185" y="1207"/>
                    </a:lnTo>
                    <a:lnTo>
                      <a:pt x="3197" y="1178"/>
                    </a:lnTo>
                    <a:lnTo>
                      <a:pt x="3228" y="1168"/>
                    </a:lnTo>
                    <a:lnTo>
                      <a:pt x="3259" y="1182"/>
                    </a:lnTo>
                    <a:lnTo>
                      <a:pt x="3294" y="1170"/>
                    </a:lnTo>
                    <a:lnTo>
                      <a:pt x="3283" y="1126"/>
                    </a:lnTo>
                    <a:lnTo>
                      <a:pt x="3278" y="1080"/>
                    </a:lnTo>
                    <a:lnTo>
                      <a:pt x="3326" y="1054"/>
                    </a:lnTo>
                    <a:lnTo>
                      <a:pt x="3378" y="1076"/>
                    </a:lnTo>
                    <a:lnTo>
                      <a:pt x="3422" y="1119"/>
                    </a:lnTo>
                    <a:lnTo>
                      <a:pt x="3533" y="1284"/>
                    </a:lnTo>
                    <a:lnTo>
                      <a:pt x="3552" y="1354"/>
                    </a:lnTo>
                    <a:lnTo>
                      <a:pt x="3572" y="1384"/>
                    </a:lnTo>
                    <a:lnTo>
                      <a:pt x="3666" y="1399"/>
                    </a:lnTo>
                    <a:lnTo>
                      <a:pt x="3723" y="1428"/>
                    </a:lnTo>
                    <a:lnTo>
                      <a:pt x="3767" y="1423"/>
                    </a:lnTo>
                    <a:lnTo>
                      <a:pt x="3822" y="1392"/>
                    </a:lnTo>
                    <a:lnTo>
                      <a:pt x="3890" y="1317"/>
                    </a:lnTo>
                    <a:lnTo>
                      <a:pt x="3923" y="1342"/>
                    </a:lnTo>
                    <a:lnTo>
                      <a:pt x="3957" y="1392"/>
                    </a:lnTo>
                    <a:lnTo>
                      <a:pt x="3968" y="1423"/>
                    </a:lnTo>
                    <a:lnTo>
                      <a:pt x="4009" y="1435"/>
                    </a:lnTo>
                    <a:lnTo>
                      <a:pt x="4066" y="1409"/>
                    </a:lnTo>
                    <a:lnTo>
                      <a:pt x="4113" y="1372"/>
                    </a:lnTo>
                    <a:lnTo>
                      <a:pt x="4144" y="1319"/>
                    </a:lnTo>
                    <a:lnTo>
                      <a:pt x="4240" y="1249"/>
                    </a:lnTo>
                    <a:lnTo>
                      <a:pt x="4248" y="1202"/>
                    </a:lnTo>
                    <a:lnTo>
                      <a:pt x="4240" y="1114"/>
                    </a:lnTo>
                    <a:lnTo>
                      <a:pt x="4240" y="1065"/>
                    </a:lnTo>
                    <a:lnTo>
                      <a:pt x="4254" y="910"/>
                    </a:lnTo>
                    <a:lnTo>
                      <a:pt x="4302" y="791"/>
                    </a:lnTo>
                    <a:lnTo>
                      <a:pt x="4343" y="743"/>
                    </a:lnTo>
                    <a:lnTo>
                      <a:pt x="4390" y="715"/>
                    </a:lnTo>
                    <a:lnTo>
                      <a:pt x="4482" y="708"/>
                    </a:lnTo>
                    <a:lnTo>
                      <a:pt x="4625" y="641"/>
                    </a:lnTo>
                    <a:lnTo>
                      <a:pt x="4713" y="624"/>
                    </a:lnTo>
                    <a:lnTo>
                      <a:pt x="4733" y="641"/>
                    </a:lnTo>
                    <a:lnTo>
                      <a:pt x="4769" y="719"/>
                    </a:lnTo>
                    <a:lnTo>
                      <a:pt x="4809" y="751"/>
                    </a:lnTo>
                    <a:lnTo>
                      <a:pt x="4876" y="776"/>
                    </a:lnTo>
                    <a:lnTo>
                      <a:pt x="4943" y="841"/>
                    </a:lnTo>
                    <a:lnTo>
                      <a:pt x="4970" y="943"/>
                    </a:lnTo>
                    <a:lnTo>
                      <a:pt x="4975" y="1004"/>
                    </a:lnTo>
                    <a:lnTo>
                      <a:pt x="4900" y="1094"/>
                    </a:lnTo>
                    <a:lnTo>
                      <a:pt x="4887" y="1140"/>
                    </a:lnTo>
                    <a:lnTo>
                      <a:pt x="4890" y="1182"/>
                    </a:lnTo>
                    <a:lnTo>
                      <a:pt x="4925" y="1209"/>
                    </a:lnTo>
                    <a:lnTo>
                      <a:pt x="4937" y="1205"/>
                    </a:lnTo>
                    <a:lnTo>
                      <a:pt x="4968" y="1173"/>
                    </a:lnTo>
                    <a:lnTo>
                      <a:pt x="4973" y="1160"/>
                    </a:lnTo>
                    <a:lnTo>
                      <a:pt x="4978" y="1118"/>
                    </a:lnTo>
                    <a:lnTo>
                      <a:pt x="4985" y="1099"/>
                    </a:lnTo>
                    <a:lnTo>
                      <a:pt x="5105" y="1028"/>
                    </a:lnTo>
                    <a:lnTo>
                      <a:pt x="5129" y="1002"/>
                    </a:lnTo>
                    <a:lnTo>
                      <a:pt x="5154" y="888"/>
                    </a:lnTo>
                    <a:lnTo>
                      <a:pt x="5235" y="941"/>
                    </a:lnTo>
                    <a:lnTo>
                      <a:pt x="5279" y="929"/>
                    </a:lnTo>
                    <a:lnTo>
                      <a:pt x="5289" y="910"/>
                    </a:lnTo>
                    <a:lnTo>
                      <a:pt x="5303" y="862"/>
                    </a:lnTo>
                    <a:lnTo>
                      <a:pt x="5305" y="820"/>
                    </a:lnTo>
                    <a:lnTo>
                      <a:pt x="5296" y="805"/>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83" name="Freeform 172"/>
            <p:cNvSpPr>
              <a:spLocks noChangeAspect="1"/>
            </p:cNvSpPr>
            <p:nvPr/>
          </p:nvSpPr>
          <p:spPr bwMode="gray">
            <a:xfrm>
              <a:off x="3072" y="2436"/>
              <a:ext cx="619" cy="409"/>
            </a:xfrm>
            <a:custGeom>
              <a:avLst/>
              <a:gdLst/>
              <a:ahLst/>
              <a:cxnLst>
                <a:cxn ang="0">
                  <a:pos x="551" y="1435"/>
                </a:cxn>
                <a:cxn ang="0">
                  <a:pos x="146" y="1410"/>
                </a:cxn>
                <a:cxn ang="0">
                  <a:pos x="67" y="1054"/>
                </a:cxn>
                <a:cxn ang="0">
                  <a:pos x="316" y="689"/>
                </a:cxn>
                <a:cxn ang="0">
                  <a:pos x="312" y="358"/>
                </a:cxn>
                <a:cxn ang="0">
                  <a:pos x="450" y="194"/>
                </a:cxn>
                <a:cxn ang="0">
                  <a:pos x="818" y="168"/>
                </a:cxn>
                <a:cxn ang="0">
                  <a:pos x="1028" y="253"/>
                </a:cxn>
                <a:cxn ang="0">
                  <a:pos x="1223" y="288"/>
                </a:cxn>
                <a:cxn ang="0">
                  <a:pos x="1436" y="259"/>
                </a:cxn>
                <a:cxn ang="0">
                  <a:pos x="1671" y="320"/>
                </a:cxn>
                <a:cxn ang="0">
                  <a:pos x="1763" y="196"/>
                </a:cxn>
                <a:cxn ang="0">
                  <a:pos x="2003" y="67"/>
                </a:cxn>
                <a:cxn ang="0">
                  <a:pos x="2196" y="23"/>
                </a:cxn>
                <a:cxn ang="0">
                  <a:pos x="2469" y="95"/>
                </a:cxn>
                <a:cxn ang="0">
                  <a:pos x="2486" y="271"/>
                </a:cxn>
                <a:cxn ang="0">
                  <a:pos x="2686" y="392"/>
                </a:cxn>
                <a:cxn ang="0">
                  <a:pos x="2831" y="620"/>
                </a:cxn>
                <a:cxn ang="0">
                  <a:pos x="3138" y="609"/>
                </a:cxn>
                <a:cxn ang="0">
                  <a:pos x="3339" y="744"/>
                </a:cxn>
                <a:cxn ang="0">
                  <a:pos x="3575" y="837"/>
                </a:cxn>
                <a:cxn ang="0">
                  <a:pos x="3679" y="1055"/>
                </a:cxn>
                <a:cxn ang="0">
                  <a:pos x="3611" y="1196"/>
                </a:cxn>
                <a:cxn ang="0">
                  <a:pos x="3593" y="1453"/>
                </a:cxn>
                <a:cxn ang="0">
                  <a:pos x="3313" y="1563"/>
                </a:cxn>
                <a:cxn ang="0">
                  <a:pos x="3047" y="1738"/>
                </a:cxn>
                <a:cxn ang="0">
                  <a:pos x="2822" y="1812"/>
                </a:cxn>
                <a:cxn ang="0">
                  <a:pos x="2706" y="1929"/>
                </a:cxn>
                <a:cxn ang="0">
                  <a:pos x="2644" y="2037"/>
                </a:cxn>
                <a:cxn ang="0">
                  <a:pos x="2560" y="1994"/>
                </a:cxn>
                <a:cxn ang="0">
                  <a:pos x="2482" y="1892"/>
                </a:cxn>
                <a:cxn ang="0">
                  <a:pos x="2462" y="1968"/>
                </a:cxn>
                <a:cxn ang="0">
                  <a:pos x="2553" y="2012"/>
                </a:cxn>
                <a:cxn ang="0">
                  <a:pos x="2638" y="2086"/>
                </a:cxn>
                <a:cxn ang="0">
                  <a:pos x="2796" y="2205"/>
                </a:cxn>
                <a:cxn ang="0">
                  <a:pos x="2979" y="2183"/>
                </a:cxn>
                <a:cxn ang="0">
                  <a:pos x="2693" y="2310"/>
                </a:cxn>
                <a:cxn ang="0">
                  <a:pos x="2535" y="2413"/>
                </a:cxn>
                <a:cxn ang="0">
                  <a:pos x="2357" y="2383"/>
                </a:cxn>
                <a:cxn ang="0">
                  <a:pos x="2262" y="2205"/>
                </a:cxn>
                <a:cxn ang="0">
                  <a:pos x="2286" y="2052"/>
                </a:cxn>
                <a:cxn ang="0">
                  <a:pos x="2306" y="1955"/>
                </a:cxn>
                <a:cxn ang="0">
                  <a:pos x="2075" y="1933"/>
                </a:cxn>
                <a:cxn ang="0">
                  <a:pos x="1969" y="1851"/>
                </a:cxn>
                <a:cxn ang="0">
                  <a:pos x="2026" y="1759"/>
                </a:cxn>
                <a:cxn ang="0">
                  <a:pos x="1833" y="1825"/>
                </a:cxn>
                <a:cxn ang="0">
                  <a:pos x="1675" y="1902"/>
                </a:cxn>
                <a:cxn ang="0">
                  <a:pos x="1619" y="2044"/>
                </a:cxn>
                <a:cxn ang="0">
                  <a:pos x="1557" y="2111"/>
                </a:cxn>
                <a:cxn ang="0">
                  <a:pos x="1371" y="2210"/>
                </a:cxn>
                <a:cxn ang="0">
                  <a:pos x="1311" y="2089"/>
                </a:cxn>
                <a:cxn ang="0">
                  <a:pos x="1427" y="1860"/>
                </a:cxn>
                <a:cxn ang="0">
                  <a:pos x="1610" y="1805"/>
                </a:cxn>
                <a:cxn ang="0">
                  <a:pos x="1514" y="1579"/>
                </a:cxn>
                <a:cxn ang="0">
                  <a:pos x="1443" y="1380"/>
                </a:cxn>
                <a:cxn ang="0">
                  <a:pos x="1154" y="1265"/>
                </a:cxn>
              </a:cxnLst>
              <a:rect l="0" t="0" r="r" b="b"/>
              <a:pathLst>
                <a:path w="3710" h="2456">
                  <a:moveTo>
                    <a:pt x="927" y="1321"/>
                  </a:moveTo>
                  <a:lnTo>
                    <a:pt x="900" y="1317"/>
                  </a:lnTo>
                  <a:lnTo>
                    <a:pt x="773" y="1394"/>
                  </a:lnTo>
                  <a:lnTo>
                    <a:pt x="708" y="1396"/>
                  </a:lnTo>
                  <a:lnTo>
                    <a:pt x="648" y="1412"/>
                  </a:lnTo>
                  <a:lnTo>
                    <a:pt x="586" y="1455"/>
                  </a:lnTo>
                  <a:lnTo>
                    <a:pt x="551" y="1435"/>
                  </a:lnTo>
                  <a:lnTo>
                    <a:pt x="508" y="1398"/>
                  </a:lnTo>
                  <a:lnTo>
                    <a:pt x="451" y="1400"/>
                  </a:lnTo>
                  <a:lnTo>
                    <a:pt x="395" y="1416"/>
                  </a:lnTo>
                  <a:lnTo>
                    <a:pt x="305" y="1410"/>
                  </a:lnTo>
                  <a:lnTo>
                    <a:pt x="238" y="1398"/>
                  </a:lnTo>
                  <a:lnTo>
                    <a:pt x="174" y="1398"/>
                  </a:lnTo>
                  <a:lnTo>
                    <a:pt x="146" y="1410"/>
                  </a:lnTo>
                  <a:lnTo>
                    <a:pt x="131" y="1369"/>
                  </a:lnTo>
                  <a:lnTo>
                    <a:pt x="99" y="1337"/>
                  </a:lnTo>
                  <a:lnTo>
                    <a:pt x="56" y="1304"/>
                  </a:lnTo>
                  <a:lnTo>
                    <a:pt x="0" y="1274"/>
                  </a:lnTo>
                  <a:lnTo>
                    <a:pt x="23" y="1189"/>
                  </a:lnTo>
                  <a:lnTo>
                    <a:pt x="66" y="1079"/>
                  </a:lnTo>
                  <a:lnTo>
                    <a:pt x="67" y="1054"/>
                  </a:lnTo>
                  <a:lnTo>
                    <a:pt x="86" y="1059"/>
                  </a:lnTo>
                  <a:lnTo>
                    <a:pt x="123" y="1051"/>
                  </a:lnTo>
                  <a:lnTo>
                    <a:pt x="115" y="1004"/>
                  </a:lnTo>
                  <a:lnTo>
                    <a:pt x="122" y="951"/>
                  </a:lnTo>
                  <a:lnTo>
                    <a:pt x="188" y="809"/>
                  </a:lnTo>
                  <a:lnTo>
                    <a:pt x="245" y="736"/>
                  </a:lnTo>
                  <a:lnTo>
                    <a:pt x="316" y="689"/>
                  </a:lnTo>
                  <a:lnTo>
                    <a:pt x="384" y="633"/>
                  </a:lnTo>
                  <a:lnTo>
                    <a:pt x="402" y="580"/>
                  </a:lnTo>
                  <a:lnTo>
                    <a:pt x="379" y="524"/>
                  </a:lnTo>
                  <a:lnTo>
                    <a:pt x="384" y="483"/>
                  </a:lnTo>
                  <a:lnTo>
                    <a:pt x="345" y="439"/>
                  </a:lnTo>
                  <a:lnTo>
                    <a:pt x="338" y="425"/>
                  </a:lnTo>
                  <a:lnTo>
                    <a:pt x="312" y="358"/>
                  </a:lnTo>
                  <a:lnTo>
                    <a:pt x="305" y="310"/>
                  </a:lnTo>
                  <a:lnTo>
                    <a:pt x="285" y="264"/>
                  </a:lnTo>
                  <a:lnTo>
                    <a:pt x="308" y="242"/>
                  </a:lnTo>
                  <a:lnTo>
                    <a:pt x="338" y="237"/>
                  </a:lnTo>
                  <a:lnTo>
                    <a:pt x="368" y="242"/>
                  </a:lnTo>
                  <a:lnTo>
                    <a:pt x="427" y="215"/>
                  </a:lnTo>
                  <a:lnTo>
                    <a:pt x="450" y="194"/>
                  </a:lnTo>
                  <a:lnTo>
                    <a:pt x="458" y="165"/>
                  </a:lnTo>
                  <a:lnTo>
                    <a:pt x="488" y="152"/>
                  </a:lnTo>
                  <a:lnTo>
                    <a:pt x="640" y="128"/>
                  </a:lnTo>
                  <a:lnTo>
                    <a:pt x="669" y="140"/>
                  </a:lnTo>
                  <a:lnTo>
                    <a:pt x="732" y="142"/>
                  </a:lnTo>
                  <a:lnTo>
                    <a:pt x="764" y="135"/>
                  </a:lnTo>
                  <a:lnTo>
                    <a:pt x="818" y="168"/>
                  </a:lnTo>
                  <a:lnTo>
                    <a:pt x="876" y="185"/>
                  </a:lnTo>
                  <a:lnTo>
                    <a:pt x="907" y="189"/>
                  </a:lnTo>
                  <a:lnTo>
                    <a:pt x="937" y="184"/>
                  </a:lnTo>
                  <a:lnTo>
                    <a:pt x="963" y="199"/>
                  </a:lnTo>
                  <a:lnTo>
                    <a:pt x="993" y="206"/>
                  </a:lnTo>
                  <a:lnTo>
                    <a:pt x="1021" y="221"/>
                  </a:lnTo>
                  <a:lnTo>
                    <a:pt x="1028" y="253"/>
                  </a:lnTo>
                  <a:lnTo>
                    <a:pt x="1051" y="272"/>
                  </a:lnTo>
                  <a:lnTo>
                    <a:pt x="1111" y="268"/>
                  </a:lnTo>
                  <a:lnTo>
                    <a:pt x="1115" y="299"/>
                  </a:lnTo>
                  <a:lnTo>
                    <a:pt x="1139" y="318"/>
                  </a:lnTo>
                  <a:lnTo>
                    <a:pt x="1163" y="299"/>
                  </a:lnTo>
                  <a:lnTo>
                    <a:pt x="1192" y="288"/>
                  </a:lnTo>
                  <a:lnTo>
                    <a:pt x="1223" y="288"/>
                  </a:lnTo>
                  <a:lnTo>
                    <a:pt x="1247" y="264"/>
                  </a:lnTo>
                  <a:lnTo>
                    <a:pt x="1271" y="283"/>
                  </a:lnTo>
                  <a:lnTo>
                    <a:pt x="1300" y="293"/>
                  </a:lnTo>
                  <a:lnTo>
                    <a:pt x="1331" y="286"/>
                  </a:lnTo>
                  <a:lnTo>
                    <a:pt x="1347" y="310"/>
                  </a:lnTo>
                  <a:lnTo>
                    <a:pt x="1375" y="328"/>
                  </a:lnTo>
                  <a:lnTo>
                    <a:pt x="1436" y="259"/>
                  </a:lnTo>
                  <a:lnTo>
                    <a:pt x="1486" y="296"/>
                  </a:lnTo>
                  <a:lnTo>
                    <a:pt x="1497" y="328"/>
                  </a:lnTo>
                  <a:lnTo>
                    <a:pt x="1521" y="347"/>
                  </a:lnTo>
                  <a:lnTo>
                    <a:pt x="1547" y="328"/>
                  </a:lnTo>
                  <a:lnTo>
                    <a:pt x="1580" y="331"/>
                  </a:lnTo>
                  <a:lnTo>
                    <a:pt x="1640" y="318"/>
                  </a:lnTo>
                  <a:lnTo>
                    <a:pt x="1671" y="320"/>
                  </a:lnTo>
                  <a:lnTo>
                    <a:pt x="1700" y="333"/>
                  </a:lnTo>
                  <a:lnTo>
                    <a:pt x="1718" y="358"/>
                  </a:lnTo>
                  <a:lnTo>
                    <a:pt x="1748" y="351"/>
                  </a:lnTo>
                  <a:lnTo>
                    <a:pt x="1763" y="323"/>
                  </a:lnTo>
                  <a:lnTo>
                    <a:pt x="1755" y="259"/>
                  </a:lnTo>
                  <a:lnTo>
                    <a:pt x="1763" y="229"/>
                  </a:lnTo>
                  <a:lnTo>
                    <a:pt x="1763" y="196"/>
                  </a:lnTo>
                  <a:lnTo>
                    <a:pt x="1776" y="168"/>
                  </a:lnTo>
                  <a:lnTo>
                    <a:pt x="1840" y="100"/>
                  </a:lnTo>
                  <a:lnTo>
                    <a:pt x="1869" y="86"/>
                  </a:lnTo>
                  <a:lnTo>
                    <a:pt x="1901" y="86"/>
                  </a:lnTo>
                  <a:lnTo>
                    <a:pt x="1928" y="68"/>
                  </a:lnTo>
                  <a:lnTo>
                    <a:pt x="2005" y="67"/>
                  </a:lnTo>
                  <a:lnTo>
                    <a:pt x="2003" y="67"/>
                  </a:lnTo>
                  <a:lnTo>
                    <a:pt x="2026" y="87"/>
                  </a:lnTo>
                  <a:lnTo>
                    <a:pt x="2054" y="95"/>
                  </a:lnTo>
                  <a:lnTo>
                    <a:pt x="2081" y="82"/>
                  </a:lnTo>
                  <a:lnTo>
                    <a:pt x="2101" y="59"/>
                  </a:lnTo>
                  <a:lnTo>
                    <a:pt x="2108" y="28"/>
                  </a:lnTo>
                  <a:lnTo>
                    <a:pt x="2135" y="11"/>
                  </a:lnTo>
                  <a:lnTo>
                    <a:pt x="2196" y="23"/>
                  </a:lnTo>
                  <a:lnTo>
                    <a:pt x="2228" y="23"/>
                  </a:lnTo>
                  <a:lnTo>
                    <a:pt x="2288" y="5"/>
                  </a:lnTo>
                  <a:lnTo>
                    <a:pt x="2347" y="14"/>
                  </a:lnTo>
                  <a:lnTo>
                    <a:pt x="2406" y="0"/>
                  </a:lnTo>
                  <a:lnTo>
                    <a:pt x="2453" y="38"/>
                  </a:lnTo>
                  <a:lnTo>
                    <a:pt x="2468" y="64"/>
                  </a:lnTo>
                  <a:lnTo>
                    <a:pt x="2469" y="95"/>
                  </a:lnTo>
                  <a:lnTo>
                    <a:pt x="2515" y="136"/>
                  </a:lnTo>
                  <a:lnTo>
                    <a:pt x="2534" y="162"/>
                  </a:lnTo>
                  <a:lnTo>
                    <a:pt x="2534" y="196"/>
                  </a:lnTo>
                  <a:lnTo>
                    <a:pt x="2503" y="213"/>
                  </a:lnTo>
                  <a:lnTo>
                    <a:pt x="2474" y="215"/>
                  </a:lnTo>
                  <a:lnTo>
                    <a:pt x="2486" y="242"/>
                  </a:lnTo>
                  <a:lnTo>
                    <a:pt x="2486" y="271"/>
                  </a:lnTo>
                  <a:lnTo>
                    <a:pt x="2503" y="329"/>
                  </a:lnTo>
                  <a:lnTo>
                    <a:pt x="2528" y="348"/>
                  </a:lnTo>
                  <a:lnTo>
                    <a:pt x="2557" y="360"/>
                  </a:lnTo>
                  <a:lnTo>
                    <a:pt x="2617" y="376"/>
                  </a:lnTo>
                  <a:lnTo>
                    <a:pt x="2645" y="364"/>
                  </a:lnTo>
                  <a:lnTo>
                    <a:pt x="2674" y="365"/>
                  </a:lnTo>
                  <a:lnTo>
                    <a:pt x="2686" y="392"/>
                  </a:lnTo>
                  <a:lnTo>
                    <a:pt x="2725" y="438"/>
                  </a:lnTo>
                  <a:lnTo>
                    <a:pt x="2752" y="539"/>
                  </a:lnTo>
                  <a:lnTo>
                    <a:pt x="2743" y="569"/>
                  </a:lnTo>
                  <a:lnTo>
                    <a:pt x="2752" y="598"/>
                  </a:lnTo>
                  <a:lnTo>
                    <a:pt x="2778" y="617"/>
                  </a:lnTo>
                  <a:lnTo>
                    <a:pt x="2804" y="634"/>
                  </a:lnTo>
                  <a:lnTo>
                    <a:pt x="2831" y="620"/>
                  </a:lnTo>
                  <a:lnTo>
                    <a:pt x="2860" y="614"/>
                  </a:lnTo>
                  <a:lnTo>
                    <a:pt x="2891" y="620"/>
                  </a:lnTo>
                  <a:lnTo>
                    <a:pt x="2932" y="661"/>
                  </a:lnTo>
                  <a:lnTo>
                    <a:pt x="2963" y="651"/>
                  </a:lnTo>
                  <a:lnTo>
                    <a:pt x="2990" y="665"/>
                  </a:lnTo>
                  <a:lnTo>
                    <a:pt x="3082" y="637"/>
                  </a:lnTo>
                  <a:lnTo>
                    <a:pt x="3138" y="609"/>
                  </a:lnTo>
                  <a:lnTo>
                    <a:pt x="3166" y="618"/>
                  </a:lnTo>
                  <a:lnTo>
                    <a:pt x="3185" y="644"/>
                  </a:lnTo>
                  <a:lnTo>
                    <a:pt x="3226" y="727"/>
                  </a:lnTo>
                  <a:lnTo>
                    <a:pt x="3265" y="772"/>
                  </a:lnTo>
                  <a:lnTo>
                    <a:pt x="3297" y="771"/>
                  </a:lnTo>
                  <a:lnTo>
                    <a:pt x="3307" y="740"/>
                  </a:lnTo>
                  <a:lnTo>
                    <a:pt x="3339" y="744"/>
                  </a:lnTo>
                  <a:lnTo>
                    <a:pt x="3357" y="768"/>
                  </a:lnTo>
                  <a:lnTo>
                    <a:pt x="3387" y="772"/>
                  </a:lnTo>
                  <a:lnTo>
                    <a:pt x="3415" y="785"/>
                  </a:lnTo>
                  <a:lnTo>
                    <a:pt x="3436" y="806"/>
                  </a:lnTo>
                  <a:lnTo>
                    <a:pt x="3497" y="803"/>
                  </a:lnTo>
                  <a:lnTo>
                    <a:pt x="3546" y="837"/>
                  </a:lnTo>
                  <a:lnTo>
                    <a:pt x="3575" y="837"/>
                  </a:lnTo>
                  <a:lnTo>
                    <a:pt x="3620" y="877"/>
                  </a:lnTo>
                  <a:lnTo>
                    <a:pt x="3653" y="883"/>
                  </a:lnTo>
                  <a:lnTo>
                    <a:pt x="3683" y="881"/>
                  </a:lnTo>
                  <a:lnTo>
                    <a:pt x="3708" y="898"/>
                  </a:lnTo>
                  <a:lnTo>
                    <a:pt x="3680" y="912"/>
                  </a:lnTo>
                  <a:lnTo>
                    <a:pt x="3710" y="1000"/>
                  </a:lnTo>
                  <a:lnTo>
                    <a:pt x="3679" y="1055"/>
                  </a:lnTo>
                  <a:lnTo>
                    <a:pt x="3620" y="1068"/>
                  </a:lnTo>
                  <a:lnTo>
                    <a:pt x="3638" y="1093"/>
                  </a:lnTo>
                  <a:lnTo>
                    <a:pt x="3669" y="1099"/>
                  </a:lnTo>
                  <a:lnTo>
                    <a:pt x="3686" y="1124"/>
                  </a:lnTo>
                  <a:lnTo>
                    <a:pt x="3627" y="1140"/>
                  </a:lnTo>
                  <a:lnTo>
                    <a:pt x="3614" y="1167"/>
                  </a:lnTo>
                  <a:lnTo>
                    <a:pt x="3611" y="1196"/>
                  </a:lnTo>
                  <a:lnTo>
                    <a:pt x="3629" y="1220"/>
                  </a:lnTo>
                  <a:lnTo>
                    <a:pt x="3640" y="1249"/>
                  </a:lnTo>
                  <a:lnTo>
                    <a:pt x="3633" y="1279"/>
                  </a:lnTo>
                  <a:lnTo>
                    <a:pt x="3659" y="1293"/>
                  </a:lnTo>
                  <a:lnTo>
                    <a:pt x="3647" y="1354"/>
                  </a:lnTo>
                  <a:lnTo>
                    <a:pt x="3621" y="1441"/>
                  </a:lnTo>
                  <a:lnTo>
                    <a:pt x="3593" y="1453"/>
                  </a:lnTo>
                  <a:lnTo>
                    <a:pt x="3536" y="1439"/>
                  </a:lnTo>
                  <a:lnTo>
                    <a:pt x="3505" y="1445"/>
                  </a:lnTo>
                  <a:lnTo>
                    <a:pt x="3452" y="1416"/>
                  </a:lnTo>
                  <a:lnTo>
                    <a:pt x="3430" y="1436"/>
                  </a:lnTo>
                  <a:lnTo>
                    <a:pt x="3396" y="1487"/>
                  </a:lnTo>
                  <a:lnTo>
                    <a:pt x="3339" y="1509"/>
                  </a:lnTo>
                  <a:lnTo>
                    <a:pt x="3313" y="1563"/>
                  </a:lnTo>
                  <a:lnTo>
                    <a:pt x="3316" y="1595"/>
                  </a:lnTo>
                  <a:lnTo>
                    <a:pt x="3318" y="1650"/>
                  </a:lnTo>
                  <a:lnTo>
                    <a:pt x="3230" y="1662"/>
                  </a:lnTo>
                  <a:lnTo>
                    <a:pt x="3180" y="1674"/>
                  </a:lnTo>
                  <a:lnTo>
                    <a:pt x="3144" y="1712"/>
                  </a:lnTo>
                  <a:lnTo>
                    <a:pt x="3117" y="1710"/>
                  </a:lnTo>
                  <a:lnTo>
                    <a:pt x="3047" y="1738"/>
                  </a:lnTo>
                  <a:lnTo>
                    <a:pt x="3035" y="1782"/>
                  </a:lnTo>
                  <a:lnTo>
                    <a:pt x="2990" y="1756"/>
                  </a:lnTo>
                  <a:lnTo>
                    <a:pt x="2907" y="1797"/>
                  </a:lnTo>
                  <a:lnTo>
                    <a:pt x="2896" y="1814"/>
                  </a:lnTo>
                  <a:lnTo>
                    <a:pt x="2891" y="1795"/>
                  </a:lnTo>
                  <a:lnTo>
                    <a:pt x="2851" y="1810"/>
                  </a:lnTo>
                  <a:lnTo>
                    <a:pt x="2822" y="1812"/>
                  </a:lnTo>
                  <a:lnTo>
                    <a:pt x="2763" y="1866"/>
                  </a:lnTo>
                  <a:lnTo>
                    <a:pt x="2749" y="1868"/>
                  </a:lnTo>
                  <a:lnTo>
                    <a:pt x="2728" y="1908"/>
                  </a:lnTo>
                  <a:lnTo>
                    <a:pt x="2700" y="1949"/>
                  </a:lnTo>
                  <a:lnTo>
                    <a:pt x="2673" y="1962"/>
                  </a:lnTo>
                  <a:lnTo>
                    <a:pt x="2681" y="1942"/>
                  </a:lnTo>
                  <a:lnTo>
                    <a:pt x="2706" y="1929"/>
                  </a:lnTo>
                  <a:lnTo>
                    <a:pt x="2722" y="1911"/>
                  </a:lnTo>
                  <a:lnTo>
                    <a:pt x="2706" y="1856"/>
                  </a:lnTo>
                  <a:lnTo>
                    <a:pt x="2689" y="1856"/>
                  </a:lnTo>
                  <a:lnTo>
                    <a:pt x="2671" y="1911"/>
                  </a:lnTo>
                  <a:lnTo>
                    <a:pt x="2634" y="1949"/>
                  </a:lnTo>
                  <a:lnTo>
                    <a:pt x="2644" y="2003"/>
                  </a:lnTo>
                  <a:lnTo>
                    <a:pt x="2644" y="2037"/>
                  </a:lnTo>
                  <a:lnTo>
                    <a:pt x="2625" y="2037"/>
                  </a:lnTo>
                  <a:lnTo>
                    <a:pt x="2625" y="2023"/>
                  </a:lnTo>
                  <a:lnTo>
                    <a:pt x="2605" y="1980"/>
                  </a:lnTo>
                  <a:lnTo>
                    <a:pt x="2609" y="1968"/>
                  </a:lnTo>
                  <a:lnTo>
                    <a:pt x="2601" y="1951"/>
                  </a:lnTo>
                  <a:lnTo>
                    <a:pt x="2575" y="1969"/>
                  </a:lnTo>
                  <a:lnTo>
                    <a:pt x="2560" y="1994"/>
                  </a:lnTo>
                  <a:lnTo>
                    <a:pt x="2553" y="1988"/>
                  </a:lnTo>
                  <a:lnTo>
                    <a:pt x="2562" y="1963"/>
                  </a:lnTo>
                  <a:lnTo>
                    <a:pt x="2553" y="1951"/>
                  </a:lnTo>
                  <a:lnTo>
                    <a:pt x="2503" y="1951"/>
                  </a:lnTo>
                  <a:lnTo>
                    <a:pt x="2499" y="1942"/>
                  </a:lnTo>
                  <a:lnTo>
                    <a:pt x="2496" y="1911"/>
                  </a:lnTo>
                  <a:lnTo>
                    <a:pt x="2482" y="1892"/>
                  </a:lnTo>
                  <a:lnTo>
                    <a:pt x="2476" y="1945"/>
                  </a:lnTo>
                  <a:lnTo>
                    <a:pt x="2467" y="1949"/>
                  </a:lnTo>
                  <a:lnTo>
                    <a:pt x="2400" y="1929"/>
                  </a:lnTo>
                  <a:lnTo>
                    <a:pt x="2417" y="1942"/>
                  </a:lnTo>
                  <a:lnTo>
                    <a:pt x="2435" y="1963"/>
                  </a:lnTo>
                  <a:lnTo>
                    <a:pt x="2451" y="1960"/>
                  </a:lnTo>
                  <a:lnTo>
                    <a:pt x="2462" y="1968"/>
                  </a:lnTo>
                  <a:lnTo>
                    <a:pt x="2472" y="1988"/>
                  </a:lnTo>
                  <a:lnTo>
                    <a:pt x="2474" y="2010"/>
                  </a:lnTo>
                  <a:lnTo>
                    <a:pt x="2486" y="2025"/>
                  </a:lnTo>
                  <a:lnTo>
                    <a:pt x="2496" y="2017"/>
                  </a:lnTo>
                  <a:lnTo>
                    <a:pt x="2499" y="1991"/>
                  </a:lnTo>
                  <a:lnTo>
                    <a:pt x="2535" y="1999"/>
                  </a:lnTo>
                  <a:lnTo>
                    <a:pt x="2553" y="2012"/>
                  </a:lnTo>
                  <a:lnTo>
                    <a:pt x="2573" y="2012"/>
                  </a:lnTo>
                  <a:lnTo>
                    <a:pt x="2556" y="2058"/>
                  </a:lnTo>
                  <a:lnTo>
                    <a:pt x="2565" y="2064"/>
                  </a:lnTo>
                  <a:lnTo>
                    <a:pt x="2589" y="2052"/>
                  </a:lnTo>
                  <a:lnTo>
                    <a:pt x="2598" y="2059"/>
                  </a:lnTo>
                  <a:lnTo>
                    <a:pt x="2591" y="2090"/>
                  </a:lnTo>
                  <a:lnTo>
                    <a:pt x="2638" y="2086"/>
                  </a:lnTo>
                  <a:lnTo>
                    <a:pt x="2661" y="2115"/>
                  </a:lnTo>
                  <a:lnTo>
                    <a:pt x="2663" y="2161"/>
                  </a:lnTo>
                  <a:lnTo>
                    <a:pt x="2673" y="2194"/>
                  </a:lnTo>
                  <a:lnTo>
                    <a:pt x="2684" y="2178"/>
                  </a:lnTo>
                  <a:lnTo>
                    <a:pt x="2751" y="2197"/>
                  </a:lnTo>
                  <a:lnTo>
                    <a:pt x="2756" y="2174"/>
                  </a:lnTo>
                  <a:lnTo>
                    <a:pt x="2796" y="2205"/>
                  </a:lnTo>
                  <a:lnTo>
                    <a:pt x="2839" y="2156"/>
                  </a:lnTo>
                  <a:lnTo>
                    <a:pt x="2855" y="2153"/>
                  </a:lnTo>
                  <a:lnTo>
                    <a:pt x="2864" y="2174"/>
                  </a:lnTo>
                  <a:lnTo>
                    <a:pt x="2894" y="2158"/>
                  </a:lnTo>
                  <a:lnTo>
                    <a:pt x="2943" y="2147"/>
                  </a:lnTo>
                  <a:lnTo>
                    <a:pt x="2986" y="2152"/>
                  </a:lnTo>
                  <a:lnTo>
                    <a:pt x="2979" y="2183"/>
                  </a:lnTo>
                  <a:lnTo>
                    <a:pt x="2964" y="2197"/>
                  </a:lnTo>
                  <a:lnTo>
                    <a:pt x="2959" y="2226"/>
                  </a:lnTo>
                  <a:lnTo>
                    <a:pt x="2959" y="2267"/>
                  </a:lnTo>
                  <a:lnTo>
                    <a:pt x="2891" y="2268"/>
                  </a:lnTo>
                  <a:lnTo>
                    <a:pt x="2878" y="2282"/>
                  </a:lnTo>
                  <a:lnTo>
                    <a:pt x="2761" y="2246"/>
                  </a:lnTo>
                  <a:lnTo>
                    <a:pt x="2693" y="2310"/>
                  </a:lnTo>
                  <a:lnTo>
                    <a:pt x="2661" y="2346"/>
                  </a:lnTo>
                  <a:lnTo>
                    <a:pt x="2616" y="2336"/>
                  </a:lnTo>
                  <a:lnTo>
                    <a:pt x="2562" y="2352"/>
                  </a:lnTo>
                  <a:lnTo>
                    <a:pt x="2582" y="2363"/>
                  </a:lnTo>
                  <a:lnTo>
                    <a:pt x="2558" y="2368"/>
                  </a:lnTo>
                  <a:lnTo>
                    <a:pt x="2540" y="2395"/>
                  </a:lnTo>
                  <a:lnTo>
                    <a:pt x="2535" y="2413"/>
                  </a:lnTo>
                  <a:lnTo>
                    <a:pt x="2523" y="2424"/>
                  </a:lnTo>
                  <a:lnTo>
                    <a:pt x="2499" y="2428"/>
                  </a:lnTo>
                  <a:lnTo>
                    <a:pt x="2456" y="2456"/>
                  </a:lnTo>
                  <a:lnTo>
                    <a:pt x="2394" y="2450"/>
                  </a:lnTo>
                  <a:lnTo>
                    <a:pt x="2384" y="2447"/>
                  </a:lnTo>
                  <a:lnTo>
                    <a:pt x="2340" y="2411"/>
                  </a:lnTo>
                  <a:lnTo>
                    <a:pt x="2357" y="2383"/>
                  </a:lnTo>
                  <a:lnTo>
                    <a:pt x="2357" y="2346"/>
                  </a:lnTo>
                  <a:lnTo>
                    <a:pt x="2363" y="2316"/>
                  </a:lnTo>
                  <a:lnTo>
                    <a:pt x="2359" y="2281"/>
                  </a:lnTo>
                  <a:lnTo>
                    <a:pt x="2340" y="2239"/>
                  </a:lnTo>
                  <a:lnTo>
                    <a:pt x="2316" y="2232"/>
                  </a:lnTo>
                  <a:lnTo>
                    <a:pt x="2290" y="2235"/>
                  </a:lnTo>
                  <a:lnTo>
                    <a:pt x="2262" y="2205"/>
                  </a:lnTo>
                  <a:lnTo>
                    <a:pt x="2219" y="2178"/>
                  </a:lnTo>
                  <a:lnTo>
                    <a:pt x="2158" y="2178"/>
                  </a:lnTo>
                  <a:lnTo>
                    <a:pt x="2157" y="2170"/>
                  </a:lnTo>
                  <a:lnTo>
                    <a:pt x="2169" y="2146"/>
                  </a:lnTo>
                  <a:lnTo>
                    <a:pt x="2206" y="2127"/>
                  </a:lnTo>
                  <a:lnTo>
                    <a:pt x="2253" y="2078"/>
                  </a:lnTo>
                  <a:lnTo>
                    <a:pt x="2286" y="2052"/>
                  </a:lnTo>
                  <a:lnTo>
                    <a:pt x="2390" y="2023"/>
                  </a:lnTo>
                  <a:lnTo>
                    <a:pt x="2406" y="2012"/>
                  </a:lnTo>
                  <a:lnTo>
                    <a:pt x="2390" y="2003"/>
                  </a:lnTo>
                  <a:lnTo>
                    <a:pt x="2388" y="1974"/>
                  </a:lnTo>
                  <a:lnTo>
                    <a:pt x="2363" y="1951"/>
                  </a:lnTo>
                  <a:lnTo>
                    <a:pt x="2343" y="1976"/>
                  </a:lnTo>
                  <a:lnTo>
                    <a:pt x="2306" y="1955"/>
                  </a:lnTo>
                  <a:lnTo>
                    <a:pt x="2304" y="1940"/>
                  </a:lnTo>
                  <a:lnTo>
                    <a:pt x="2271" y="1949"/>
                  </a:lnTo>
                  <a:lnTo>
                    <a:pt x="2267" y="1960"/>
                  </a:lnTo>
                  <a:lnTo>
                    <a:pt x="2241" y="1960"/>
                  </a:lnTo>
                  <a:lnTo>
                    <a:pt x="2158" y="1980"/>
                  </a:lnTo>
                  <a:lnTo>
                    <a:pt x="2097" y="1957"/>
                  </a:lnTo>
                  <a:lnTo>
                    <a:pt x="2075" y="1933"/>
                  </a:lnTo>
                  <a:lnTo>
                    <a:pt x="2053" y="1927"/>
                  </a:lnTo>
                  <a:lnTo>
                    <a:pt x="2010" y="1931"/>
                  </a:lnTo>
                  <a:lnTo>
                    <a:pt x="2005" y="1915"/>
                  </a:lnTo>
                  <a:lnTo>
                    <a:pt x="2054" y="1879"/>
                  </a:lnTo>
                  <a:lnTo>
                    <a:pt x="2048" y="1868"/>
                  </a:lnTo>
                  <a:lnTo>
                    <a:pt x="1989" y="1862"/>
                  </a:lnTo>
                  <a:lnTo>
                    <a:pt x="1969" y="1851"/>
                  </a:lnTo>
                  <a:lnTo>
                    <a:pt x="1999" y="1839"/>
                  </a:lnTo>
                  <a:lnTo>
                    <a:pt x="2091" y="1851"/>
                  </a:lnTo>
                  <a:lnTo>
                    <a:pt x="2099" y="1845"/>
                  </a:lnTo>
                  <a:lnTo>
                    <a:pt x="2091" y="1834"/>
                  </a:lnTo>
                  <a:lnTo>
                    <a:pt x="2068" y="1828"/>
                  </a:lnTo>
                  <a:lnTo>
                    <a:pt x="2044" y="1795"/>
                  </a:lnTo>
                  <a:lnTo>
                    <a:pt x="2026" y="1759"/>
                  </a:lnTo>
                  <a:lnTo>
                    <a:pt x="2016" y="1787"/>
                  </a:lnTo>
                  <a:lnTo>
                    <a:pt x="1987" y="1800"/>
                  </a:lnTo>
                  <a:lnTo>
                    <a:pt x="1954" y="1812"/>
                  </a:lnTo>
                  <a:lnTo>
                    <a:pt x="1960" y="1773"/>
                  </a:lnTo>
                  <a:lnTo>
                    <a:pt x="1937" y="1791"/>
                  </a:lnTo>
                  <a:lnTo>
                    <a:pt x="1894" y="1814"/>
                  </a:lnTo>
                  <a:lnTo>
                    <a:pt x="1833" y="1825"/>
                  </a:lnTo>
                  <a:lnTo>
                    <a:pt x="1808" y="1839"/>
                  </a:lnTo>
                  <a:lnTo>
                    <a:pt x="1782" y="1845"/>
                  </a:lnTo>
                  <a:lnTo>
                    <a:pt x="1777" y="1877"/>
                  </a:lnTo>
                  <a:lnTo>
                    <a:pt x="1735" y="1942"/>
                  </a:lnTo>
                  <a:lnTo>
                    <a:pt x="1720" y="1938"/>
                  </a:lnTo>
                  <a:lnTo>
                    <a:pt x="1706" y="1908"/>
                  </a:lnTo>
                  <a:lnTo>
                    <a:pt x="1675" y="1902"/>
                  </a:lnTo>
                  <a:lnTo>
                    <a:pt x="1661" y="1886"/>
                  </a:lnTo>
                  <a:lnTo>
                    <a:pt x="1671" y="1911"/>
                  </a:lnTo>
                  <a:lnTo>
                    <a:pt x="1704" y="1940"/>
                  </a:lnTo>
                  <a:lnTo>
                    <a:pt x="1712" y="1980"/>
                  </a:lnTo>
                  <a:lnTo>
                    <a:pt x="1690" y="2021"/>
                  </a:lnTo>
                  <a:lnTo>
                    <a:pt x="1671" y="2042"/>
                  </a:lnTo>
                  <a:lnTo>
                    <a:pt x="1619" y="2044"/>
                  </a:lnTo>
                  <a:lnTo>
                    <a:pt x="1610" y="2062"/>
                  </a:lnTo>
                  <a:lnTo>
                    <a:pt x="1588" y="2072"/>
                  </a:lnTo>
                  <a:lnTo>
                    <a:pt x="1586" y="2100"/>
                  </a:lnTo>
                  <a:lnTo>
                    <a:pt x="1567" y="2090"/>
                  </a:lnTo>
                  <a:lnTo>
                    <a:pt x="1564" y="2055"/>
                  </a:lnTo>
                  <a:lnTo>
                    <a:pt x="1557" y="2039"/>
                  </a:lnTo>
                  <a:lnTo>
                    <a:pt x="1557" y="2111"/>
                  </a:lnTo>
                  <a:lnTo>
                    <a:pt x="1564" y="2168"/>
                  </a:lnTo>
                  <a:lnTo>
                    <a:pt x="1553" y="2172"/>
                  </a:lnTo>
                  <a:lnTo>
                    <a:pt x="1532" y="2161"/>
                  </a:lnTo>
                  <a:lnTo>
                    <a:pt x="1500" y="2158"/>
                  </a:lnTo>
                  <a:lnTo>
                    <a:pt x="1467" y="2172"/>
                  </a:lnTo>
                  <a:lnTo>
                    <a:pt x="1410" y="2181"/>
                  </a:lnTo>
                  <a:lnTo>
                    <a:pt x="1371" y="2210"/>
                  </a:lnTo>
                  <a:lnTo>
                    <a:pt x="1331" y="2213"/>
                  </a:lnTo>
                  <a:lnTo>
                    <a:pt x="1283" y="2149"/>
                  </a:lnTo>
                  <a:lnTo>
                    <a:pt x="1252" y="2153"/>
                  </a:lnTo>
                  <a:lnTo>
                    <a:pt x="1252" y="2142"/>
                  </a:lnTo>
                  <a:lnTo>
                    <a:pt x="1288" y="2142"/>
                  </a:lnTo>
                  <a:lnTo>
                    <a:pt x="1309" y="2120"/>
                  </a:lnTo>
                  <a:lnTo>
                    <a:pt x="1311" y="2089"/>
                  </a:lnTo>
                  <a:lnTo>
                    <a:pt x="1322" y="2061"/>
                  </a:lnTo>
                  <a:lnTo>
                    <a:pt x="1350" y="2044"/>
                  </a:lnTo>
                  <a:lnTo>
                    <a:pt x="1355" y="2015"/>
                  </a:lnTo>
                  <a:lnTo>
                    <a:pt x="1375" y="1993"/>
                  </a:lnTo>
                  <a:lnTo>
                    <a:pt x="1403" y="1979"/>
                  </a:lnTo>
                  <a:lnTo>
                    <a:pt x="1413" y="1889"/>
                  </a:lnTo>
                  <a:lnTo>
                    <a:pt x="1427" y="1860"/>
                  </a:lnTo>
                  <a:lnTo>
                    <a:pt x="1455" y="1846"/>
                  </a:lnTo>
                  <a:lnTo>
                    <a:pt x="1471" y="1872"/>
                  </a:lnTo>
                  <a:lnTo>
                    <a:pt x="1497" y="1858"/>
                  </a:lnTo>
                  <a:lnTo>
                    <a:pt x="1584" y="1879"/>
                  </a:lnTo>
                  <a:lnTo>
                    <a:pt x="1610" y="1863"/>
                  </a:lnTo>
                  <a:lnTo>
                    <a:pt x="1622" y="1835"/>
                  </a:lnTo>
                  <a:lnTo>
                    <a:pt x="1610" y="1805"/>
                  </a:lnTo>
                  <a:lnTo>
                    <a:pt x="1615" y="1776"/>
                  </a:lnTo>
                  <a:lnTo>
                    <a:pt x="1611" y="1748"/>
                  </a:lnTo>
                  <a:lnTo>
                    <a:pt x="1597" y="1721"/>
                  </a:lnTo>
                  <a:lnTo>
                    <a:pt x="1542" y="1693"/>
                  </a:lnTo>
                  <a:lnTo>
                    <a:pt x="1516" y="1639"/>
                  </a:lnTo>
                  <a:lnTo>
                    <a:pt x="1523" y="1609"/>
                  </a:lnTo>
                  <a:lnTo>
                    <a:pt x="1514" y="1579"/>
                  </a:lnTo>
                  <a:lnTo>
                    <a:pt x="1483" y="1575"/>
                  </a:lnTo>
                  <a:lnTo>
                    <a:pt x="1469" y="1549"/>
                  </a:lnTo>
                  <a:lnTo>
                    <a:pt x="1446" y="1528"/>
                  </a:lnTo>
                  <a:lnTo>
                    <a:pt x="1457" y="1467"/>
                  </a:lnTo>
                  <a:lnTo>
                    <a:pt x="1458" y="1438"/>
                  </a:lnTo>
                  <a:lnTo>
                    <a:pt x="1457" y="1407"/>
                  </a:lnTo>
                  <a:lnTo>
                    <a:pt x="1443" y="1380"/>
                  </a:lnTo>
                  <a:lnTo>
                    <a:pt x="1412" y="1388"/>
                  </a:lnTo>
                  <a:lnTo>
                    <a:pt x="1370" y="1345"/>
                  </a:lnTo>
                  <a:lnTo>
                    <a:pt x="1339" y="1337"/>
                  </a:lnTo>
                  <a:lnTo>
                    <a:pt x="1279" y="1348"/>
                  </a:lnTo>
                  <a:lnTo>
                    <a:pt x="1252" y="1339"/>
                  </a:lnTo>
                  <a:lnTo>
                    <a:pt x="1181" y="1280"/>
                  </a:lnTo>
                  <a:lnTo>
                    <a:pt x="1154" y="1265"/>
                  </a:lnTo>
                  <a:lnTo>
                    <a:pt x="1094" y="1245"/>
                  </a:lnTo>
                  <a:lnTo>
                    <a:pt x="1034" y="1266"/>
                  </a:lnTo>
                  <a:lnTo>
                    <a:pt x="1004" y="1269"/>
                  </a:lnTo>
                  <a:lnTo>
                    <a:pt x="974" y="1263"/>
                  </a:lnTo>
                  <a:lnTo>
                    <a:pt x="947" y="1280"/>
                  </a:lnTo>
                  <a:lnTo>
                    <a:pt x="927" y="13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4" name="Freeform 173"/>
            <p:cNvSpPr>
              <a:spLocks noChangeAspect="1"/>
            </p:cNvSpPr>
            <p:nvPr/>
          </p:nvSpPr>
          <p:spPr bwMode="gray">
            <a:xfrm>
              <a:off x="2727" y="2505"/>
              <a:ext cx="235" cy="138"/>
            </a:xfrm>
            <a:custGeom>
              <a:avLst/>
              <a:gdLst/>
              <a:ahLst/>
              <a:cxnLst>
                <a:cxn ang="0">
                  <a:pos x="1384" y="531"/>
                </a:cxn>
                <a:cxn ang="0">
                  <a:pos x="1321" y="555"/>
                </a:cxn>
                <a:cxn ang="0">
                  <a:pos x="1271" y="595"/>
                </a:cxn>
                <a:cxn ang="0">
                  <a:pos x="1259" y="657"/>
                </a:cxn>
                <a:cxn ang="0">
                  <a:pos x="1207" y="696"/>
                </a:cxn>
                <a:cxn ang="0">
                  <a:pos x="1159" y="759"/>
                </a:cxn>
                <a:cxn ang="0">
                  <a:pos x="1082" y="750"/>
                </a:cxn>
                <a:cxn ang="0">
                  <a:pos x="1031" y="784"/>
                </a:cxn>
                <a:cxn ang="0">
                  <a:pos x="1009" y="776"/>
                </a:cxn>
                <a:cxn ang="0">
                  <a:pos x="848" y="747"/>
                </a:cxn>
                <a:cxn ang="0">
                  <a:pos x="764" y="685"/>
                </a:cxn>
                <a:cxn ang="0">
                  <a:pos x="615" y="715"/>
                </a:cxn>
                <a:cxn ang="0">
                  <a:pos x="568" y="780"/>
                </a:cxn>
                <a:cxn ang="0">
                  <a:pos x="493" y="798"/>
                </a:cxn>
                <a:cxn ang="0">
                  <a:pos x="423" y="773"/>
                </a:cxn>
                <a:cxn ang="0">
                  <a:pos x="358" y="731"/>
                </a:cxn>
                <a:cxn ang="0">
                  <a:pos x="227" y="609"/>
                </a:cxn>
                <a:cxn ang="0">
                  <a:pos x="85" y="475"/>
                </a:cxn>
                <a:cxn ang="0">
                  <a:pos x="76" y="363"/>
                </a:cxn>
                <a:cxn ang="0">
                  <a:pos x="0" y="305"/>
                </a:cxn>
                <a:cxn ang="0">
                  <a:pos x="4" y="255"/>
                </a:cxn>
                <a:cxn ang="0">
                  <a:pos x="71" y="307"/>
                </a:cxn>
                <a:cxn ang="0">
                  <a:pos x="147" y="230"/>
                </a:cxn>
                <a:cxn ang="0">
                  <a:pos x="276" y="179"/>
                </a:cxn>
                <a:cxn ang="0">
                  <a:pos x="444" y="84"/>
                </a:cxn>
                <a:cxn ang="0">
                  <a:pos x="493" y="9"/>
                </a:cxn>
                <a:cxn ang="0">
                  <a:pos x="545" y="89"/>
                </a:cxn>
                <a:cxn ang="0">
                  <a:pos x="594" y="104"/>
                </a:cxn>
                <a:cxn ang="0">
                  <a:pos x="688" y="67"/>
                </a:cxn>
                <a:cxn ang="0">
                  <a:pos x="735" y="100"/>
                </a:cxn>
                <a:cxn ang="0">
                  <a:pos x="849" y="160"/>
                </a:cxn>
                <a:cxn ang="0">
                  <a:pos x="897" y="174"/>
                </a:cxn>
                <a:cxn ang="0">
                  <a:pos x="878" y="225"/>
                </a:cxn>
                <a:cxn ang="0">
                  <a:pos x="978" y="305"/>
                </a:cxn>
                <a:cxn ang="0">
                  <a:pos x="1009" y="253"/>
                </a:cxn>
                <a:cxn ang="0">
                  <a:pos x="1104" y="264"/>
                </a:cxn>
                <a:cxn ang="0">
                  <a:pos x="1181" y="332"/>
                </a:cxn>
                <a:cxn ang="0">
                  <a:pos x="1233" y="352"/>
                </a:cxn>
                <a:cxn ang="0">
                  <a:pos x="1339" y="475"/>
                </a:cxn>
              </a:cxnLst>
              <a:rect l="0" t="0" r="r" b="b"/>
              <a:pathLst>
                <a:path w="1410" h="827">
                  <a:moveTo>
                    <a:pt x="1410" y="508"/>
                  </a:moveTo>
                  <a:lnTo>
                    <a:pt x="1384" y="531"/>
                  </a:lnTo>
                  <a:lnTo>
                    <a:pt x="1342" y="528"/>
                  </a:lnTo>
                  <a:lnTo>
                    <a:pt x="1321" y="555"/>
                  </a:lnTo>
                  <a:lnTo>
                    <a:pt x="1302" y="585"/>
                  </a:lnTo>
                  <a:lnTo>
                    <a:pt x="1271" y="595"/>
                  </a:lnTo>
                  <a:lnTo>
                    <a:pt x="1262" y="611"/>
                  </a:lnTo>
                  <a:lnTo>
                    <a:pt x="1259" y="657"/>
                  </a:lnTo>
                  <a:lnTo>
                    <a:pt x="1239" y="690"/>
                  </a:lnTo>
                  <a:lnTo>
                    <a:pt x="1207" y="696"/>
                  </a:lnTo>
                  <a:lnTo>
                    <a:pt x="1207" y="722"/>
                  </a:lnTo>
                  <a:lnTo>
                    <a:pt x="1159" y="759"/>
                  </a:lnTo>
                  <a:lnTo>
                    <a:pt x="1103" y="765"/>
                  </a:lnTo>
                  <a:lnTo>
                    <a:pt x="1082" y="750"/>
                  </a:lnTo>
                  <a:lnTo>
                    <a:pt x="1055" y="747"/>
                  </a:lnTo>
                  <a:lnTo>
                    <a:pt x="1031" y="784"/>
                  </a:lnTo>
                  <a:lnTo>
                    <a:pt x="1009" y="827"/>
                  </a:lnTo>
                  <a:lnTo>
                    <a:pt x="1009" y="776"/>
                  </a:lnTo>
                  <a:lnTo>
                    <a:pt x="980" y="737"/>
                  </a:lnTo>
                  <a:lnTo>
                    <a:pt x="848" y="747"/>
                  </a:lnTo>
                  <a:lnTo>
                    <a:pt x="795" y="700"/>
                  </a:lnTo>
                  <a:lnTo>
                    <a:pt x="764" y="685"/>
                  </a:lnTo>
                  <a:lnTo>
                    <a:pt x="637" y="677"/>
                  </a:lnTo>
                  <a:lnTo>
                    <a:pt x="615" y="715"/>
                  </a:lnTo>
                  <a:lnTo>
                    <a:pt x="604" y="747"/>
                  </a:lnTo>
                  <a:lnTo>
                    <a:pt x="568" y="780"/>
                  </a:lnTo>
                  <a:lnTo>
                    <a:pt x="536" y="794"/>
                  </a:lnTo>
                  <a:lnTo>
                    <a:pt x="493" y="798"/>
                  </a:lnTo>
                  <a:lnTo>
                    <a:pt x="450" y="794"/>
                  </a:lnTo>
                  <a:lnTo>
                    <a:pt x="423" y="773"/>
                  </a:lnTo>
                  <a:lnTo>
                    <a:pt x="376" y="753"/>
                  </a:lnTo>
                  <a:lnTo>
                    <a:pt x="358" y="731"/>
                  </a:lnTo>
                  <a:lnTo>
                    <a:pt x="264" y="655"/>
                  </a:lnTo>
                  <a:lnTo>
                    <a:pt x="227" y="609"/>
                  </a:lnTo>
                  <a:lnTo>
                    <a:pt x="121" y="526"/>
                  </a:lnTo>
                  <a:lnTo>
                    <a:pt x="85" y="475"/>
                  </a:lnTo>
                  <a:lnTo>
                    <a:pt x="85" y="408"/>
                  </a:lnTo>
                  <a:lnTo>
                    <a:pt x="76" y="363"/>
                  </a:lnTo>
                  <a:lnTo>
                    <a:pt x="31" y="342"/>
                  </a:lnTo>
                  <a:lnTo>
                    <a:pt x="0" y="305"/>
                  </a:lnTo>
                  <a:lnTo>
                    <a:pt x="0" y="271"/>
                  </a:lnTo>
                  <a:lnTo>
                    <a:pt x="4" y="255"/>
                  </a:lnTo>
                  <a:lnTo>
                    <a:pt x="63" y="309"/>
                  </a:lnTo>
                  <a:lnTo>
                    <a:pt x="71" y="307"/>
                  </a:lnTo>
                  <a:lnTo>
                    <a:pt x="90" y="257"/>
                  </a:lnTo>
                  <a:lnTo>
                    <a:pt x="147" y="230"/>
                  </a:lnTo>
                  <a:lnTo>
                    <a:pt x="213" y="210"/>
                  </a:lnTo>
                  <a:lnTo>
                    <a:pt x="276" y="179"/>
                  </a:lnTo>
                  <a:lnTo>
                    <a:pt x="301" y="136"/>
                  </a:lnTo>
                  <a:lnTo>
                    <a:pt x="444" y="84"/>
                  </a:lnTo>
                  <a:lnTo>
                    <a:pt x="456" y="0"/>
                  </a:lnTo>
                  <a:lnTo>
                    <a:pt x="493" y="9"/>
                  </a:lnTo>
                  <a:lnTo>
                    <a:pt x="518" y="54"/>
                  </a:lnTo>
                  <a:lnTo>
                    <a:pt x="545" y="89"/>
                  </a:lnTo>
                  <a:lnTo>
                    <a:pt x="570" y="89"/>
                  </a:lnTo>
                  <a:lnTo>
                    <a:pt x="594" y="104"/>
                  </a:lnTo>
                  <a:lnTo>
                    <a:pt x="649" y="46"/>
                  </a:lnTo>
                  <a:lnTo>
                    <a:pt x="688" y="67"/>
                  </a:lnTo>
                  <a:lnTo>
                    <a:pt x="708" y="102"/>
                  </a:lnTo>
                  <a:lnTo>
                    <a:pt x="735" y="100"/>
                  </a:lnTo>
                  <a:lnTo>
                    <a:pt x="815" y="115"/>
                  </a:lnTo>
                  <a:lnTo>
                    <a:pt x="849" y="160"/>
                  </a:lnTo>
                  <a:lnTo>
                    <a:pt x="892" y="167"/>
                  </a:lnTo>
                  <a:lnTo>
                    <a:pt x="897" y="174"/>
                  </a:lnTo>
                  <a:lnTo>
                    <a:pt x="897" y="185"/>
                  </a:lnTo>
                  <a:lnTo>
                    <a:pt x="878" y="225"/>
                  </a:lnTo>
                  <a:lnTo>
                    <a:pt x="951" y="293"/>
                  </a:lnTo>
                  <a:lnTo>
                    <a:pt x="978" y="305"/>
                  </a:lnTo>
                  <a:lnTo>
                    <a:pt x="1021" y="275"/>
                  </a:lnTo>
                  <a:lnTo>
                    <a:pt x="1009" y="253"/>
                  </a:lnTo>
                  <a:lnTo>
                    <a:pt x="1014" y="230"/>
                  </a:lnTo>
                  <a:lnTo>
                    <a:pt x="1104" y="264"/>
                  </a:lnTo>
                  <a:lnTo>
                    <a:pt x="1180" y="273"/>
                  </a:lnTo>
                  <a:lnTo>
                    <a:pt x="1181" y="332"/>
                  </a:lnTo>
                  <a:lnTo>
                    <a:pt x="1215" y="358"/>
                  </a:lnTo>
                  <a:lnTo>
                    <a:pt x="1233" y="352"/>
                  </a:lnTo>
                  <a:lnTo>
                    <a:pt x="1267" y="369"/>
                  </a:lnTo>
                  <a:lnTo>
                    <a:pt x="1339" y="475"/>
                  </a:lnTo>
                  <a:lnTo>
                    <a:pt x="1410"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5" name="Freeform 174"/>
            <p:cNvSpPr>
              <a:spLocks noChangeAspect="1"/>
            </p:cNvSpPr>
            <p:nvPr/>
          </p:nvSpPr>
          <p:spPr bwMode="gray">
            <a:xfrm>
              <a:off x="3424" y="3233"/>
              <a:ext cx="78" cy="47"/>
            </a:xfrm>
            <a:custGeom>
              <a:avLst/>
              <a:gdLst/>
              <a:ahLst/>
              <a:cxnLst>
                <a:cxn ang="0">
                  <a:pos x="346" y="61"/>
                </a:cxn>
                <a:cxn ang="0">
                  <a:pos x="395" y="40"/>
                </a:cxn>
                <a:cxn ang="0">
                  <a:pos x="420" y="21"/>
                </a:cxn>
                <a:cxn ang="0">
                  <a:pos x="456" y="3"/>
                </a:cxn>
                <a:cxn ang="0">
                  <a:pos x="472" y="0"/>
                </a:cxn>
                <a:cxn ang="0">
                  <a:pos x="461" y="32"/>
                </a:cxn>
                <a:cxn ang="0">
                  <a:pos x="429" y="66"/>
                </a:cxn>
                <a:cxn ang="0">
                  <a:pos x="402" y="78"/>
                </a:cxn>
                <a:cxn ang="0">
                  <a:pos x="362" y="141"/>
                </a:cxn>
                <a:cxn ang="0">
                  <a:pos x="369" y="163"/>
                </a:cxn>
                <a:cxn ang="0">
                  <a:pos x="346" y="192"/>
                </a:cxn>
                <a:cxn ang="0">
                  <a:pos x="301" y="201"/>
                </a:cxn>
                <a:cxn ang="0">
                  <a:pos x="257" y="241"/>
                </a:cxn>
                <a:cxn ang="0">
                  <a:pos x="198" y="253"/>
                </a:cxn>
                <a:cxn ang="0">
                  <a:pos x="161" y="280"/>
                </a:cxn>
                <a:cxn ang="0">
                  <a:pos x="95" y="273"/>
                </a:cxn>
                <a:cxn ang="0">
                  <a:pos x="48" y="251"/>
                </a:cxn>
                <a:cxn ang="0">
                  <a:pos x="18" y="213"/>
                </a:cxn>
                <a:cxn ang="0">
                  <a:pos x="0" y="172"/>
                </a:cxn>
                <a:cxn ang="0">
                  <a:pos x="48" y="156"/>
                </a:cxn>
                <a:cxn ang="0">
                  <a:pos x="81" y="139"/>
                </a:cxn>
                <a:cxn ang="0">
                  <a:pos x="118" y="133"/>
                </a:cxn>
                <a:cxn ang="0">
                  <a:pos x="143" y="125"/>
                </a:cxn>
                <a:cxn ang="0">
                  <a:pos x="147" y="90"/>
                </a:cxn>
                <a:cxn ang="0">
                  <a:pos x="161" y="97"/>
                </a:cxn>
                <a:cxn ang="0">
                  <a:pos x="234" y="94"/>
                </a:cxn>
                <a:cxn ang="0">
                  <a:pos x="346" y="61"/>
                </a:cxn>
              </a:cxnLst>
              <a:rect l="0" t="0" r="r" b="b"/>
              <a:pathLst>
                <a:path w="472" h="280">
                  <a:moveTo>
                    <a:pt x="346" y="61"/>
                  </a:moveTo>
                  <a:lnTo>
                    <a:pt x="395" y="40"/>
                  </a:lnTo>
                  <a:lnTo>
                    <a:pt x="420" y="21"/>
                  </a:lnTo>
                  <a:lnTo>
                    <a:pt x="456" y="3"/>
                  </a:lnTo>
                  <a:lnTo>
                    <a:pt x="472" y="0"/>
                  </a:lnTo>
                  <a:lnTo>
                    <a:pt x="461" y="32"/>
                  </a:lnTo>
                  <a:lnTo>
                    <a:pt x="429" y="66"/>
                  </a:lnTo>
                  <a:lnTo>
                    <a:pt x="402" y="78"/>
                  </a:lnTo>
                  <a:lnTo>
                    <a:pt x="362" y="141"/>
                  </a:lnTo>
                  <a:lnTo>
                    <a:pt x="369" y="163"/>
                  </a:lnTo>
                  <a:lnTo>
                    <a:pt x="346" y="192"/>
                  </a:lnTo>
                  <a:lnTo>
                    <a:pt x="301" y="201"/>
                  </a:lnTo>
                  <a:lnTo>
                    <a:pt x="257" y="241"/>
                  </a:lnTo>
                  <a:lnTo>
                    <a:pt x="198" y="253"/>
                  </a:lnTo>
                  <a:lnTo>
                    <a:pt x="161" y="280"/>
                  </a:lnTo>
                  <a:lnTo>
                    <a:pt x="95" y="273"/>
                  </a:lnTo>
                  <a:lnTo>
                    <a:pt x="48" y="251"/>
                  </a:lnTo>
                  <a:lnTo>
                    <a:pt x="18" y="213"/>
                  </a:lnTo>
                  <a:lnTo>
                    <a:pt x="0" y="172"/>
                  </a:lnTo>
                  <a:lnTo>
                    <a:pt x="48" y="156"/>
                  </a:lnTo>
                  <a:lnTo>
                    <a:pt x="81" y="139"/>
                  </a:lnTo>
                  <a:lnTo>
                    <a:pt x="118" y="133"/>
                  </a:lnTo>
                  <a:lnTo>
                    <a:pt x="143" y="125"/>
                  </a:lnTo>
                  <a:lnTo>
                    <a:pt x="147" y="90"/>
                  </a:lnTo>
                  <a:lnTo>
                    <a:pt x="161" y="97"/>
                  </a:lnTo>
                  <a:lnTo>
                    <a:pt x="234" y="94"/>
                  </a:lnTo>
                  <a:lnTo>
                    <a:pt x="346" y="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6" name="Freeform 175"/>
            <p:cNvSpPr>
              <a:spLocks noChangeAspect="1"/>
            </p:cNvSpPr>
            <p:nvPr/>
          </p:nvSpPr>
          <p:spPr bwMode="gray">
            <a:xfrm>
              <a:off x="3083" y="2857"/>
              <a:ext cx="215" cy="134"/>
            </a:xfrm>
            <a:custGeom>
              <a:avLst/>
              <a:gdLst/>
              <a:ahLst/>
              <a:cxnLst>
                <a:cxn ang="0">
                  <a:pos x="119" y="777"/>
                </a:cxn>
                <a:cxn ang="0">
                  <a:pos x="117" y="713"/>
                </a:cxn>
                <a:cxn ang="0">
                  <a:pos x="94" y="603"/>
                </a:cxn>
                <a:cxn ang="0">
                  <a:pos x="8" y="531"/>
                </a:cxn>
                <a:cxn ang="0">
                  <a:pos x="8" y="441"/>
                </a:cxn>
                <a:cxn ang="0">
                  <a:pos x="54" y="345"/>
                </a:cxn>
                <a:cxn ang="0">
                  <a:pos x="97" y="303"/>
                </a:cxn>
                <a:cxn ang="0">
                  <a:pos x="43" y="241"/>
                </a:cxn>
                <a:cxn ang="0">
                  <a:pos x="8" y="186"/>
                </a:cxn>
                <a:cxn ang="0">
                  <a:pos x="0" y="107"/>
                </a:cxn>
                <a:cxn ang="0">
                  <a:pos x="11" y="28"/>
                </a:cxn>
                <a:cxn ang="0">
                  <a:pos x="74" y="0"/>
                </a:cxn>
                <a:cxn ang="0">
                  <a:pos x="121" y="16"/>
                </a:cxn>
                <a:cxn ang="0">
                  <a:pos x="97" y="69"/>
                </a:cxn>
                <a:cxn ang="0">
                  <a:pos x="137" y="102"/>
                </a:cxn>
                <a:cxn ang="0">
                  <a:pos x="187" y="102"/>
                </a:cxn>
                <a:cxn ang="0">
                  <a:pos x="315" y="116"/>
                </a:cxn>
                <a:cxn ang="0">
                  <a:pos x="468" y="119"/>
                </a:cxn>
                <a:cxn ang="0">
                  <a:pos x="633" y="146"/>
                </a:cxn>
                <a:cxn ang="0">
                  <a:pos x="695" y="130"/>
                </a:cxn>
                <a:cxn ang="0">
                  <a:pos x="764" y="83"/>
                </a:cxn>
                <a:cxn ang="0">
                  <a:pos x="846" y="44"/>
                </a:cxn>
                <a:cxn ang="0">
                  <a:pos x="940" y="16"/>
                </a:cxn>
                <a:cxn ang="0">
                  <a:pos x="1012" y="18"/>
                </a:cxn>
                <a:cxn ang="0">
                  <a:pos x="1037" y="37"/>
                </a:cxn>
                <a:cxn ang="0">
                  <a:pos x="1145" y="67"/>
                </a:cxn>
                <a:cxn ang="0">
                  <a:pos x="1223" y="120"/>
                </a:cxn>
                <a:cxn ang="0">
                  <a:pos x="1288" y="114"/>
                </a:cxn>
                <a:cxn ang="0">
                  <a:pos x="1278" y="173"/>
                </a:cxn>
                <a:cxn ang="0">
                  <a:pos x="1258" y="215"/>
                </a:cxn>
                <a:cxn ang="0">
                  <a:pos x="1188" y="233"/>
                </a:cxn>
                <a:cxn ang="0">
                  <a:pos x="1142" y="288"/>
                </a:cxn>
                <a:cxn ang="0">
                  <a:pos x="1141" y="399"/>
                </a:cxn>
                <a:cxn ang="0">
                  <a:pos x="1108" y="409"/>
                </a:cxn>
                <a:cxn ang="0">
                  <a:pos x="1098" y="429"/>
                </a:cxn>
                <a:cxn ang="0">
                  <a:pos x="1057" y="466"/>
                </a:cxn>
                <a:cxn ang="0">
                  <a:pos x="1069" y="481"/>
                </a:cxn>
                <a:cxn ang="0">
                  <a:pos x="1086" y="488"/>
                </a:cxn>
                <a:cxn ang="0">
                  <a:pos x="1102" y="513"/>
                </a:cxn>
                <a:cxn ang="0">
                  <a:pos x="1116" y="552"/>
                </a:cxn>
                <a:cxn ang="0">
                  <a:pos x="1157" y="606"/>
                </a:cxn>
                <a:cxn ang="0">
                  <a:pos x="1160" y="630"/>
                </a:cxn>
                <a:cxn ang="0">
                  <a:pos x="1129" y="625"/>
                </a:cxn>
                <a:cxn ang="0">
                  <a:pos x="1044" y="636"/>
                </a:cxn>
                <a:cxn ang="0">
                  <a:pos x="979" y="601"/>
                </a:cxn>
                <a:cxn ang="0">
                  <a:pos x="902" y="630"/>
                </a:cxn>
                <a:cxn ang="0">
                  <a:pos x="850" y="639"/>
                </a:cxn>
                <a:cxn ang="0">
                  <a:pos x="816" y="664"/>
                </a:cxn>
                <a:cxn ang="0">
                  <a:pos x="772" y="669"/>
                </a:cxn>
                <a:cxn ang="0">
                  <a:pos x="766" y="743"/>
                </a:cxn>
                <a:cxn ang="0">
                  <a:pos x="715" y="787"/>
                </a:cxn>
                <a:cxn ang="0">
                  <a:pos x="640" y="804"/>
                </a:cxn>
                <a:cxn ang="0">
                  <a:pos x="506" y="757"/>
                </a:cxn>
                <a:cxn ang="0">
                  <a:pos x="471" y="724"/>
                </a:cxn>
                <a:cxn ang="0">
                  <a:pos x="428" y="722"/>
                </a:cxn>
                <a:cxn ang="0">
                  <a:pos x="313" y="761"/>
                </a:cxn>
                <a:cxn ang="0">
                  <a:pos x="228" y="761"/>
                </a:cxn>
                <a:cxn ang="0">
                  <a:pos x="167" y="775"/>
                </a:cxn>
                <a:cxn ang="0">
                  <a:pos x="119" y="777"/>
                </a:cxn>
              </a:cxnLst>
              <a:rect l="0" t="0" r="r" b="b"/>
              <a:pathLst>
                <a:path w="1288" h="804">
                  <a:moveTo>
                    <a:pt x="119" y="777"/>
                  </a:moveTo>
                  <a:lnTo>
                    <a:pt x="117" y="713"/>
                  </a:lnTo>
                  <a:lnTo>
                    <a:pt x="94" y="603"/>
                  </a:lnTo>
                  <a:lnTo>
                    <a:pt x="8" y="531"/>
                  </a:lnTo>
                  <a:lnTo>
                    <a:pt x="8" y="441"/>
                  </a:lnTo>
                  <a:lnTo>
                    <a:pt x="54" y="345"/>
                  </a:lnTo>
                  <a:lnTo>
                    <a:pt x="97" y="303"/>
                  </a:lnTo>
                  <a:lnTo>
                    <a:pt x="43" y="241"/>
                  </a:lnTo>
                  <a:lnTo>
                    <a:pt x="8" y="186"/>
                  </a:lnTo>
                  <a:lnTo>
                    <a:pt x="0" y="107"/>
                  </a:lnTo>
                  <a:lnTo>
                    <a:pt x="11" y="28"/>
                  </a:lnTo>
                  <a:lnTo>
                    <a:pt x="74" y="0"/>
                  </a:lnTo>
                  <a:lnTo>
                    <a:pt x="121" y="16"/>
                  </a:lnTo>
                  <a:lnTo>
                    <a:pt x="97" y="69"/>
                  </a:lnTo>
                  <a:lnTo>
                    <a:pt x="137" y="102"/>
                  </a:lnTo>
                  <a:lnTo>
                    <a:pt x="187" y="102"/>
                  </a:lnTo>
                  <a:lnTo>
                    <a:pt x="315" y="116"/>
                  </a:lnTo>
                  <a:lnTo>
                    <a:pt x="468" y="119"/>
                  </a:lnTo>
                  <a:lnTo>
                    <a:pt x="633" y="146"/>
                  </a:lnTo>
                  <a:lnTo>
                    <a:pt x="695" y="130"/>
                  </a:lnTo>
                  <a:lnTo>
                    <a:pt x="764" y="83"/>
                  </a:lnTo>
                  <a:lnTo>
                    <a:pt x="846" y="44"/>
                  </a:lnTo>
                  <a:lnTo>
                    <a:pt x="940" y="16"/>
                  </a:lnTo>
                  <a:lnTo>
                    <a:pt x="1012" y="18"/>
                  </a:lnTo>
                  <a:lnTo>
                    <a:pt x="1037" y="37"/>
                  </a:lnTo>
                  <a:lnTo>
                    <a:pt x="1145" y="67"/>
                  </a:lnTo>
                  <a:lnTo>
                    <a:pt x="1223" y="120"/>
                  </a:lnTo>
                  <a:lnTo>
                    <a:pt x="1288" y="114"/>
                  </a:lnTo>
                  <a:lnTo>
                    <a:pt x="1278" y="173"/>
                  </a:lnTo>
                  <a:lnTo>
                    <a:pt x="1258" y="215"/>
                  </a:lnTo>
                  <a:lnTo>
                    <a:pt x="1188" y="233"/>
                  </a:lnTo>
                  <a:lnTo>
                    <a:pt x="1142" y="288"/>
                  </a:lnTo>
                  <a:lnTo>
                    <a:pt x="1141" y="399"/>
                  </a:lnTo>
                  <a:lnTo>
                    <a:pt x="1108" y="409"/>
                  </a:lnTo>
                  <a:lnTo>
                    <a:pt x="1098" y="429"/>
                  </a:lnTo>
                  <a:lnTo>
                    <a:pt x="1057" y="466"/>
                  </a:lnTo>
                  <a:lnTo>
                    <a:pt x="1069" y="481"/>
                  </a:lnTo>
                  <a:lnTo>
                    <a:pt x="1086" y="488"/>
                  </a:lnTo>
                  <a:lnTo>
                    <a:pt x="1102" y="513"/>
                  </a:lnTo>
                  <a:lnTo>
                    <a:pt x="1116" y="552"/>
                  </a:lnTo>
                  <a:lnTo>
                    <a:pt x="1157" y="606"/>
                  </a:lnTo>
                  <a:lnTo>
                    <a:pt x="1160" y="630"/>
                  </a:lnTo>
                  <a:lnTo>
                    <a:pt x="1129" y="625"/>
                  </a:lnTo>
                  <a:lnTo>
                    <a:pt x="1044" y="636"/>
                  </a:lnTo>
                  <a:lnTo>
                    <a:pt x="979" y="601"/>
                  </a:lnTo>
                  <a:lnTo>
                    <a:pt x="902" y="630"/>
                  </a:lnTo>
                  <a:lnTo>
                    <a:pt x="850" y="639"/>
                  </a:lnTo>
                  <a:lnTo>
                    <a:pt x="816" y="664"/>
                  </a:lnTo>
                  <a:lnTo>
                    <a:pt x="772" y="669"/>
                  </a:lnTo>
                  <a:lnTo>
                    <a:pt x="766" y="743"/>
                  </a:lnTo>
                  <a:lnTo>
                    <a:pt x="715" y="787"/>
                  </a:lnTo>
                  <a:lnTo>
                    <a:pt x="640" y="804"/>
                  </a:lnTo>
                  <a:lnTo>
                    <a:pt x="506" y="757"/>
                  </a:lnTo>
                  <a:lnTo>
                    <a:pt x="471" y="724"/>
                  </a:lnTo>
                  <a:lnTo>
                    <a:pt x="428" y="722"/>
                  </a:lnTo>
                  <a:lnTo>
                    <a:pt x="313" y="761"/>
                  </a:lnTo>
                  <a:lnTo>
                    <a:pt x="228" y="761"/>
                  </a:lnTo>
                  <a:lnTo>
                    <a:pt x="167" y="775"/>
                  </a:lnTo>
                  <a:lnTo>
                    <a:pt x="119" y="77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7" name="Freeform 176"/>
            <p:cNvSpPr>
              <a:spLocks noChangeAspect="1"/>
            </p:cNvSpPr>
            <p:nvPr/>
          </p:nvSpPr>
          <p:spPr bwMode="gray">
            <a:xfrm>
              <a:off x="2978" y="2929"/>
              <a:ext cx="60" cy="134"/>
            </a:xfrm>
            <a:custGeom>
              <a:avLst/>
              <a:gdLst/>
              <a:ahLst/>
              <a:cxnLst>
                <a:cxn ang="0">
                  <a:pos x="181" y="803"/>
                </a:cxn>
                <a:cxn ang="0">
                  <a:pos x="148" y="786"/>
                </a:cxn>
                <a:cxn ang="0">
                  <a:pos x="141" y="747"/>
                </a:cxn>
                <a:cxn ang="0">
                  <a:pos x="117" y="710"/>
                </a:cxn>
                <a:cxn ang="0">
                  <a:pos x="51" y="686"/>
                </a:cxn>
                <a:cxn ang="0">
                  <a:pos x="17" y="632"/>
                </a:cxn>
                <a:cxn ang="0">
                  <a:pos x="0" y="598"/>
                </a:cxn>
                <a:cxn ang="0">
                  <a:pos x="28" y="603"/>
                </a:cxn>
                <a:cxn ang="0">
                  <a:pos x="28" y="571"/>
                </a:cxn>
                <a:cxn ang="0">
                  <a:pos x="14" y="519"/>
                </a:cxn>
                <a:cxn ang="0">
                  <a:pos x="28" y="471"/>
                </a:cxn>
                <a:cxn ang="0">
                  <a:pos x="35" y="462"/>
                </a:cxn>
                <a:cxn ang="0">
                  <a:pos x="32" y="426"/>
                </a:cxn>
                <a:cxn ang="0">
                  <a:pos x="39" y="395"/>
                </a:cxn>
                <a:cxn ang="0">
                  <a:pos x="23" y="354"/>
                </a:cxn>
                <a:cxn ang="0">
                  <a:pos x="57" y="240"/>
                </a:cxn>
                <a:cxn ang="0">
                  <a:pos x="39" y="219"/>
                </a:cxn>
                <a:cxn ang="0">
                  <a:pos x="8" y="213"/>
                </a:cxn>
                <a:cxn ang="0">
                  <a:pos x="28" y="154"/>
                </a:cxn>
                <a:cxn ang="0">
                  <a:pos x="21" y="113"/>
                </a:cxn>
                <a:cxn ang="0">
                  <a:pos x="37" y="59"/>
                </a:cxn>
                <a:cxn ang="0">
                  <a:pos x="64" y="37"/>
                </a:cxn>
                <a:cxn ang="0">
                  <a:pos x="89" y="0"/>
                </a:cxn>
                <a:cxn ang="0">
                  <a:pos x="117" y="28"/>
                </a:cxn>
                <a:cxn ang="0">
                  <a:pos x="170" y="34"/>
                </a:cxn>
                <a:cxn ang="0">
                  <a:pos x="193" y="77"/>
                </a:cxn>
                <a:cxn ang="0">
                  <a:pos x="231" y="92"/>
                </a:cxn>
                <a:cxn ang="0">
                  <a:pos x="274" y="152"/>
                </a:cxn>
                <a:cxn ang="0">
                  <a:pos x="256" y="287"/>
                </a:cxn>
                <a:cxn ang="0">
                  <a:pos x="259" y="350"/>
                </a:cxn>
                <a:cxn ang="0">
                  <a:pos x="289" y="424"/>
                </a:cxn>
                <a:cxn ang="0">
                  <a:pos x="355" y="487"/>
                </a:cxn>
                <a:cxn ang="0">
                  <a:pos x="362" y="526"/>
                </a:cxn>
                <a:cxn ang="0">
                  <a:pos x="362" y="577"/>
                </a:cxn>
                <a:cxn ang="0">
                  <a:pos x="314" y="622"/>
                </a:cxn>
                <a:cxn ang="0">
                  <a:pos x="281" y="686"/>
                </a:cxn>
                <a:cxn ang="0">
                  <a:pos x="244" y="713"/>
                </a:cxn>
                <a:cxn ang="0">
                  <a:pos x="233" y="756"/>
                </a:cxn>
                <a:cxn ang="0">
                  <a:pos x="217" y="780"/>
                </a:cxn>
                <a:cxn ang="0">
                  <a:pos x="186" y="805"/>
                </a:cxn>
                <a:cxn ang="0">
                  <a:pos x="181" y="803"/>
                </a:cxn>
              </a:cxnLst>
              <a:rect l="0" t="0" r="r" b="b"/>
              <a:pathLst>
                <a:path w="362" h="805">
                  <a:moveTo>
                    <a:pt x="181" y="803"/>
                  </a:moveTo>
                  <a:lnTo>
                    <a:pt x="148" y="786"/>
                  </a:lnTo>
                  <a:lnTo>
                    <a:pt x="141" y="747"/>
                  </a:lnTo>
                  <a:lnTo>
                    <a:pt x="117" y="710"/>
                  </a:lnTo>
                  <a:lnTo>
                    <a:pt x="51" y="686"/>
                  </a:lnTo>
                  <a:lnTo>
                    <a:pt x="17" y="632"/>
                  </a:lnTo>
                  <a:lnTo>
                    <a:pt x="0" y="598"/>
                  </a:lnTo>
                  <a:lnTo>
                    <a:pt x="28" y="603"/>
                  </a:lnTo>
                  <a:lnTo>
                    <a:pt x="28" y="571"/>
                  </a:lnTo>
                  <a:lnTo>
                    <a:pt x="14" y="519"/>
                  </a:lnTo>
                  <a:lnTo>
                    <a:pt x="28" y="471"/>
                  </a:lnTo>
                  <a:lnTo>
                    <a:pt x="35" y="462"/>
                  </a:lnTo>
                  <a:lnTo>
                    <a:pt x="32" y="426"/>
                  </a:lnTo>
                  <a:lnTo>
                    <a:pt x="39" y="395"/>
                  </a:lnTo>
                  <a:lnTo>
                    <a:pt x="23" y="354"/>
                  </a:lnTo>
                  <a:lnTo>
                    <a:pt x="57" y="240"/>
                  </a:lnTo>
                  <a:lnTo>
                    <a:pt x="39" y="219"/>
                  </a:lnTo>
                  <a:lnTo>
                    <a:pt x="8" y="213"/>
                  </a:lnTo>
                  <a:lnTo>
                    <a:pt x="28" y="154"/>
                  </a:lnTo>
                  <a:lnTo>
                    <a:pt x="21" y="113"/>
                  </a:lnTo>
                  <a:lnTo>
                    <a:pt x="37" y="59"/>
                  </a:lnTo>
                  <a:lnTo>
                    <a:pt x="64" y="37"/>
                  </a:lnTo>
                  <a:lnTo>
                    <a:pt x="89" y="0"/>
                  </a:lnTo>
                  <a:lnTo>
                    <a:pt x="117" y="28"/>
                  </a:lnTo>
                  <a:lnTo>
                    <a:pt x="170" y="34"/>
                  </a:lnTo>
                  <a:lnTo>
                    <a:pt x="193" y="77"/>
                  </a:lnTo>
                  <a:lnTo>
                    <a:pt x="231" y="92"/>
                  </a:lnTo>
                  <a:lnTo>
                    <a:pt x="274" y="152"/>
                  </a:lnTo>
                  <a:lnTo>
                    <a:pt x="256" y="287"/>
                  </a:lnTo>
                  <a:lnTo>
                    <a:pt x="259" y="350"/>
                  </a:lnTo>
                  <a:lnTo>
                    <a:pt x="289" y="424"/>
                  </a:lnTo>
                  <a:lnTo>
                    <a:pt x="355" y="487"/>
                  </a:lnTo>
                  <a:lnTo>
                    <a:pt x="362" y="526"/>
                  </a:lnTo>
                  <a:lnTo>
                    <a:pt x="362" y="577"/>
                  </a:lnTo>
                  <a:lnTo>
                    <a:pt x="314" y="622"/>
                  </a:lnTo>
                  <a:lnTo>
                    <a:pt x="281" y="686"/>
                  </a:lnTo>
                  <a:lnTo>
                    <a:pt x="244" y="713"/>
                  </a:lnTo>
                  <a:lnTo>
                    <a:pt x="233" y="756"/>
                  </a:lnTo>
                  <a:lnTo>
                    <a:pt x="217" y="780"/>
                  </a:lnTo>
                  <a:lnTo>
                    <a:pt x="186" y="805"/>
                  </a:lnTo>
                  <a:lnTo>
                    <a:pt x="181" y="8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8" name="Freeform 177"/>
            <p:cNvSpPr>
              <a:spLocks noChangeAspect="1"/>
            </p:cNvSpPr>
            <p:nvPr/>
          </p:nvSpPr>
          <p:spPr bwMode="gray">
            <a:xfrm>
              <a:off x="3036" y="2195"/>
              <a:ext cx="197" cy="152"/>
            </a:xfrm>
            <a:custGeom>
              <a:avLst/>
              <a:gdLst/>
              <a:ahLst/>
              <a:cxnLst>
                <a:cxn ang="0">
                  <a:pos x="10" y="217"/>
                </a:cxn>
                <a:cxn ang="0">
                  <a:pos x="17" y="292"/>
                </a:cxn>
                <a:cxn ang="0">
                  <a:pos x="13" y="241"/>
                </a:cxn>
                <a:cxn ang="0">
                  <a:pos x="42" y="354"/>
                </a:cxn>
                <a:cxn ang="0">
                  <a:pos x="40" y="413"/>
                </a:cxn>
                <a:cxn ang="0">
                  <a:pos x="55" y="441"/>
                </a:cxn>
                <a:cxn ang="0">
                  <a:pos x="114" y="452"/>
                </a:cxn>
                <a:cxn ang="0">
                  <a:pos x="166" y="480"/>
                </a:cxn>
                <a:cxn ang="0">
                  <a:pos x="255" y="501"/>
                </a:cxn>
                <a:cxn ang="0">
                  <a:pos x="340" y="512"/>
                </a:cxn>
                <a:cxn ang="0">
                  <a:pos x="359" y="652"/>
                </a:cxn>
                <a:cxn ang="0">
                  <a:pos x="367" y="753"/>
                </a:cxn>
                <a:cxn ang="0">
                  <a:pos x="491" y="829"/>
                </a:cxn>
                <a:cxn ang="0">
                  <a:pos x="509" y="899"/>
                </a:cxn>
                <a:cxn ang="0">
                  <a:pos x="623" y="900"/>
                </a:cxn>
                <a:cxn ang="0">
                  <a:pos x="710" y="898"/>
                </a:cxn>
                <a:cxn ang="0">
                  <a:pos x="759" y="890"/>
                </a:cxn>
                <a:cxn ang="0">
                  <a:pos x="777" y="833"/>
                </a:cxn>
                <a:cxn ang="0">
                  <a:pos x="833" y="822"/>
                </a:cxn>
                <a:cxn ang="0">
                  <a:pos x="882" y="782"/>
                </a:cxn>
                <a:cxn ang="0">
                  <a:pos x="926" y="817"/>
                </a:cxn>
                <a:cxn ang="0">
                  <a:pos x="981" y="821"/>
                </a:cxn>
                <a:cxn ang="0">
                  <a:pos x="957" y="768"/>
                </a:cxn>
                <a:cxn ang="0">
                  <a:pos x="951" y="710"/>
                </a:cxn>
                <a:cxn ang="0">
                  <a:pos x="982" y="628"/>
                </a:cxn>
                <a:cxn ang="0">
                  <a:pos x="988" y="567"/>
                </a:cxn>
                <a:cxn ang="0">
                  <a:pos x="1023" y="523"/>
                </a:cxn>
                <a:cxn ang="0">
                  <a:pos x="1074" y="495"/>
                </a:cxn>
                <a:cxn ang="0">
                  <a:pos x="1149" y="482"/>
                </a:cxn>
                <a:cxn ang="0">
                  <a:pos x="1155" y="400"/>
                </a:cxn>
                <a:cxn ang="0">
                  <a:pos x="1121" y="371"/>
                </a:cxn>
                <a:cxn ang="0">
                  <a:pos x="1151" y="327"/>
                </a:cxn>
                <a:cxn ang="0">
                  <a:pos x="1169" y="298"/>
                </a:cxn>
                <a:cxn ang="0">
                  <a:pos x="1145" y="277"/>
                </a:cxn>
                <a:cxn ang="0">
                  <a:pos x="1048" y="182"/>
                </a:cxn>
                <a:cxn ang="0">
                  <a:pos x="890" y="115"/>
                </a:cxn>
                <a:cxn ang="0">
                  <a:pos x="824" y="21"/>
                </a:cxn>
                <a:cxn ang="0">
                  <a:pos x="775" y="10"/>
                </a:cxn>
                <a:cxn ang="0">
                  <a:pos x="674" y="68"/>
                </a:cxn>
                <a:cxn ang="0">
                  <a:pos x="529" y="25"/>
                </a:cxn>
                <a:cxn ang="0">
                  <a:pos x="442" y="25"/>
                </a:cxn>
                <a:cxn ang="0">
                  <a:pos x="386" y="29"/>
                </a:cxn>
                <a:cxn ang="0">
                  <a:pos x="328" y="14"/>
                </a:cxn>
                <a:cxn ang="0">
                  <a:pos x="237" y="14"/>
                </a:cxn>
                <a:cxn ang="0">
                  <a:pos x="96" y="73"/>
                </a:cxn>
                <a:cxn ang="0">
                  <a:pos x="38" y="143"/>
                </a:cxn>
              </a:cxnLst>
              <a:rect l="0" t="0" r="r" b="b"/>
              <a:pathLst>
                <a:path w="1183" h="912">
                  <a:moveTo>
                    <a:pt x="0" y="136"/>
                  </a:moveTo>
                  <a:lnTo>
                    <a:pt x="10" y="217"/>
                  </a:lnTo>
                  <a:lnTo>
                    <a:pt x="10" y="268"/>
                  </a:lnTo>
                  <a:lnTo>
                    <a:pt x="17" y="292"/>
                  </a:lnTo>
                  <a:lnTo>
                    <a:pt x="10" y="205"/>
                  </a:lnTo>
                  <a:lnTo>
                    <a:pt x="13" y="241"/>
                  </a:lnTo>
                  <a:lnTo>
                    <a:pt x="24" y="270"/>
                  </a:lnTo>
                  <a:lnTo>
                    <a:pt x="42" y="354"/>
                  </a:lnTo>
                  <a:lnTo>
                    <a:pt x="44" y="383"/>
                  </a:lnTo>
                  <a:lnTo>
                    <a:pt x="40" y="413"/>
                  </a:lnTo>
                  <a:lnTo>
                    <a:pt x="49" y="413"/>
                  </a:lnTo>
                  <a:lnTo>
                    <a:pt x="55" y="441"/>
                  </a:lnTo>
                  <a:lnTo>
                    <a:pt x="93" y="432"/>
                  </a:lnTo>
                  <a:lnTo>
                    <a:pt x="114" y="452"/>
                  </a:lnTo>
                  <a:lnTo>
                    <a:pt x="143" y="461"/>
                  </a:lnTo>
                  <a:lnTo>
                    <a:pt x="166" y="480"/>
                  </a:lnTo>
                  <a:lnTo>
                    <a:pt x="194" y="490"/>
                  </a:lnTo>
                  <a:lnTo>
                    <a:pt x="255" y="501"/>
                  </a:lnTo>
                  <a:lnTo>
                    <a:pt x="316" y="495"/>
                  </a:lnTo>
                  <a:lnTo>
                    <a:pt x="340" y="512"/>
                  </a:lnTo>
                  <a:lnTo>
                    <a:pt x="381" y="596"/>
                  </a:lnTo>
                  <a:lnTo>
                    <a:pt x="359" y="652"/>
                  </a:lnTo>
                  <a:lnTo>
                    <a:pt x="359" y="715"/>
                  </a:lnTo>
                  <a:lnTo>
                    <a:pt x="367" y="753"/>
                  </a:lnTo>
                  <a:lnTo>
                    <a:pt x="424" y="782"/>
                  </a:lnTo>
                  <a:lnTo>
                    <a:pt x="491" y="829"/>
                  </a:lnTo>
                  <a:lnTo>
                    <a:pt x="507" y="873"/>
                  </a:lnTo>
                  <a:lnTo>
                    <a:pt x="509" y="899"/>
                  </a:lnTo>
                  <a:lnTo>
                    <a:pt x="565" y="912"/>
                  </a:lnTo>
                  <a:lnTo>
                    <a:pt x="623" y="900"/>
                  </a:lnTo>
                  <a:lnTo>
                    <a:pt x="683" y="909"/>
                  </a:lnTo>
                  <a:lnTo>
                    <a:pt x="710" y="898"/>
                  </a:lnTo>
                  <a:lnTo>
                    <a:pt x="732" y="878"/>
                  </a:lnTo>
                  <a:lnTo>
                    <a:pt x="759" y="890"/>
                  </a:lnTo>
                  <a:lnTo>
                    <a:pt x="789" y="887"/>
                  </a:lnTo>
                  <a:lnTo>
                    <a:pt x="777" y="833"/>
                  </a:lnTo>
                  <a:lnTo>
                    <a:pt x="804" y="820"/>
                  </a:lnTo>
                  <a:lnTo>
                    <a:pt x="833" y="822"/>
                  </a:lnTo>
                  <a:lnTo>
                    <a:pt x="853" y="798"/>
                  </a:lnTo>
                  <a:lnTo>
                    <a:pt x="882" y="782"/>
                  </a:lnTo>
                  <a:lnTo>
                    <a:pt x="910" y="792"/>
                  </a:lnTo>
                  <a:lnTo>
                    <a:pt x="926" y="817"/>
                  </a:lnTo>
                  <a:lnTo>
                    <a:pt x="953" y="833"/>
                  </a:lnTo>
                  <a:lnTo>
                    <a:pt x="981" y="821"/>
                  </a:lnTo>
                  <a:lnTo>
                    <a:pt x="975" y="791"/>
                  </a:lnTo>
                  <a:lnTo>
                    <a:pt x="957" y="768"/>
                  </a:lnTo>
                  <a:lnTo>
                    <a:pt x="944" y="739"/>
                  </a:lnTo>
                  <a:lnTo>
                    <a:pt x="951" y="710"/>
                  </a:lnTo>
                  <a:lnTo>
                    <a:pt x="982" y="659"/>
                  </a:lnTo>
                  <a:lnTo>
                    <a:pt x="982" y="628"/>
                  </a:lnTo>
                  <a:lnTo>
                    <a:pt x="990" y="597"/>
                  </a:lnTo>
                  <a:lnTo>
                    <a:pt x="988" y="567"/>
                  </a:lnTo>
                  <a:lnTo>
                    <a:pt x="997" y="537"/>
                  </a:lnTo>
                  <a:lnTo>
                    <a:pt x="1023" y="523"/>
                  </a:lnTo>
                  <a:lnTo>
                    <a:pt x="1053" y="516"/>
                  </a:lnTo>
                  <a:lnTo>
                    <a:pt x="1074" y="495"/>
                  </a:lnTo>
                  <a:lnTo>
                    <a:pt x="1100" y="482"/>
                  </a:lnTo>
                  <a:lnTo>
                    <a:pt x="1149" y="482"/>
                  </a:lnTo>
                  <a:lnTo>
                    <a:pt x="1183" y="414"/>
                  </a:lnTo>
                  <a:lnTo>
                    <a:pt x="1155" y="400"/>
                  </a:lnTo>
                  <a:lnTo>
                    <a:pt x="1123" y="400"/>
                  </a:lnTo>
                  <a:lnTo>
                    <a:pt x="1121" y="371"/>
                  </a:lnTo>
                  <a:lnTo>
                    <a:pt x="1123" y="340"/>
                  </a:lnTo>
                  <a:lnTo>
                    <a:pt x="1151" y="327"/>
                  </a:lnTo>
                  <a:lnTo>
                    <a:pt x="1171" y="306"/>
                  </a:lnTo>
                  <a:lnTo>
                    <a:pt x="1169" y="298"/>
                  </a:lnTo>
                  <a:lnTo>
                    <a:pt x="1171" y="294"/>
                  </a:lnTo>
                  <a:lnTo>
                    <a:pt x="1145" y="277"/>
                  </a:lnTo>
                  <a:lnTo>
                    <a:pt x="1117" y="266"/>
                  </a:lnTo>
                  <a:lnTo>
                    <a:pt x="1048" y="182"/>
                  </a:lnTo>
                  <a:lnTo>
                    <a:pt x="951" y="113"/>
                  </a:lnTo>
                  <a:lnTo>
                    <a:pt x="890" y="115"/>
                  </a:lnTo>
                  <a:lnTo>
                    <a:pt x="861" y="105"/>
                  </a:lnTo>
                  <a:lnTo>
                    <a:pt x="824" y="21"/>
                  </a:lnTo>
                  <a:lnTo>
                    <a:pt x="803" y="0"/>
                  </a:lnTo>
                  <a:lnTo>
                    <a:pt x="775" y="10"/>
                  </a:lnTo>
                  <a:lnTo>
                    <a:pt x="732" y="55"/>
                  </a:lnTo>
                  <a:lnTo>
                    <a:pt x="674" y="68"/>
                  </a:lnTo>
                  <a:lnTo>
                    <a:pt x="559" y="23"/>
                  </a:lnTo>
                  <a:lnTo>
                    <a:pt x="529" y="25"/>
                  </a:lnTo>
                  <a:lnTo>
                    <a:pt x="470" y="17"/>
                  </a:lnTo>
                  <a:lnTo>
                    <a:pt x="442" y="25"/>
                  </a:lnTo>
                  <a:lnTo>
                    <a:pt x="414" y="17"/>
                  </a:lnTo>
                  <a:lnTo>
                    <a:pt x="386" y="29"/>
                  </a:lnTo>
                  <a:lnTo>
                    <a:pt x="355" y="29"/>
                  </a:lnTo>
                  <a:lnTo>
                    <a:pt x="328" y="14"/>
                  </a:lnTo>
                  <a:lnTo>
                    <a:pt x="298" y="11"/>
                  </a:lnTo>
                  <a:lnTo>
                    <a:pt x="237" y="14"/>
                  </a:lnTo>
                  <a:lnTo>
                    <a:pt x="151" y="43"/>
                  </a:lnTo>
                  <a:lnTo>
                    <a:pt x="96" y="73"/>
                  </a:lnTo>
                  <a:lnTo>
                    <a:pt x="63" y="126"/>
                  </a:lnTo>
                  <a:lnTo>
                    <a:pt x="38" y="143"/>
                  </a:lnTo>
                  <a:lnTo>
                    <a:pt x="0"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9" name="Freeform 178"/>
            <p:cNvSpPr>
              <a:spLocks noChangeAspect="1"/>
            </p:cNvSpPr>
            <p:nvPr/>
          </p:nvSpPr>
          <p:spPr bwMode="gray">
            <a:xfrm>
              <a:off x="3227" y="2644"/>
              <a:ext cx="116" cy="149"/>
            </a:xfrm>
            <a:custGeom>
              <a:avLst/>
              <a:gdLst/>
              <a:ahLst/>
              <a:cxnLst>
                <a:cxn ang="0">
                  <a:pos x="326" y="895"/>
                </a:cxn>
                <a:cxn ang="0">
                  <a:pos x="325" y="839"/>
                </a:cxn>
                <a:cxn ang="0">
                  <a:pos x="321" y="796"/>
                </a:cxn>
                <a:cxn ang="0">
                  <a:pos x="310" y="751"/>
                </a:cxn>
                <a:cxn ang="0">
                  <a:pos x="321" y="688"/>
                </a:cxn>
                <a:cxn ang="0">
                  <a:pos x="321" y="618"/>
                </a:cxn>
                <a:cxn ang="0">
                  <a:pos x="301" y="508"/>
                </a:cxn>
                <a:cxn ang="0">
                  <a:pos x="262" y="433"/>
                </a:cxn>
                <a:cxn ang="0">
                  <a:pos x="208" y="353"/>
                </a:cxn>
                <a:cxn ang="0">
                  <a:pos x="165" y="275"/>
                </a:cxn>
                <a:cxn ang="0">
                  <a:pos x="153" y="212"/>
                </a:cxn>
                <a:cxn ang="0">
                  <a:pos x="122" y="162"/>
                </a:cxn>
                <a:cxn ang="0">
                  <a:pos x="73" y="112"/>
                </a:cxn>
                <a:cxn ang="0">
                  <a:pos x="26" y="73"/>
                </a:cxn>
                <a:cxn ang="0">
                  <a:pos x="0" y="76"/>
                </a:cxn>
                <a:cxn ang="0">
                  <a:pos x="20" y="35"/>
                </a:cxn>
                <a:cxn ang="0">
                  <a:pos x="47" y="17"/>
                </a:cxn>
                <a:cxn ang="0">
                  <a:pos x="77" y="24"/>
                </a:cxn>
                <a:cxn ang="0">
                  <a:pos x="107" y="21"/>
                </a:cxn>
                <a:cxn ang="0">
                  <a:pos x="167" y="0"/>
                </a:cxn>
                <a:cxn ang="0">
                  <a:pos x="227" y="19"/>
                </a:cxn>
                <a:cxn ang="0">
                  <a:pos x="254" y="35"/>
                </a:cxn>
                <a:cxn ang="0">
                  <a:pos x="325" y="93"/>
                </a:cxn>
                <a:cxn ang="0">
                  <a:pos x="353" y="103"/>
                </a:cxn>
                <a:cxn ang="0">
                  <a:pos x="413" y="91"/>
                </a:cxn>
                <a:cxn ang="0">
                  <a:pos x="443" y="99"/>
                </a:cxn>
                <a:cxn ang="0">
                  <a:pos x="485" y="142"/>
                </a:cxn>
                <a:cxn ang="0">
                  <a:pos x="516" y="135"/>
                </a:cxn>
                <a:cxn ang="0">
                  <a:pos x="530" y="162"/>
                </a:cxn>
                <a:cxn ang="0">
                  <a:pos x="531" y="193"/>
                </a:cxn>
                <a:cxn ang="0">
                  <a:pos x="530" y="221"/>
                </a:cxn>
                <a:cxn ang="0">
                  <a:pos x="519" y="283"/>
                </a:cxn>
                <a:cxn ang="0">
                  <a:pos x="542" y="303"/>
                </a:cxn>
                <a:cxn ang="0">
                  <a:pos x="556" y="329"/>
                </a:cxn>
                <a:cxn ang="0">
                  <a:pos x="587" y="334"/>
                </a:cxn>
                <a:cxn ang="0">
                  <a:pos x="596" y="362"/>
                </a:cxn>
                <a:cxn ang="0">
                  <a:pos x="589" y="394"/>
                </a:cxn>
                <a:cxn ang="0">
                  <a:pos x="615" y="448"/>
                </a:cxn>
                <a:cxn ang="0">
                  <a:pos x="670" y="476"/>
                </a:cxn>
                <a:cxn ang="0">
                  <a:pos x="684" y="502"/>
                </a:cxn>
                <a:cxn ang="0">
                  <a:pos x="688" y="531"/>
                </a:cxn>
                <a:cxn ang="0">
                  <a:pos x="683" y="560"/>
                </a:cxn>
                <a:cxn ang="0">
                  <a:pos x="695" y="590"/>
                </a:cxn>
                <a:cxn ang="0">
                  <a:pos x="683" y="618"/>
                </a:cxn>
                <a:cxn ang="0">
                  <a:pos x="657" y="634"/>
                </a:cxn>
                <a:cxn ang="0">
                  <a:pos x="570" y="612"/>
                </a:cxn>
                <a:cxn ang="0">
                  <a:pos x="544" y="627"/>
                </a:cxn>
                <a:cxn ang="0">
                  <a:pos x="528" y="601"/>
                </a:cxn>
                <a:cxn ang="0">
                  <a:pos x="500" y="614"/>
                </a:cxn>
                <a:cxn ang="0">
                  <a:pos x="486" y="643"/>
                </a:cxn>
                <a:cxn ang="0">
                  <a:pos x="476" y="734"/>
                </a:cxn>
                <a:cxn ang="0">
                  <a:pos x="448" y="747"/>
                </a:cxn>
                <a:cxn ang="0">
                  <a:pos x="428" y="770"/>
                </a:cxn>
                <a:cxn ang="0">
                  <a:pos x="425" y="799"/>
                </a:cxn>
                <a:cxn ang="0">
                  <a:pos x="395" y="816"/>
                </a:cxn>
                <a:cxn ang="0">
                  <a:pos x="385" y="843"/>
                </a:cxn>
                <a:cxn ang="0">
                  <a:pos x="382" y="873"/>
                </a:cxn>
                <a:cxn ang="0">
                  <a:pos x="361" y="895"/>
                </a:cxn>
                <a:cxn ang="0">
                  <a:pos x="326" y="895"/>
                </a:cxn>
              </a:cxnLst>
              <a:rect l="0" t="0" r="r" b="b"/>
              <a:pathLst>
                <a:path w="695" h="895">
                  <a:moveTo>
                    <a:pt x="326" y="895"/>
                  </a:moveTo>
                  <a:lnTo>
                    <a:pt x="325" y="839"/>
                  </a:lnTo>
                  <a:lnTo>
                    <a:pt x="321" y="796"/>
                  </a:lnTo>
                  <a:lnTo>
                    <a:pt x="310" y="751"/>
                  </a:lnTo>
                  <a:lnTo>
                    <a:pt x="321" y="688"/>
                  </a:lnTo>
                  <a:lnTo>
                    <a:pt x="321" y="618"/>
                  </a:lnTo>
                  <a:lnTo>
                    <a:pt x="301" y="508"/>
                  </a:lnTo>
                  <a:lnTo>
                    <a:pt x="262" y="433"/>
                  </a:lnTo>
                  <a:lnTo>
                    <a:pt x="208" y="353"/>
                  </a:lnTo>
                  <a:lnTo>
                    <a:pt x="165" y="275"/>
                  </a:lnTo>
                  <a:lnTo>
                    <a:pt x="153" y="212"/>
                  </a:lnTo>
                  <a:lnTo>
                    <a:pt x="122" y="162"/>
                  </a:lnTo>
                  <a:lnTo>
                    <a:pt x="73" y="112"/>
                  </a:lnTo>
                  <a:lnTo>
                    <a:pt x="26" y="73"/>
                  </a:lnTo>
                  <a:lnTo>
                    <a:pt x="0" y="76"/>
                  </a:lnTo>
                  <a:lnTo>
                    <a:pt x="20" y="35"/>
                  </a:lnTo>
                  <a:lnTo>
                    <a:pt x="47" y="17"/>
                  </a:lnTo>
                  <a:lnTo>
                    <a:pt x="77" y="24"/>
                  </a:lnTo>
                  <a:lnTo>
                    <a:pt x="107" y="21"/>
                  </a:lnTo>
                  <a:lnTo>
                    <a:pt x="167" y="0"/>
                  </a:lnTo>
                  <a:lnTo>
                    <a:pt x="227" y="19"/>
                  </a:lnTo>
                  <a:lnTo>
                    <a:pt x="254" y="35"/>
                  </a:lnTo>
                  <a:lnTo>
                    <a:pt x="325" y="93"/>
                  </a:lnTo>
                  <a:lnTo>
                    <a:pt x="353" y="103"/>
                  </a:lnTo>
                  <a:lnTo>
                    <a:pt x="413" y="91"/>
                  </a:lnTo>
                  <a:lnTo>
                    <a:pt x="443" y="99"/>
                  </a:lnTo>
                  <a:lnTo>
                    <a:pt x="485" y="142"/>
                  </a:lnTo>
                  <a:lnTo>
                    <a:pt x="516" y="135"/>
                  </a:lnTo>
                  <a:lnTo>
                    <a:pt x="530" y="162"/>
                  </a:lnTo>
                  <a:lnTo>
                    <a:pt x="531" y="193"/>
                  </a:lnTo>
                  <a:lnTo>
                    <a:pt x="530" y="221"/>
                  </a:lnTo>
                  <a:lnTo>
                    <a:pt x="519" y="283"/>
                  </a:lnTo>
                  <a:lnTo>
                    <a:pt x="542" y="303"/>
                  </a:lnTo>
                  <a:lnTo>
                    <a:pt x="556" y="329"/>
                  </a:lnTo>
                  <a:lnTo>
                    <a:pt x="587" y="334"/>
                  </a:lnTo>
                  <a:lnTo>
                    <a:pt x="596" y="362"/>
                  </a:lnTo>
                  <a:lnTo>
                    <a:pt x="589" y="394"/>
                  </a:lnTo>
                  <a:lnTo>
                    <a:pt x="615" y="448"/>
                  </a:lnTo>
                  <a:lnTo>
                    <a:pt x="670" y="476"/>
                  </a:lnTo>
                  <a:lnTo>
                    <a:pt x="684" y="502"/>
                  </a:lnTo>
                  <a:lnTo>
                    <a:pt x="688" y="531"/>
                  </a:lnTo>
                  <a:lnTo>
                    <a:pt x="683" y="560"/>
                  </a:lnTo>
                  <a:lnTo>
                    <a:pt x="695" y="590"/>
                  </a:lnTo>
                  <a:lnTo>
                    <a:pt x="683" y="618"/>
                  </a:lnTo>
                  <a:lnTo>
                    <a:pt x="657" y="634"/>
                  </a:lnTo>
                  <a:lnTo>
                    <a:pt x="570" y="612"/>
                  </a:lnTo>
                  <a:lnTo>
                    <a:pt x="544" y="627"/>
                  </a:lnTo>
                  <a:lnTo>
                    <a:pt x="528" y="601"/>
                  </a:lnTo>
                  <a:lnTo>
                    <a:pt x="500" y="614"/>
                  </a:lnTo>
                  <a:lnTo>
                    <a:pt x="486" y="643"/>
                  </a:lnTo>
                  <a:lnTo>
                    <a:pt x="476" y="734"/>
                  </a:lnTo>
                  <a:lnTo>
                    <a:pt x="448" y="747"/>
                  </a:lnTo>
                  <a:lnTo>
                    <a:pt x="428" y="770"/>
                  </a:lnTo>
                  <a:lnTo>
                    <a:pt x="425" y="799"/>
                  </a:lnTo>
                  <a:lnTo>
                    <a:pt x="395" y="816"/>
                  </a:lnTo>
                  <a:lnTo>
                    <a:pt x="385" y="843"/>
                  </a:lnTo>
                  <a:lnTo>
                    <a:pt x="382" y="873"/>
                  </a:lnTo>
                  <a:lnTo>
                    <a:pt x="361" y="895"/>
                  </a:lnTo>
                  <a:lnTo>
                    <a:pt x="326" y="8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0" name="Freeform 179"/>
            <p:cNvSpPr>
              <a:spLocks noChangeAspect="1"/>
            </p:cNvSpPr>
            <p:nvPr/>
          </p:nvSpPr>
          <p:spPr bwMode="gray">
            <a:xfrm>
              <a:off x="3209" y="2957"/>
              <a:ext cx="103" cy="87"/>
            </a:xfrm>
            <a:custGeom>
              <a:avLst/>
              <a:gdLst/>
              <a:ahLst/>
              <a:cxnLst>
                <a:cxn ang="0">
                  <a:pos x="404" y="29"/>
                </a:cxn>
                <a:cxn ang="0">
                  <a:pos x="373" y="24"/>
                </a:cxn>
                <a:cxn ang="0">
                  <a:pos x="288" y="35"/>
                </a:cxn>
                <a:cxn ang="0">
                  <a:pos x="223" y="0"/>
                </a:cxn>
                <a:cxn ang="0">
                  <a:pos x="146" y="29"/>
                </a:cxn>
                <a:cxn ang="0">
                  <a:pos x="94" y="38"/>
                </a:cxn>
                <a:cxn ang="0">
                  <a:pos x="60" y="63"/>
                </a:cxn>
                <a:cxn ang="0">
                  <a:pos x="70" y="86"/>
                </a:cxn>
                <a:cxn ang="0">
                  <a:pos x="103" y="115"/>
                </a:cxn>
                <a:cxn ang="0">
                  <a:pos x="99" y="157"/>
                </a:cxn>
                <a:cxn ang="0">
                  <a:pos x="59" y="189"/>
                </a:cxn>
                <a:cxn ang="0">
                  <a:pos x="52" y="245"/>
                </a:cxn>
                <a:cxn ang="0">
                  <a:pos x="39" y="301"/>
                </a:cxn>
                <a:cxn ang="0">
                  <a:pos x="0" y="356"/>
                </a:cxn>
                <a:cxn ang="0">
                  <a:pos x="8" y="372"/>
                </a:cxn>
                <a:cxn ang="0">
                  <a:pos x="35" y="385"/>
                </a:cxn>
                <a:cxn ang="0">
                  <a:pos x="159" y="372"/>
                </a:cxn>
                <a:cxn ang="0">
                  <a:pos x="133" y="399"/>
                </a:cxn>
                <a:cxn ang="0">
                  <a:pos x="78" y="419"/>
                </a:cxn>
                <a:cxn ang="0">
                  <a:pos x="37" y="443"/>
                </a:cxn>
                <a:cxn ang="0">
                  <a:pos x="33" y="469"/>
                </a:cxn>
                <a:cxn ang="0">
                  <a:pos x="33" y="522"/>
                </a:cxn>
                <a:cxn ang="0">
                  <a:pos x="62" y="509"/>
                </a:cxn>
                <a:cxn ang="0">
                  <a:pos x="87" y="469"/>
                </a:cxn>
                <a:cxn ang="0">
                  <a:pos x="123" y="440"/>
                </a:cxn>
                <a:cxn ang="0">
                  <a:pos x="217" y="376"/>
                </a:cxn>
                <a:cxn ang="0">
                  <a:pos x="285" y="320"/>
                </a:cxn>
                <a:cxn ang="0">
                  <a:pos x="317" y="280"/>
                </a:cxn>
                <a:cxn ang="0">
                  <a:pos x="362" y="279"/>
                </a:cxn>
                <a:cxn ang="0">
                  <a:pos x="404" y="270"/>
                </a:cxn>
                <a:cxn ang="0">
                  <a:pos x="461" y="269"/>
                </a:cxn>
                <a:cxn ang="0">
                  <a:pos x="514" y="272"/>
                </a:cxn>
                <a:cxn ang="0">
                  <a:pos x="543" y="286"/>
                </a:cxn>
                <a:cxn ang="0">
                  <a:pos x="597" y="270"/>
                </a:cxn>
                <a:cxn ang="0">
                  <a:pos x="619" y="239"/>
                </a:cxn>
                <a:cxn ang="0">
                  <a:pos x="617" y="205"/>
                </a:cxn>
                <a:cxn ang="0">
                  <a:pos x="581" y="203"/>
                </a:cxn>
                <a:cxn ang="0">
                  <a:pos x="518" y="179"/>
                </a:cxn>
                <a:cxn ang="0">
                  <a:pos x="467" y="156"/>
                </a:cxn>
                <a:cxn ang="0">
                  <a:pos x="437" y="133"/>
                </a:cxn>
                <a:cxn ang="0">
                  <a:pos x="410" y="99"/>
                </a:cxn>
                <a:cxn ang="0">
                  <a:pos x="399" y="58"/>
                </a:cxn>
                <a:cxn ang="0">
                  <a:pos x="404" y="29"/>
                </a:cxn>
              </a:cxnLst>
              <a:rect l="0" t="0" r="r" b="b"/>
              <a:pathLst>
                <a:path w="619" h="522">
                  <a:moveTo>
                    <a:pt x="404" y="29"/>
                  </a:moveTo>
                  <a:lnTo>
                    <a:pt x="373" y="24"/>
                  </a:lnTo>
                  <a:lnTo>
                    <a:pt x="288" y="35"/>
                  </a:lnTo>
                  <a:lnTo>
                    <a:pt x="223" y="0"/>
                  </a:lnTo>
                  <a:lnTo>
                    <a:pt x="146" y="29"/>
                  </a:lnTo>
                  <a:lnTo>
                    <a:pt x="94" y="38"/>
                  </a:lnTo>
                  <a:lnTo>
                    <a:pt x="60" y="63"/>
                  </a:lnTo>
                  <a:lnTo>
                    <a:pt x="70" y="86"/>
                  </a:lnTo>
                  <a:lnTo>
                    <a:pt x="103" y="115"/>
                  </a:lnTo>
                  <a:lnTo>
                    <a:pt x="99" y="157"/>
                  </a:lnTo>
                  <a:lnTo>
                    <a:pt x="59" y="189"/>
                  </a:lnTo>
                  <a:lnTo>
                    <a:pt x="52" y="245"/>
                  </a:lnTo>
                  <a:lnTo>
                    <a:pt x="39" y="301"/>
                  </a:lnTo>
                  <a:lnTo>
                    <a:pt x="0" y="356"/>
                  </a:lnTo>
                  <a:lnTo>
                    <a:pt x="8" y="372"/>
                  </a:lnTo>
                  <a:lnTo>
                    <a:pt x="35" y="385"/>
                  </a:lnTo>
                  <a:lnTo>
                    <a:pt x="159" y="372"/>
                  </a:lnTo>
                  <a:lnTo>
                    <a:pt x="133" y="399"/>
                  </a:lnTo>
                  <a:lnTo>
                    <a:pt x="78" y="419"/>
                  </a:lnTo>
                  <a:lnTo>
                    <a:pt x="37" y="443"/>
                  </a:lnTo>
                  <a:lnTo>
                    <a:pt x="33" y="469"/>
                  </a:lnTo>
                  <a:lnTo>
                    <a:pt x="33" y="522"/>
                  </a:lnTo>
                  <a:lnTo>
                    <a:pt x="62" y="509"/>
                  </a:lnTo>
                  <a:lnTo>
                    <a:pt x="87" y="469"/>
                  </a:lnTo>
                  <a:lnTo>
                    <a:pt x="123" y="440"/>
                  </a:lnTo>
                  <a:lnTo>
                    <a:pt x="217" y="376"/>
                  </a:lnTo>
                  <a:lnTo>
                    <a:pt x="285" y="320"/>
                  </a:lnTo>
                  <a:lnTo>
                    <a:pt x="317" y="280"/>
                  </a:lnTo>
                  <a:lnTo>
                    <a:pt x="362" y="279"/>
                  </a:lnTo>
                  <a:lnTo>
                    <a:pt x="404" y="270"/>
                  </a:lnTo>
                  <a:lnTo>
                    <a:pt x="461" y="269"/>
                  </a:lnTo>
                  <a:lnTo>
                    <a:pt x="514" y="272"/>
                  </a:lnTo>
                  <a:lnTo>
                    <a:pt x="543" y="286"/>
                  </a:lnTo>
                  <a:lnTo>
                    <a:pt x="597" y="270"/>
                  </a:lnTo>
                  <a:lnTo>
                    <a:pt x="619" y="239"/>
                  </a:lnTo>
                  <a:lnTo>
                    <a:pt x="617" y="205"/>
                  </a:lnTo>
                  <a:lnTo>
                    <a:pt x="581" y="203"/>
                  </a:lnTo>
                  <a:lnTo>
                    <a:pt x="518" y="179"/>
                  </a:lnTo>
                  <a:lnTo>
                    <a:pt x="467" y="156"/>
                  </a:lnTo>
                  <a:lnTo>
                    <a:pt x="437" y="133"/>
                  </a:lnTo>
                  <a:lnTo>
                    <a:pt x="410" y="99"/>
                  </a:lnTo>
                  <a:lnTo>
                    <a:pt x="399" y="58"/>
                  </a:lnTo>
                  <a:lnTo>
                    <a:pt x="404"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1" name="Freeform 180"/>
            <p:cNvSpPr>
              <a:spLocks noChangeAspect="1"/>
            </p:cNvSpPr>
            <p:nvPr/>
          </p:nvSpPr>
          <p:spPr bwMode="gray">
            <a:xfrm>
              <a:off x="2949" y="2758"/>
              <a:ext cx="150" cy="206"/>
            </a:xfrm>
            <a:custGeom>
              <a:avLst/>
              <a:gdLst/>
              <a:ahLst/>
              <a:cxnLst>
                <a:cxn ang="0">
                  <a:pos x="84" y="125"/>
                </a:cxn>
                <a:cxn ang="0">
                  <a:pos x="90" y="154"/>
                </a:cxn>
                <a:cxn ang="0">
                  <a:pos x="92" y="184"/>
                </a:cxn>
                <a:cxn ang="0">
                  <a:pos x="119" y="185"/>
                </a:cxn>
                <a:cxn ang="0">
                  <a:pos x="104" y="197"/>
                </a:cxn>
                <a:cxn ang="0">
                  <a:pos x="103" y="223"/>
                </a:cxn>
                <a:cxn ang="0">
                  <a:pos x="121" y="237"/>
                </a:cxn>
                <a:cxn ang="0">
                  <a:pos x="156" y="252"/>
                </a:cxn>
                <a:cxn ang="0">
                  <a:pos x="193" y="263"/>
                </a:cxn>
                <a:cxn ang="0">
                  <a:pos x="166" y="275"/>
                </a:cxn>
                <a:cxn ang="0">
                  <a:pos x="141" y="291"/>
                </a:cxn>
                <a:cxn ang="0">
                  <a:pos x="144" y="343"/>
                </a:cxn>
                <a:cxn ang="0">
                  <a:pos x="193" y="375"/>
                </a:cxn>
                <a:cxn ang="0">
                  <a:pos x="168" y="431"/>
                </a:cxn>
                <a:cxn ang="0">
                  <a:pos x="143" y="487"/>
                </a:cxn>
                <a:cxn ang="0">
                  <a:pos x="144" y="538"/>
                </a:cxn>
                <a:cxn ang="0">
                  <a:pos x="180" y="544"/>
                </a:cxn>
                <a:cxn ang="0">
                  <a:pos x="205" y="584"/>
                </a:cxn>
                <a:cxn ang="0">
                  <a:pos x="217" y="596"/>
                </a:cxn>
                <a:cxn ang="0">
                  <a:pos x="245" y="620"/>
                </a:cxn>
                <a:cxn ang="0">
                  <a:pos x="180" y="625"/>
                </a:cxn>
                <a:cxn ang="0">
                  <a:pos x="170" y="639"/>
                </a:cxn>
                <a:cxn ang="0">
                  <a:pos x="224" y="701"/>
                </a:cxn>
                <a:cxn ang="0">
                  <a:pos x="206" y="744"/>
                </a:cxn>
                <a:cxn ang="0">
                  <a:pos x="179" y="751"/>
                </a:cxn>
                <a:cxn ang="0">
                  <a:pos x="140" y="765"/>
                </a:cxn>
                <a:cxn ang="0">
                  <a:pos x="114" y="755"/>
                </a:cxn>
                <a:cxn ang="0">
                  <a:pos x="120" y="785"/>
                </a:cxn>
                <a:cxn ang="0">
                  <a:pos x="131" y="836"/>
                </a:cxn>
                <a:cxn ang="0">
                  <a:pos x="111" y="836"/>
                </a:cxn>
                <a:cxn ang="0">
                  <a:pos x="82" y="809"/>
                </a:cxn>
                <a:cxn ang="0">
                  <a:pos x="40" y="865"/>
                </a:cxn>
                <a:cxn ang="0">
                  <a:pos x="16" y="901"/>
                </a:cxn>
                <a:cxn ang="0">
                  <a:pos x="0" y="950"/>
                </a:cxn>
                <a:cxn ang="0">
                  <a:pos x="21" y="991"/>
                </a:cxn>
                <a:cxn ang="0">
                  <a:pos x="0" y="1064"/>
                </a:cxn>
                <a:cxn ang="0">
                  <a:pos x="135" y="1172"/>
                </a:cxn>
                <a:cxn ang="0">
                  <a:pos x="198" y="1179"/>
                </a:cxn>
                <a:cxn ang="0">
                  <a:pos x="234" y="1062"/>
                </a:cxn>
                <a:cxn ang="0">
                  <a:pos x="340" y="1059"/>
                </a:cxn>
                <a:cxn ang="0">
                  <a:pos x="444" y="1177"/>
                </a:cxn>
                <a:cxn ang="0">
                  <a:pos x="480" y="1174"/>
                </a:cxn>
                <a:cxn ang="0">
                  <a:pos x="559" y="1124"/>
                </a:cxn>
                <a:cxn ang="0">
                  <a:pos x="592" y="1132"/>
                </a:cxn>
                <a:cxn ang="0">
                  <a:pos x="694" y="1112"/>
                </a:cxn>
                <a:cxn ang="0">
                  <a:pos x="811" y="1127"/>
                </a:cxn>
                <a:cxn ang="0">
                  <a:pos x="900" y="899"/>
                </a:cxn>
                <a:cxn ang="0">
                  <a:pos x="803" y="703"/>
                </a:cxn>
                <a:cxn ang="0">
                  <a:pos x="841" y="586"/>
                </a:cxn>
                <a:cxn ang="0">
                  <a:pos x="824" y="444"/>
                </a:cxn>
                <a:cxn ang="0">
                  <a:pos x="617" y="395"/>
                </a:cxn>
                <a:cxn ang="0">
                  <a:pos x="574" y="283"/>
                </a:cxn>
                <a:cxn ang="0">
                  <a:pos x="484" y="154"/>
                </a:cxn>
                <a:cxn ang="0">
                  <a:pos x="369" y="41"/>
                </a:cxn>
                <a:cxn ang="0">
                  <a:pos x="289" y="17"/>
                </a:cxn>
                <a:cxn ang="0">
                  <a:pos x="131" y="60"/>
                </a:cxn>
              </a:cxnLst>
              <a:rect l="0" t="0" r="r" b="b"/>
              <a:pathLst>
                <a:path w="900" h="1238">
                  <a:moveTo>
                    <a:pt x="54" y="85"/>
                  </a:moveTo>
                  <a:lnTo>
                    <a:pt x="82" y="111"/>
                  </a:lnTo>
                  <a:lnTo>
                    <a:pt x="84" y="125"/>
                  </a:lnTo>
                  <a:lnTo>
                    <a:pt x="79" y="133"/>
                  </a:lnTo>
                  <a:lnTo>
                    <a:pt x="88" y="141"/>
                  </a:lnTo>
                  <a:lnTo>
                    <a:pt x="90" y="154"/>
                  </a:lnTo>
                  <a:lnTo>
                    <a:pt x="78" y="169"/>
                  </a:lnTo>
                  <a:lnTo>
                    <a:pt x="80" y="178"/>
                  </a:lnTo>
                  <a:lnTo>
                    <a:pt x="92" y="184"/>
                  </a:lnTo>
                  <a:lnTo>
                    <a:pt x="100" y="176"/>
                  </a:lnTo>
                  <a:lnTo>
                    <a:pt x="108" y="176"/>
                  </a:lnTo>
                  <a:lnTo>
                    <a:pt x="119" y="185"/>
                  </a:lnTo>
                  <a:lnTo>
                    <a:pt x="119" y="191"/>
                  </a:lnTo>
                  <a:lnTo>
                    <a:pt x="112" y="197"/>
                  </a:lnTo>
                  <a:lnTo>
                    <a:pt x="104" y="197"/>
                  </a:lnTo>
                  <a:lnTo>
                    <a:pt x="101" y="206"/>
                  </a:lnTo>
                  <a:lnTo>
                    <a:pt x="106" y="213"/>
                  </a:lnTo>
                  <a:lnTo>
                    <a:pt x="103" y="223"/>
                  </a:lnTo>
                  <a:lnTo>
                    <a:pt x="101" y="230"/>
                  </a:lnTo>
                  <a:lnTo>
                    <a:pt x="106" y="237"/>
                  </a:lnTo>
                  <a:lnTo>
                    <a:pt x="121" y="237"/>
                  </a:lnTo>
                  <a:lnTo>
                    <a:pt x="127" y="245"/>
                  </a:lnTo>
                  <a:lnTo>
                    <a:pt x="138" y="253"/>
                  </a:lnTo>
                  <a:lnTo>
                    <a:pt x="156" y="252"/>
                  </a:lnTo>
                  <a:lnTo>
                    <a:pt x="169" y="261"/>
                  </a:lnTo>
                  <a:lnTo>
                    <a:pt x="185" y="259"/>
                  </a:lnTo>
                  <a:lnTo>
                    <a:pt x="193" y="263"/>
                  </a:lnTo>
                  <a:lnTo>
                    <a:pt x="195" y="270"/>
                  </a:lnTo>
                  <a:lnTo>
                    <a:pt x="181" y="279"/>
                  </a:lnTo>
                  <a:lnTo>
                    <a:pt x="166" y="275"/>
                  </a:lnTo>
                  <a:lnTo>
                    <a:pt x="153" y="272"/>
                  </a:lnTo>
                  <a:lnTo>
                    <a:pt x="144" y="274"/>
                  </a:lnTo>
                  <a:lnTo>
                    <a:pt x="141" y="291"/>
                  </a:lnTo>
                  <a:lnTo>
                    <a:pt x="131" y="303"/>
                  </a:lnTo>
                  <a:lnTo>
                    <a:pt x="137" y="337"/>
                  </a:lnTo>
                  <a:lnTo>
                    <a:pt x="144" y="343"/>
                  </a:lnTo>
                  <a:lnTo>
                    <a:pt x="140" y="360"/>
                  </a:lnTo>
                  <a:lnTo>
                    <a:pt x="185" y="364"/>
                  </a:lnTo>
                  <a:lnTo>
                    <a:pt x="193" y="375"/>
                  </a:lnTo>
                  <a:lnTo>
                    <a:pt x="187" y="387"/>
                  </a:lnTo>
                  <a:lnTo>
                    <a:pt x="187" y="404"/>
                  </a:lnTo>
                  <a:lnTo>
                    <a:pt x="168" y="431"/>
                  </a:lnTo>
                  <a:lnTo>
                    <a:pt x="151" y="471"/>
                  </a:lnTo>
                  <a:lnTo>
                    <a:pt x="143" y="476"/>
                  </a:lnTo>
                  <a:lnTo>
                    <a:pt x="143" y="487"/>
                  </a:lnTo>
                  <a:lnTo>
                    <a:pt x="148" y="494"/>
                  </a:lnTo>
                  <a:lnTo>
                    <a:pt x="136" y="514"/>
                  </a:lnTo>
                  <a:lnTo>
                    <a:pt x="144" y="538"/>
                  </a:lnTo>
                  <a:lnTo>
                    <a:pt x="157" y="541"/>
                  </a:lnTo>
                  <a:lnTo>
                    <a:pt x="166" y="549"/>
                  </a:lnTo>
                  <a:lnTo>
                    <a:pt x="180" y="544"/>
                  </a:lnTo>
                  <a:lnTo>
                    <a:pt x="186" y="556"/>
                  </a:lnTo>
                  <a:lnTo>
                    <a:pt x="189" y="569"/>
                  </a:lnTo>
                  <a:lnTo>
                    <a:pt x="205" y="584"/>
                  </a:lnTo>
                  <a:lnTo>
                    <a:pt x="214" y="582"/>
                  </a:lnTo>
                  <a:lnTo>
                    <a:pt x="218" y="586"/>
                  </a:lnTo>
                  <a:lnTo>
                    <a:pt x="217" y="596"/>
                  </a:lnTo>
                  <a:lnTo>
                    <a:pt x="233" y="605"/>
                  </a:lnTo>
                  <a:lnTo>
                    <a:pt x="243" y="607"/>
                  </a:lnTo>
                  <a:lnTo>
                    <a:pt x="245" y="620"/>
                  </a:lnTo>
                  <a:lnTo>
                    <a:pt x="228" y="635"/>
                  </a:lnTo>
                  <a:lnTo>
                    <a:pt x="199" y="637"/>
                  </a:lnTo>
                  <a:lnTo>
                    <a:pt x="180" y="625"/>
                  </a:lnTo>
                  <a:lnTo>
                    <a:pt x="170" y="625"/>
                  </a:lnTo>
                  <a:lnTo>
                    <a:pt x="166" y="630"/>
                  </a:lnTo>
                  <a:lnTo>
                    <a:pt x="170" y="639"/>
                  </a:lnTo>
                  <a:lnTo>
                    <a:pt x="193" y="663"/>
                  </a:lnTo>
                  <a:lnTo>
                    <a:pt x="217" y="696"/>
                  </a:lnTo>
                  <a:lnTo>
                    <a:pt x="224" y="701"/>
                  </a:lnTo>
                  <a:lnTo>
                    <a:pt x="223" y="729"/>
                  </a:lnTo>
                  <a:lnTo>
                    <a:pt x="217" y="739"/>
                  </a:lnTo>
                  <a:lnTo>
                    <a:pt x="206" y="744"/>
                  </a:lnTo>
                  <a:lnTo>
                    <a:pt x="199" y="736"/>
                  </a:lnTo>
                  <a:lnTo>
                    <a:pt x="188" y="735"/>
                  </a:lnTo>
                  <a:lnTo>
                    <a:pt x="179" y="751"/>
                  </a:lnTo>
                  <a:lnTo>
                    <a:pt x="163" y="759"/>
                  </a:lnTo>
                  <a:lnTo>
                    <a:pt x="147" y="759"/>
                  </a:lnTo>
                  <a:lnTo>
                    <a:pt x="140" y="765"/>
                  </a:lnTo>
                  <a:lnTo>
                    <a:pt x="131" y="764"/>
                  </a:lnTo>
                  <a:lnTo>
                    <a:pt x="126" y="754"/>
                  </a:lnTo>
                  <a:lnTo>
                    <a:pt x="114" y="755"/>
                  </a:lnTo>
                  <a:lnTo>
                    <a:pt x="102" y="768"/>
                  </a:lnTo>
                  <a:lnTo>
                    <a:pt x="108" y="778"/>
                  </a:lnTo>
                  <a:lnTo>
                    <a:pt x="120" y="785"/>
                  </a:lnTo>
                  <a:lnTo>
                    <a:pt x="123" y="803"/>
                  </a:lnTo>
                  <a:lnTo>
                    <a:pt x="131" y="814"/>
                  </a:lnTo>
                  <a:lnTo>
                    <a:pt x="131" y="836"/>
                  </a:lnTo>
                  <a:lnTo>
                    <a:pt x="126" y="843"/>
                  </a:lnTo>
                  <a:lnTo>
                    <a:pt x="117" y="842"/>
                  </a:lnTo>
                  <a:lnTo>
                    <a:pt x="111" y="836"/>
                  </a:lnTo>
                  <a:lnTo>
                    <a:pt x="105" y="816"/>
                  </a:lnTo>
                  <a:lnTo>
                    <a:pt x="99" y="809"/>
                  </a:lnTo>
                  <a:lnTo>
                    <a:pt x="82" y="809"/>
                  </a:lnTo>
                  <a:lnTo>
                    <a:pt x="51" y="838"/>
                  </a:lnTo>
                  <a:lnTo>
                    <a:pt x="46" y="857"/>
                  </a:lnTo>
                  <a:lnTo>
                    <a:pt x="40" y="865"/>
                  </a:lnTo>
                  <a:lnTo>
                    <a:pt x="40" y="893"/>
                  </a:lnTo>
                  <a:lnTo>
                    <a:pt x="32" y="901"/>
                  </a:lnTo>
                  <a:lnTo>
                    <a:pt x="16" y="901"/>
                  </a:lnTo>
                  <a:lnTo>
                    <a:pt x="6" y="913"/>
                  </a:lnTo>
                  <a:lnTo>
                    <a:pt x="4" y="947"/>
                  </a:lnTo>
                  <a:lnTo>
                    <a:pt x="0" y="950"/>
                  </a:lnTo>
                  <a:lnTo>
                    <a:pt x="1" y="961"/>
                  </a:lnTo>
                  <a:lnTo>
                    <a:pt x="11" y="980"/>
                  </a:lnTo>
                  <a:lnTo>
                    <a:pt x="21" y="991"/>
                  </a:lnTo>
                  <a:lnTo>
                    <a:pt x="20" y="1007"/>
                  </a:lnTo>
                  <a:lnTo>
                    <a:pt x="1" y="1037"/>
                  </a:lnTo>
                  <a:lnTo>
                    <a:pt x="0" y="1064"/>
                  </a:lnTo>
                  <a:lnTo>
                    <a:pt x="60" y="1109"/>
                  </a:lnTo>
                  <a:lnTo>
                    <a:pt x="103" y="1150"/>
                  </a:lnTo>
                  <a:lnTo>
                    <a:pt x="135" y="1172"/>
                  </a:lnTo>
                  <a:lnTo>
                    <a:pt x="158" y="1221"/>
                  </a:lnTo>
                  <a:lnTo>
                    <a:pt x="178" y="1238"/>
                  </a:lnTo>
                  <a:lnTo>
                    <a:pt x="198" y="1179"/>
                  </a:lnTo>
                  <a:lnTo>
                    <a:pt x="191" y="1138"/>
                  </a:lnTo>
                  <a:lnTo>
                    <a:pt x="207" y="1084"/>
                  </a:lnTo>
                  <a:lnTo>
                    <a:pt x="234" y="1062"/>
                  </a:lnTo>
                  <a:lnTo>
                    <a:pt x="259" y="1025"/>
                  </a:lnTo>
                  <a:lnTo>
                    <a:pt x="287" y="1053"/>
                  </a:lnTo>
                  <a:lnTo>
                    <a:pt x="340" y="1059"/>
                  </a:lnTo>
                  <a:lnTo>
                    <a:pt x="363" y="1102"/>
                  </a:lnTo>
                  <a:lnTo>
                    <a:pt x="401" y="1117"/>
                  </a:lnTo>
                  <a:lnTo>
                    <a:pt x="444" y="1177"/>
                  </a:lnTo>
                  <a:lnTo>
                    <a:pt x="452" y="1183"/>
                  </a:lnTo>
                  <a:lnTo>
                    <a:pt x="467" y="1184"/>
                  </a:lnTo>
                  <a:lnTo>
                    <a:pt x="480" y="1174"/>
                  </a:lnTo>
                  <a:lnTo>
                    <a:pt x="483" y="1140"/>
                  </a:lnTo>
                  <a:lnTo>
                    <a:pt x="546" y="1120"/>
                  </a:lnTo>
                  <a:lnTo>
                    <a:pt x="559" y="1124"/>
                  </a:lnTo>
                  <a:lnTo>
                    <a:pt x="582" y="1150"/>
                  </a:lnTo>
                  <a:lnTo>
                    <a:pt x="591" y="1149"/>
                  </a:lnTo>
                  <a:lnTo>
                    <a:pt x="592" y="1132"/>
                  </a:lnTo>
                  <a:lnTo>
                    <a:pt x="621" y="1115"/>
                  </a:lnTo>
                  <a:lnTo>
                    <a:pt x="680" y="1127"/>
                  </a:lnTo>
                  <a:lnTo>
                    <a:pt x="694" y="1112"/>
                  </a:lnTo>
                  <a:lnTo>
                    <a:pt x="748" y="1122"/>
                  </a:lnTo>
                  <a:lnTo>
                    <a:pt x="788" y="1116"/>
                  </a:lnTo>
                  <a:lnTo>
                    <a:pt x="811" y="1127"/>
                  </a:lnTo>
                  <a:lnTo>
                    <a:pt x="811" y="1037"/>
                  </a:lnTo>
                  <a:lnTo>
                    <a:pt x="857" y="941"/>
                  </a:lnTo>
                  <a:lnTo>
                    <a:pt x="900" y="899"/>
                  </a:lnTo>
                  <a:lnTo>
                    <a:pt x="846" y="837"/>
                  </a:lnTo>
                  <a:lnTo>
                    <a:pt x="811" y="782"/>
                  </a:lnTo>
                  <a:lnTo>
                    <a:pt x="803" y="703"/>
                  </a:lnTo>
                  <a:lnTo>
                    <a:pt x="814" y="624"/>
                  </a:lnTo>
                  <a:lnTo>
                    <a:pt x="877" y="596"/>
                  </a:lnTo>
                  <a:lnTo>
                    <a:pt x="841" y="586"/>
                  </a:lnTo>
                  <a:lnTo>
                    <a:pt x="811" y="525"/>
                  </a:lnTo>
                  <a:lnTo>
                    <a:pt x="850" y="485"/>
                  </a:lnTo>
                  <a:lnTo>
                    <a:pt x="824" y="444"/>
                  </a:lnTo>
                  <a:lnTo>
                    <a:pt x="780" y="477"/>
                  </a:lnTo>
                  <a:lnTo>
                    <a:pt x="674" y="440"/>
                  </a:lnTo>
                  <a:lnTo>
                    <a:pt x="617" y="395"/>
                  </a:lnTo>
                  <a:lnTo>
                    <a:pt x="613" y="338"/>
                  </a:lnTo>
                  <a:lnTo>
                    <a:pt x="604" y="303"/>
                  </a:lnTo>
                  <a:lnTo>
                    <a:pt x="574" y="283"/>
                  </a:lnTo>
                  <a:lnTo>
                    <a:pt x="534" y="273"/>
                  </a:lnTo>
                  <a:lnTo>
                    <a:pt x="500" y="223"/>
                  </a:lnTo>
                  <a:lnTo>
                    <a:pt x="484" y="154"/>
                  </a:lnTo>
                  <a:lnTo>
                    <a:pt x="462" y="111"/>
                  </a:lnTo>
                  <a:lnTo>
                    <a:pt x="424" y="66"/>
                  </a:lnTo>
                  <a:lnTo>
                    <a:pt x="369" y="41"/>
                  </a:lnTo>
                  <a:lnTo>
                    <a:pt x="351" y="27"/>
                  </a:lnTo>
                  <a:lnTo>
                    <a:pt x="334" y="0"/>
                  </a:lnTo>
                  <a:lnTo>
                    <a:pt x="289" y="17"/>
                  </a:lnTo>
                  <a:lnTo>
                    <a:pt x="244" y="19"/>
                  </a:lnTo>
                  <a:lnTo>
                    <a:pt x="184" y="58"/>
                  </a:lnTo>
                  <a:lnTo>
                    <a:pt x="131" y="60"/>
                  </a:lnTo>
                  <a:lnTo>
                    <a:pt x="105" y="80"/>
                  </a:lnTo>
                  <a:lnTo>
                    <a:pt x="54"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2" name="Freeform 181"/>
            <p:cNvSpPr>
              <a:spLocks noChangeAspect="1"/>
            </p:cNvSpPr>
            <p:nvPr/>
          </p:nvSpPr>
          <p:spPr bwMode="gray">
            <a:xfrm>
              <a:off x="3109" y="2214"/>
              <a:ext cx="331" cy="282"/>
            </a:xfrm>
            <a:custGeom>
              <a:avLst/>
              <a:gdLst/>
              <a:ahLst/>
              <a:cxnLst>
                <a:cxn ang="0">
                  <a:pos x="20" y="1394"/>
                </a:cxn>
                <a:cxn ang="0">
                  <a:pos x="94" y="1275"/>
                </a:cxn>
                <a:cxn ang="0">
                  <a:pos x="139" y="1089"/>
                </a:cxn>
                <a:cxn ang="0">
                  <a:pos x="123" y="799"/>
                </a:cxn>
                <a:cxn ang="0">
                  <a:pos x="268" y="784"/>
                </a:cxn>
                <a:cxn ang="0">
                  <a:pos x="347" y="774"/>
                </a:cxn>
                <a:cxn ang="0">
                  <a:pos x="391" y="708"/>
                </a:cxn>
                <a:cxn ang="0">
                  <a:pos x="467" y="679"/>
                </a:cxn>
                <a:cxn ang="0">
                  <a:pos x="538" y="707"/>
                </a:cxn>
                <a:cxn ang="0">
                  <a:pos x="501" y="626"/>
                </a:cxn>
                <a:cxn ang="0">
                  <a:pos x="540" y="514"/>
                </a:cxn>
                <a:cxn ang="0">
                  <a:pos x="555" y="424"/>
                </a:cxn>
                <a:cxn ang="0">
                  <a:pos x="632" y="382"/>
                </a:cxn>
                <a:cxn ang="0">
                  <a:pos x="741" y="301"/>
                </a:cxn>
                <a:cxn ang="0">
                  <a:pos x="679" y="257"/>
                </a:cxn>
                <a:cxn ang="0">
                  <a:pos x="729" y="192"/>
                </a:cxn>
                <a:cxn ang="0">
                  <a:pos x="758" y="187"/>
                </a:cxn>
                <a:cxn ang="0">
                  <a:pos x="814" y="123"/>
                </a:cxn>
                <a:cxn ang="0">
                  <a:pos x="940" y="91"/>
                </a:cxn>
                <a:cxn ang="0">
                  <a:pos x="1017" y="1"/>
                </a:cxn>
                <a:cxn ang="0">
                  <a:pos x="1124" y="18"/>
                </a:cxn>
                <a:cxn ang="0">
                  <a:pos x="1228" y="47"/>
                </a:cxn>
                <a:cxn ang="0">
                  <a:pos x="1296" y="160"/>
                </a:cxn>
                <a:cxn ang="0">
                  <a:pos x="1400" y="108"/>
                </a:cxn>
                <a:cxn ang="0">
                  <a:pos x="1515" y="124"/>
                </a:cxn>
                <a:cxn ang="0">
                  <a:pos x="1601" y="199"/>
                </a:cxn>
                <a:cxn ang="0">
                  <a:pos x="1595" y="302"/>
                </a:cxn>
                <a:cxn ang="0">
                  <a:pos x="1621" y="384"/>
                </a:cxn>
                <a:cxn ang="0">
                  <a:pos x="1580" y="461"/>
                </a:cxn>
                <a:cxn ang="0">
                  <a:pos x="1648" y="589"/>
                </a:cxn>
                <a:cxn ang="0">
                  <a:pos x="1761" y="727"/>
                </a:cxn>
                <a:cxn ang="0">
                  <a:pos x="1780" y="811"/>
                </a:cxn>
                <a:cxn ang="0">
                  <a:pos x="1904" y="845"/>
                </a:cxn>
                <a:cxn ang="0">
                  <a:pos x="1941" y="906"/>
                </a:cxn>
                <a:cxn ang="0">
                  <a:pos x="1957" y="980"/>
                </a:cxn>
                <a:cxn ang="0">
                  <a:pos x="1867" y="1060"/>
                </a:cxn>
                <a:cxn ang="0">
                  <a:pos x="1730" y="1012"/>
                </a:cxn>
                <a:cxn ang="0">
                  <a:pos x="1672" y="1065"/>
                </a:cxn>
                <a:cxn ang="0">
                  <a:pos x="1726" y="1163"/>
                </a:cxn>
                <a:cxn ang="0">
                  <a:pos x="1730" y="1243"/>
                </a:cxn>
                <a:cxn ang="0">
                  <a:pos x="1764" y="1316"/>
                </a:cxn>
                <a:cxn ang="0">
                  <a:pos x="1679" y="1417"/>
                </a:cxn>
                <a:cxn ang="0">
                  <a:pos x="1554" y="1499"/>
                </a:cxn>
                <a:cxn ang="0">
                  <a:pos x="1533" y="1590"/>
                </a:cxn>
                <a:cxn ang="0">
                  <a:pos x="1496" y="1689"/>
                </a:cxn>
                <a:cxn ang="0">
                  <a:pos x="1418" y="1649"/>
                </a:cxn>
                <a:cxn ang="0">
                  <a:pos x="1299" y="1678"/>
                </a:cxn>
                <a:cxn ang="0">
                  <a:pos x="1214" y="1590"/>
                </a:cxn>
                <a:cxn ang="0">
                  <a:pos x="1109" y="1617"/>
                </a:cxn>
                <a:cxn ang="0">
                  <a:pos x="1025" y="1595"/>
                </a:cxn>
                <a:cxn ang="0">
                  <a:pos x="941" y="1630"/>
                </a:cxn>
                <a:cxn ang="0">
                  <a:pos x="889" y="1599"/>
                </a:cxn>
                <a:cxn ang="0">
                  <a:pos x="799" y="1552"/>
                </a:cxn>
                <a:cxn ang="0">
                  <a:pos x="715" y="1515"/>
                </a:cxn>
                <a:cxn ang="0">
                  <a:pos x="596" y="1499"/>
                </a:cxn>
                <a:cxn ang="0">
                  <a:pos x="447" y="1471"/>
                </a:cxn>
                <a:cxn ang="0">
                  <a:pos x="236" y="1496"/>
                </a:cxn>
                <a:cxn ang="0">
                  <a:pos x="146" y="1573"/>
                </a:cxn>
                <a:cxn ang="0">
                  <a:pos x="63" y="1595"/>
                </a:cxn>
              </a:cxnLst>
              <a:rect l="0" t="0" r="r" b="b"/>
              <a:pathLst>
                <a:path w="1981" h="1689">
                  <a:moveTo>
                    <a:pt x="63" y="1595"/>
                  </a:moveTo>
                  <a:lnTo>
                    <a:pt x="76" y="1444"/>
                  </a:lnTo>
                  <a:lnTo>
                    <a:pt x="20" y="1394"/>
                  </a:lnTo>
                  <a:lnTo>
                    <a:pt x="0" y="1353"/>
                  </a:lnTo>
                  <a:lnTo>
                    <a:pt x="37" y="1306"/>
                  </a:lnTo>
                  <a:lnTo>
                    <a:pt x="94" y="1275"/>
                  </a:lnTo>
                  <a:lnTo>
                    <a:pt x="137" y="1214"/>
                  </a:lnTo>
                  <a:lnTo>
                    <a:pt x="141" y="1148"/>
                  </a:lnTo>
                  <a:lnTo>
                    <a:pt x="139" y="1089"/>
                  </a:lnTo>
                  <a:lnTo>
                    <a:pt x="72" y="824"/>
                  </a:lnTo>
                  <a:lnTo>
                    <a:pt x="67" y="785"/>
                  </a:lnTo>
                  <a:lnTo>
                    <a:pt x="123" y="799"/>
                  </a:lnTo>
                  <a:lnTo>
                    <a:pt x="181" y="786"/>
                  </a:lnTo>
                  <a:lnTo>
                    <a:pt x="241" y="796"/>
                  </a:lnTo>
                  <a:lnTo>
                    <a:pt x="268" y="784"/>
                  </a:lnTo>
                  <a:lnTo>
                    <a:pt x="290" y="764"/>
                  </a:lnTo>
                  <a:lnTo>
                    <a:pt x="317" y="777"/>
                  </a:lnTo>
                  <a:lnTo>
                    <a:pt x="347" y="774"/>
                  </a:lnTo>
                  <a:lnTo>
                    <a:pt x="335" y="720"/>
                  </a:lnTo>
                  <a:lnTo>
                    <a:pt x="362" y="706"/>
                  </a:lnTo>
                  <a:lnTo>
                    <a:pt x="391" y="708"/>
                  </a:lnTo>
                  <a:lnTo>
                    <a:pt x="411" y="685"/>
                  </a:lnTo>
                  <a:lnTo>
                    <a:pt x="438" y="668"/>
                  </a:lnTo>
                  <a:lnTo>
                    <a:pt x="467" y="679"/>
                  </a:lnTo>
                  <a:lnTo>
                    <a:pt x="482" y="704"/>
                  </a:lnTo>
                  <a:lnTo>
                    <a:pt x="510" y="719"/>
                  </a:lnTo>
                  <a:lnTo>
                    <a:pt x="538" y="707"/>
                  </a:lnTo>
                  <a:lnTo>
                    <a:pt x="533" y="678"/>
                  </a:lnTo>
                  <a:lnTo>
                    <a:pt x="514" y="654"/>
                  </a:lnTo>
                  <a:lnTo>
                    <a:pt x="501" y="626"/>
                  </a:lnTo>
                  <a:lnTo>
                    <a:pt x="508" y="596"/>
                  </a:lnTo>
                  <a:lnTo>
                    <a:pt x="540" y="546"/>
                  </a:lnTo>
                  <a:lnTo>
                    <a:pt x="540" y="514"/>
                  </a:lnTo>
                  <a:lnTo>
                    <a:pt x="547" y="484"/>
                  </a:lnTo>
                  <a:lnTo>
                    <a:pt x="546" y="454"/>
                  </a:lnTo>
                  <a:lnTo>
                    <a:pt x="555" y="424"/>
                  </a:lnTo>
                  <a:lnTo>
                    <a:pt x="581" y="409"/>
                  </a:lnTo>
                  <a:lnTo>
                    <a:pt x="611" y="403"/>
                  </a:lnTo>
                  <a:lnTo>
                    <a:pt x="632" y="382"/>
                  </a:lnTo>
                  <a:lnTo>
                    <a:pt x="658" y="368"/>
                  </a:lnTo>
                  <a:lnTo>
                    <a:pt x="707" y="369"/>
                  </a:lnTo>
                  <a:lnTo>
                    <a:pt x="741" y="301"/>
                  </a:lnTo>
                  <a:lnTo>
                    <a:pt x="713" y="287"/>
                  </a:lnTo>
                  <a:lnTo>
                    <a:pt x="681" y="287"/>
                  </a:lnTo>
                  <a:lnTo>
                    <a:pt x="679" y="257"/>
                  </a:lnTo>
                  <a:lnTo>
                    <a:pt x="681" y="227"/>
                  </a:lnTo>
                  <a:lnTo>
                    <a:pt x="709" y="214"/>
                  </a:lnTo>
                  <a:lnTo>
                    <a:pt x="729" y="192"/>
                  </a:lnTo>
                  <a:lnTo>
                    <a:pt x="727" y="184"/>
                  </a:lnTo>
                  <a:lnTo>
                    <a:pt x="729" y="180"/>
                  </a:lnTo>
                  <a:lnTo>
                    <a:pt x="758" y="187"/>
                  </a:lnTo>
                  <a:lnTo>
                    <a:pt x="783" y="170"/>
                  </a:lnTo>
                  <a:lnTo>
                    <a:pt x="790" y="140"/>
                  </a:lnTo>
                  <a:lnTo>
                    <a:pt x="814" y="123"/>
                  </a:lnTo>
                  <a:lnTo>
                    <a:pt x="873" y="146"/>
                  </a:lnTo>
                  <a:lnTo>
                    <a:pt x="902" y="140"/>
                  </a:lnTo>
                  <a:lnTo>
                    <a:pt x="940" y="91"/>
                  </a:lnTo>
                  <a:lnTo>
                    <a:pt x="948" y="61"/>
                  </a:lnTo>
                  <a:lnTo>
                    <a:pt x="990" y="18"/>
                  </a:lnTo>
                  <a:lnTo>
                    <a:pt x="1017" y="1"/>
                  </a:lnTo>
                  <a:lnTo>
                    <a:pt x="1056" y="0"/>
                  </a:lnTo>
                  <a:lnTo>
                    <a:pt x="1065" y="27"/>
                  </a:lnTo>
                  <a:lnTo>
                    <a:pt x="1124" y="18"/>
                  </a:lnTo>
                  <a:lnTo>
                    <a:pt x="1152" y="31"/>
                  </a:lnTo>
                  <a:lnTo>
                    <a:pt x="1168" y="56"/>
                  </a:lnTo>
                  <a:lnTo>
                    <a:pt x="1228" y="47"/>
                  </a:lnTo>
                  <a:lnTo>
                    <a:pt x="1257" y="54"/>
                  </a:lnTo>
                  <a:lnTo>
                    <a:pt x="1303" y="87"/>
                  </a:lnTo>
                  <a:lnTo>
                    <a:pt x="1296" y="160"/>
                  </a:lnTo>
                  <a:lnTo>
                    <a:pt x="1348" y="131"/>
                  </a:lnTo>
                  <a:lnTo>
                    <a:pt x="1378" y="128"/>
                  </a:lnTo>
                  <a:lnTo>
                    <a:pt x="1400" y="108"/>
                  </a:lnTo>
                  <a:lnTo>
                    <a:pt x="1459" y="104"/>
                  </a:lnTo>
                  <a:lnTo>
                    <a:pt x="1489" y="108"/>
                  </a:lnTo>
                  <a:lnTo>
                    <a:pt x="1515" y="124"/>
                  </a:lnTo>
                  <a:lnTo>
                    <a:pt x="1536" y="146"/>
                  </a:lnTo>
                  <a:lnTo>
                    <a:pt x="1571" y="196"/>
                  </a:lnTo>
                  <a:lnTo>
                    <a:pt x="1601" y="199"/>
                  </a:lnTo>
                  <a:lnTo>
                    <a:pt x="1605" y="242"/>
                  </a:lnTo>
                  <a:lnTo>
                    <a:pt x="1595" y="270"/>
                  </a:lnTo>
                  <a:lnTo>
                    <a:pt x="1595" y="302"/>
                  </a:lnTo>
                  <a:lnTo>
                    <a:pt x="1614" y="326"/>
                  </a:lnTo>
                  <a:lnTo>
                    <a:pt x="1625" y="354"/>
                  </a:lnTo>
                  <a:lnTo>
                    <a:pt x="1621" y="384"/>
                  </a:lnTo>
                  <a:lnTo>
                    <a:pt x="1612" y="412"/>
                  </a:lnTo>
                  <a:lnTo>
                    <a:pt x="1587" y="431"/>
                  </a:lnTo>
                  <a:lnTo>
                    <a:pt x="1580" y="461"/>
                  </a:lnTo>
                  <a:lnTo>
                    <a:pt x="1588" y="488"/>
                  </a:lnTo>
                  <a:lnTo>
                    <a:pt x="1631" y="531"/>
                  </a:lnTo>
                  <a:lnTo>
                    <a:pt x="1648" y="589"/>
                  </a:lnTo>
                  <a:lnTo>
                    <a:pt x="1690" y="670"/>
                  </a:lnTo>
                  <a:lnTo>
                    <a:pt x="1706" y="697"/>
                  </a:lnTo>
                  <a:lnTo>
                    <a:pt x="1761" y="727"/>
                  </a:lnTo>
                  <a:lnTo>
                    <a:pt x="1779" y="751"/>
                  </a:lnTo>
                  <a:lnTo>
                    <a:pt x="1784" y="780"/>
                  </a:lnTo>
                  <a:lnTo>
                    <a:pt x="1780" y="811"/>
                  </a:lnTo>
                  <a:lnTo>
                    <a:pt x="1792" y="838"/>
                  </a:lnTo>
                  <a:lnTo>
                    <a:pt x="1881" y="825"/>
                  </a:lnTo>
                  <a:lnTo>
                    <a:pt x="1904" y="845"/>
                  </a:lnTo>
                  <a:lnTo>
                    <a:pt x="1933" y="854"/>
                  </a:lnTo>
                  <a:lnTo>
                    <a:pt x="1923" y="882"/>
                  </a:lnTo>
                  <a:lnTo>
                    <a:pt x="1941" y="906"/>
                  </a:lnTo>
                  <a:lnTo>
                    <a:pt x="1977" y="911"/>
                  </a:lnTo>
                  <a:lnTo>
                    <a:pt x="1981" y="962"/>
                  </a:lnTo>
                  <a:lnTo>
                    <a:pt x="1957" y="980"/>
                  </a:lnTo>
                  <a:lnTo>
                    <a:pt x="1939" y="1004"/>
                  </a:lnTo>
                  <a:lnTo>
                    <a:pt x="1894" y="1044"/>
                  </a:lnTo>
                  <a:lnTo>
                    <a:pt x="1867" y="1060"/>
                  </a:lnTo>
                  <a:lnTo>
                    <a:pt x="1805" y="1053"/>
                  </a:lnTo>
                  <a:lnTo>
                    <a:pt x="1760" y="1013"/>
                  </a:lnTo>
                  <a:lnTo>
                    <a:pt x="1730" y="1012"/>
                  </a:lnTo>
                  <a:lnTo>
                    <a:pt x="1702" y="1023"/>
                  </a:lnTo>
                  <a:lnTo>
                    <a:pt x="1699" y="1054"/>
                  </a:lnTo>
                  <a:lnTo>
                    <a:pt x="1672" y="1065"/>
                  </a:lnTo>
                  <a:lnTo>
                    <a:pt x="1673" y="1096"/>
                  </a:lnTo>
                  <a:lnTo>
                    <a:pt x="1717" y="1134"/>
                  </a:lnTo>
                  <a:lnTo>
                    <a:pt x="1726" y="1163"/>
                  </a:lnTo>
                  <a:lnTo>
                    <a:pt x="1716" y="1192"/>
                  </a:lnTo>
                  <a:lnTo>
                    <a:pt x="1736" y="1214"/>
                  </a:lnTo>
                  <a:lnTo>
                    <a:pt x="1730" y="1243"/>
                  </a:lnTo>
                  <a:lnTo>
                    <a:pt x="1756" y="1258"/>
                  </a:lnTo>
                  <a:lnTo>
                    <a:pt x="1767" y="1287"/>
                  </a:lnTo>
                  <a:lnTo>
                    <a:pt x="1764" y="1316"/>
                  </a:lnTo>
                  <a:lnTo>
                    <a:pt x="1783" y="1398"/>
                  </a:lnTo>
                  <a:lnTo>
                    <a:pt x="1706" y="1399"/>
                  </a:lnTo>
                  <a:lnTo>
                    <a:pt x="1679" y="1417"/>
                  </a:lnTo>
                  <a:lnTo>
                    <a:pt x="1647" y="1417"/>
                  </a:lnTo>
                  <a:lnTo>
                    <a:pt x="1618" y="1431"/>
                  </a:lnTo>
                  <a:lnTo>
                    <a:pt x="1554" y="1499"/>
                  </a:lnTo>
                  <a:lnTo>
                    <a:pt x="1541" y="1527"/>
                  </a:lnTo>
                  <a:lnTo>
                    <a:pt x="1541" y="1560"/>
                  </a:lnTo>
                  <a:lnTo>
                    <a:pt x="1533" y="1590"/>
                  </a:lnTo>
                  <a:lnTo>
                    <a:pt x="1541" y="1654"/>
                  </a:lnTo>
                  <a:lnTo>
                    <a:pt x="1526" y="1682"/>
                  </a:lnTo>
                  <a:lnTo>
                    <a:pt x="1496" y="1689"/>
                  </a:lnTo>
                  <a:lnTo>
                    <a:pt x="1478" y="1664"/>
                  </a:lnTo>
                  <a:lnTo>
                    <a:pt x="1449" y="1651"/>
                  </a:lnTo>
                  <a:lnTo>
                    <a:pt x="1418" y="1649"/>
                  </a:lnTo>
                  <a:lnTo>
                    <a:pt x="1358" y="1662"/>
                  </a:lnTo>
                  <a:lnTo>
                    <a:pt x="1325" y="1659"/>
                  </a:lnTo>
                  <a:lnTo>
                    <a:pt x="1299" y="1678"/>
                  </a:lnTo>
                  <a:lnTo>
                    <a:pt x="1275" y="1659"/>
                  </a:lnTo>
                  <a:lnTo>
                    <a:pt x="1264" y="1627"/>
                  </a:lnTo>
                  <a:lnTo>
                    <a:pt x="1214" y="1590"/>
                  </a:lnTo>
                  <a:lnTo>
                    <a:pt x="1153" y="1659"/>
                  </a:lnTo>
                  <a:lnTo>
                    <a:pt x="1125" y="1641"/>
                  </a:lnTo>
                  <a:lnTo>
                    <a:pt x="1109" y="1617"/>
                  </a:lnTo>
                  <a:lnTo>
                    <a:pt x="1078" y="1624"/>
                  </a:lnTo>
                  <a:lnTo>
                    <a:pt x="1049" y="1614"/>
                  </a:lnTo>
                  <a:lnTo>
                    <a:pt x="1025" y="1595"/>
                  </a:lnTo>
                  <a:lnTo>
                    <a:pt x="1001" y="1619"/>
                  </a:lnTo>
                  <a:lnTo>
                    <a:pt x="970" y="1619"/>
                  </a:lnTo>
                  <a:lnTo>
                    <a:pt x="941" y="1630"/>
                  </a:lnTo>
                  <a:lnTo>
                    <a:pt x="917" y="1649"/>
                  </a:lnTo>
                  <a:lnTo>
                    <a:pt x="893" y="1630"/>
                  </a:lnTo>
                  <a:lnTo>
                    <a:pt x="889" y="1599"/>
                  </a:lnTo>
                  <a:lnTo>
                    <a:pt x="829" y="1603"/>
                  </a:lnTo>
                  <a:lnTo>
                    <a:pt x="806" y="1584"/>
                  </a:lnTo>
                  <a:lnTo>
                    <a:pt x="799" y="1552"/>
                  </a:lnTo>
                  <a:lnTo>
                    <a:pt x="771" y="1537"/>
                  </a:lnTo>
                  <a:lnTo>
                    <a:pt x="741" y="1530"/>
                  </a:lnTo>
                  <a:lnTo>
                    <a:pt x="715" y="1515"/>
                  </a:lnTo>
                  <a:lnTo>
                    <a:pt x="685" y="1520"/>
                  </a:lnTo>
                  <a:lnTo>
                    <a:pt x="654" y="1516"/>
                  </a:lnTo>
                  <a:lnTo>
                    <a:pt x="596" y="1499"/>
                  </a:lnTo>
                  <a:lnTo>
                    <a:pt x="542" y="1466"/>
                  </a:lnTo>
                  <a:lnTo>
                    <a:pt x="510" y="1473"/>
                  </a:lnTo>
                  <a:lnTo>
                    <a:pt x="447" y="1471"/>
                  </a:lnTo>
                  <a:lnTo>
                    <a:pt x="418" y="1459"/>
                  </a:lnTo>
                  <a:lnTo>
                    <a:pt x="266" y="1483"/>
                  </a:lnTo>
                  <a:lnTo>
                    <a:pt x="236" y="1496"/>
                  </a:lnTo>
                  <a:lnTo>
                    <a:pt x="228" y="1525"/>
                  </a:lnTo>
                  <a:lnTo>
                    <a:pt x="205" y="1546"/>
                  </a:lnTo>
                  <a:lnTo>
                    <a:pt x="146" y="1573"/>
                  </a:lnTo>
                  <a:lnTo>
                    <a:pt x="116" y="1568"/>
                  </a:lnTo>
                  <a:lnTo>
                    <a:pt x="86" y="1573"/>
                  </a:lnTo>
                  <a:lnTo>
                    <a:pt x="63" y="15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3" name="Freeform 182"/>
            <p:cNvSpPr>
              <a:spLocks noChangeAspect="1"/>
            </p:cNvSpPr>
            <p:nvPr/>
          </p:nvSpPr>
          <p:spPr bwMode="gray">
            <a:xfrm>
              <a:off x="2895" y="2589"/>
              <a:ext cx="189" cy="93"/>
            </a:xfrm>
            <a:custGeom>
              <a:avLst/>
              <a:gdLst/>
              <a:ahLst/>
              <a:cxnLst>
                <a:cxn ang="0">
                  <a:pos x="1065" y="358"/>
                </a:cxn>
                <a:cxn ang="0">
                  <a:pos x="1018" y="370"/>
                </a:cxn>
                <a:cxn ang="0">
                  <a:pos x="957" y="329"/>
                </a:cxn>
                <a:cxn ang="0">
                  <a:pos x="898" y="313"/>
                </a:cxn>
                <a:cxn ang="0">
                  <a:pos x="853" y="324"/>
                </a:cxn>
                <a:cxn ang="0">
                  <a:pos x="791" y="318"/>
                </a:cxn>
                <a:cxn ang="0">
                  <a:pos x="729" y="351"/>
                </a:cxn>
                <a:cxn ang="0">
                  <a:pos x="712" y="394"/>
                </a:cxn>
                <a:cxn ang="0">
                  <a:pos x="673" y="406"/>
                </a:cxn>
                <a:cxn ang="0">
                  <a:pos x="623" y="431"/>
                </a:cxn>
                <a:cxn ang="0">
                  <a:pos x="560" y="410"/>
                </a:cxn>
                <a:cxn ang="0">
                  <a:pos x="501" y="444"/>
                </a:cxn>
                <a:cxn ang="0">
                  <a:pos x="386" y="478"/>
                </a:cxn>
                <a:cxn ang="0">
                  <a:pos x="337" y="551"/>
                </a:cxn>
                <a:cxn ang="0">
                  <a:pos x="314" y="552"/>
                </a:cxn>
                <a:cxn ang="0">
                  <a:pos x="191" y="557"/>
                </a:cxn>
                <a:cxn ang="0">
                  <a:pos x="101" y="486"/>
                </a:cxn>
                <a:cxn ang="0">
                  <a:pos x="49" y="460"/>
                </a:cxn>
                <a:cxn ang="0">
                  <a:pos x="23" y="408"/>
                </a:cxn>
                <a:cxn ang="0">
                  <a:pos x="0" y="327"/>
                </a:cxn>
                <a:cxn ang="0">
                  <a:pos x="22" y="284"/>
                </a:cxn>
                <a:cxn ang="0">
                  <a:pos x="46" y="247"/>
                </a:cxn>
                <a:cxn ang="0">
                  <a:pos x="73" y="250"/>
                </a:cxn>
                <a:cxn ang="0">
                  <a:pos x="94" y="265"/>
                </a:cxn>
                <a:cxn ang="0">
                  <a:pos x="150" y="259"/>
                </a:cxn>
                <a:cxn ang="0">
                  <a:pos x="198" y="222"/>
                </a:cxn>
                <a:cxn ang="0">
                  <a:pos x="198" y="196"/>
                </a:cxn>
                <a:cxn ang="0">
                  <a:pos x="230" y="190"/>
                </a:cxn>
                <a:cxn ang="0">
                  <a:pos x="250" y="157"/>
                </a:cxn>
                <a:cxn ang="0">
                  <a:pos x="253" y="111"/>
                </a:cxn>
                <a:cxn ang="0">
                  <a:pos x="262" y="95"/>
                </a:cxn>
                <a:cxn ang="0">
                  <a:pos x="293" y="85"/>
                </a:cxn>
                <a:cxn ang="0">
                  <a:pos x="312" y="55"/>
                </a:cxn>
                <a:cxn ang="0">
                  <a:pos x="333" y="28"/>
                </a:cxn>
                <a:cxn ang="0">
                  <a:pos x="375" y="31"/>
                </a:cxn>
                <a:cxn ang="0">
                  <a:pos x="401" y="8"/>
                </a:cxn>
                <a:cxn ang="0">
                  <a:pos x="443" y="28"/>
                </a:cxn>
                <a:cxn ang="0">
                  <a:pos x="484" y="18"/>
                </a:cxn>
                <a:cxn ang="0">
                  <a:pos x="521" y="0"/>
                </a:cxn>
                <a:cxn ang="0">
                  <a:pos x="553" y="23"/>
                </a:cxn>
                <a:cxn ang="0">
                  <a:pos x="590" y="59"/>
                </a:cxn>
                <a:cxn ang="0">
                  <a:pos x="614" y="95"/>
                </a:cxn>
                <a:cxn ang="0">
                  <a:pos x="643" y="104"/>
                </a:cxn>
                <a:cxn ang="0">
                  <a:pos x="680" y="85"/>
                </a:cxn>
                <a:cxn ang="0">
                  <a:pos x="713" y="50"/>
                </a:cxn>
                <a:cxn ang="0">
                  <a:pos x="785" y="50"/>
                </a:cxn>
                <a:cxn ang="0">
                  <a:pos x="824" y="77"/>
                </a:cxn>
                <a:cxn ang="0">
                  <a:pos x="851" y="57"/>
                </a:cxn>
                <a:cxn ang="0">
                  <a:pos x="889" y="38"/>
                </a:cxn>
                <a:cxn ang="0">
                  <a:pos x="935" y="35"/>
                </a:cxn>
                <a:cxn ang="0">
                  <a:pos x="986" y="38"/>
                </a:cxn>
                <a:cxn ang="0">
                  <a:pos x="1025" y="63"/>
                </a:cxn>
                <a:cxn ang="0">
                  <a:pos x="1054" y="95"/>
                </a:cxn>
                <a:cxn ang="0">
                  <a:pos x="1096" y="127"/>
                </a:cxn>
                <a:cxn ang="0">
                  <a:pos x="1132" y="138"/>
                </a:cxn>
                <a:cxn ang="0">
                  <a:pos x="1131" y="163"/>
                </a:cxn>
                <a:cxn ang="0">
                  <a:pos x="1088" y="273"/>
                </a:cxn>
                <a:cxn ang="0">
                  <a:pos x="1065" y="358"/>
                </a:cxn>
              </a:cxnLst>
              <a:rect l="0" t="0" r="r" b="b"/>
              <a:pathLst>
                <a:path w="1132" h="557">
                  <a:moveTo>
                    <a:pt x="1065" y="358"/>
                  </a:moveTo>
                  <a:lnTo>
                    <a:pt x="1018" y="370"/>
                  </a:lnTo>
                  <a:lnTo>
                    <a:pt x="957" y="329"/>
                  </a:lnTo>
                  <a:lnTo>
                    <a:pt x="898" y="313"/>
                  </a:lnTo>
                  <a:lnTo>
                    <a:pt x="853" y="324"/>
                  </a:lnTo>
                  <a:lnTo>
                    <a:pt x="791" y="318"/>
                  </a:lnTo>
                  <a:lnTo>
                    <a:pt x="729" y="351"/>
                  </a:lnTo>
                  <a:lnTo>
                    <a:pt x="712" y="394"/>
                  </a:lnTo>
                  <a:lnTo>
                    <a:pt x="673" y="406"/>
                  </a:lnTo>
                  <a:lnTo>
                    <a:pt x="623" y="431"/>
                  </a:lnTo>
                  <a:lnTo>
                    <a:pt x="560" y="410"/>
                  </a:lnTo>
                  <a:lnTo>
                    <a:pt x="501" y="444"/>
                  </a:lnTo>
                  <a:lnTo>
                    <a:pt x="386" y="478"/>
                  </a:lnTo>
                  <a:lnTo>
                    <a:pt x="337" y="551"/>
                  </a:lnTo>
                  <a:lnTo>
                    <a:pt x="314" y="552"/>
                  </a:lnTo>
                  <a:lnTo>
                    <a:pt x="191" y="557"/>
                  </a:lnTo>
                  <a:lnTo>
                    <a:pt x="101" y="486"/>
                  </a:lnTo>
                  <a:lnTo>
                    <a:pt x="49" y="460"/>
                  </a:lnTo>
                  <a:lnTo>
                    <a:pt x="23" y="408"/>
                  </a:lnTo>
                  <a:lnTo>
                    <a:pt x="0" y="327"/>
                  </a:lnTo>
                  <a:lnTo>
                    <a:pt x="22" y="284"/>
                  </a:lnTo>
                  <a:lnTo>
                    <a:pt x="46" y="247"/>
                  </a:lnTo>
                  <a:lnTo>
                    <a:pt x="73" y="250"/>
                  </a:lnTo>
                  <a:lnTo>
                    <a:pt x="94" y="265"/>
                  </a:lnTo>
                  <a:lnTo>
                    <a:pt x="150" y="259"/>
                  </a:lnTo>
                  <a:lnTo>
                    <a:pt x="198" y="222"/>
                  </a:lnTo>
                  <a:lnTo>
                    <a:pt x="198" y="196"/>
                  </a:lnTo>
                  <a:lnTo>
                    <a:pt x="230" y="190"/>
                  </a:lnTo>
                  <a:lnTo>
                    <a:pt x="250" y="157"/>
                  </a:lnTo>
                  <a:lnTo>
                    <a:pt x="253" y="111"/>
                  </a:lnTo>
                  <a:lnTo>
                    <a:pt x="262" y="95"/>
                  </a:lnTo>
                  <a:lnTo>
                    <a:pt x="293" y="85"/>
                  </a:lnTo>
                  <a:lnTo>
                    <a:pt x="312" y="55"/>
                  </a:lnTo>
                  <a:lnTo>
                    <a:pt x="333" y="28"/>
                  </a:lnTo>
                  <a:lnTo>
                    <a:pt x="375" y="31"/>
                  </a:lnTo>
                  <a:lnTo>
                    <a:pt x="401" y="8"/>
                  </a:lnTo>
                  <a:lnTo>
                    <a:pt x="443" y="28"/>
                  </a:lnTo>
                  <a:lnTo>
                    <a:pt x="484" y="18"/>
                  </a:lnTo>
                  <a:lnTo>
                    <a:pt x="521" y="0"/>
                  </a:lnTo>
                  <a:lnTo>
                    <a:pt x="553" y="23"/>
                  </a:lnTo>
                  <a:lnTo>
                    <a:pt x="590" y="59"/>
                  </a:lnTo>
                  <a:lnTo>
                    <a:pt x="614" y="95"/>
                  </a:lnTo>
                  <a:lnTo>
                    <a:pt x="643" y="104"/>
                  </a:lnTo>
                  <a:lnTo>
                    <a:pt x="680" y="85"/>
                  </a:lnTo>
                  <a:lnTo>
                    <a:pt x="713" y="50"/>
                  </a:lnTo>
                  <a:lnTo>
                    <a:pt x="785" y="50"/>
                  </a:lnTo>
                  <a:lnTo>
                    <a:pt x="824" y="77"/>
                  </a:lnTo>
                  <a:lnTo>
                    <a:pt x="851" y="57"/>
                  </a:lnTo>
                  <a:lnTo>
                    <a:pt x="889" y="38"/>
                  </a:lnTo>
                  <a:lnTo>
                    <a:pt x="935" y="35"/>
                  </a:lnTo>
                  <a:lnTo>
                    <a:pt x="986" y="38"/>
                  </a:lnTo>
                  <a:lnTo>
                    <a:pt x="1025" y="63"/>
                  </a:lnTo>
                  <a:lnTo>
                    <a:pt x="1054" y="95"/>
                  </a:lnTo>
                  <a:lnTo>
                    <a:pt x="1096" y="127"/>
                  </a:lnTo>
                  <a:lnTo>
                    <a:pt x="1132" y="138"/>
                  </a:lnTo>
                  <a:lnTo>
                    <a:pt x="1131" y="163"/>
                  </a:lnTo>
                  <a:lnTo>
                    <a:pt x="1088" y="273"/>
                  </a:lnTo>
                  <a:lnTo>
                    <a:pt x="1065" y="3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5" name="Freeform 183"/>
            <p:cNvSpPr>
              <a:spLocks noChangeAspect="1"/>
            </p:cNvSpPr>
            <p:nvPr/>
          </p:nvSpPr>
          <p:spPr bwMode="gray">
            <a:xfrm>
              <a:off x="3020" y="2943"/>
              <a:ext cx="83" cy="67"/>
            </a:xfrm>
            <a:custGeom>
              <a:avLst/>
              <a:gdLst/>
              <a:ahLst/>
              <a:cxnLst>
                <a:cxn ang="0">
                  <a:pos x="99" y="400"/>
                </a:cxn>
                <a:cxn ang="0">
                  <a:pos x="33" y="337"/>
                </a:cxn>
                <a:cxn ang="0">
                  <a:pos x="3" y="263"/>
                </a:cxn>
                <a:cxn ang="0">
                  <a:pos x="0" y="200"/>
                </a:cxn>
                <a:cxn ang="0">
                  <a:pos x="18" y="65"/>
                </a:cxn>
                <a:cxn ang="0">
                  <a:pos x="26" y="71"/>
                </a:cxn>
                <a:cxn ang="0">
                  <a:pos x="41" y="72"/>
                </a:cxn>
                <a:cxn ang="0">
                  <a:pos x="54" y="62"/>
                </a:cxn>
                <a:cxn ang="0">
                  <a:pos x="57" y="28"/>
                </a:cxn>
                <a:cxn ang="0">
                  <a:pos x="120" y="8"/>
                </a:cxn>
                <a:cxn ang="0">
                  <a:pos x="133" y="12"/>
                </a:cxn>
                <a:cxn ang="0">
                  <a:pos x="156" y="38"/>
                </a:cxn>
                <a:cxn ang="0">
                  <a:pos x="165" y="37"/>
                </a:cxn>
                <a:cxn ang="0">
                  <a:pos x="166" y="20"/>
                </a:cxn>
                <a:cxn ang="0">
                  <a:pos x="195" y="3"/>
                </a:cxn>
                <a:cxn ang="0">
                  <a:pos x="254" y="15"/>
                </a:cxn>
                <a:cxn ang="0">
                  <a:pos x="268" y="0"/>
                </a:cxn>
                <a:cxn ang="0">
                  <a:pos x="322" y="10"/>
                </a:cxn>
                <a:cxn ang="0">
                  <a:pos x="362" y="4"/>
                </a:cxn>
                <a:cxn ang="0">
                  <a:pos x="385" y="15"/>
                </a:cxn>
                <a:cxn ang="0">
                  <a:pos x="471" y="87"/>
                </a:cxn>
                <a:cxn ang="0">
                  <a:pos x="494" y="197"/>
                </a:cxn>
                <a:cxn ang="0">
                  <a:pos x="496" y="261"/>
                </a:cxn>
                <a:cxn ang="0">
                  <a:pos x="471" y="267"/>
                </a:cxn>
                <a:cxn ang="0">
                  <a:pos x="418" y="317"/>
                </a:cxn>
                <a:cxn ang="0">
                  <a:pos x="340" y="317"/>
                </a:cxn>
                <a:cxn ang="0">
                  <a:pos x="273" y="343"/>
                </a:cxn>
                <a:cxn ang="0">
                  <a:pos x="232" y="383"/>
                </a:cxn>
                <a:cxn ang="0">
                  <a:pos x="99" y="400"/>
                </a:cxn>
              </a:cxnLst>
              <a:rect l="0" t="0" r="r" b="b"/>
              <a:pathLst>
                <a:path w="496" h="400">
                  <a:moveTo>
                    <a:pt x="99" y="400"/>
                  </a:moveTo>
                  <a:lnTo>
                    <a:pt x="33" y="337"/>
                  </a:lnTo>
                  <a:lnTo>
                    <a:pt x="3" y="263"/>
                  </a:lnTo>
                  <a:lnTo>
                    <a:pt x="0" y="200"/>
                  </a:lnTo>
                  <a:lnTo>
                    <a:pt x="18" y="65"/>
                  </a:lnTo>
                  <a:lnTo>
                    <a:pt x="26" y="71"/>
                  </a:lnTo>
                  <a:lnTo>
                    <a:pt x="41" y="72"/>
                  </a:lnTo>
                  <a:lnTo>
                    <a:pt x="54" y="62"/>
                  </a:lnTo>
                  <a:lnTo>
                    <a:pt x="57" y="28"/>
                  </a:lnTo>
                  <a:lnTo>
                    <a:pt x="120" y="8"/>
                  </a:lnTo>
                  <a:lnTo>
                    <a:pt x="133" y="12"/>
                  </a:lnTo>
                  <a:lnTo>
                    <a:pt x="156" y="38"/>
                  </a:lnTo>
                  <a:lnTo>
                    <a:pt x="165" y="37"/>
                  </a:lnTo>
                  <a:lnTo>
                    <a:pt x="166" y="20"/>
                  </a:lnTo>
                  <a:lnTo>
                    <a:pt x="195" y="3"/>
                  </a:lnTo>
                  <a:lnTo>
                    <a:pt x="254" y="15"/>
                  </a:lnTo>
                  <a:lnTo>
                    <a:pt x="268" y="0"/>
                  </a:lnTo>
                  <a:lnTo>
                    <a:pt x="322" y="10"/>
                  </a:lnTo>
                  <a:lnTo>
                    <a:pt x="362" y="4"/>
                  </a:lnTo>
                  <a:lnTo>
                    <a:pt x="385" y="15"/>
                  </a:lnTo>
                  <a:lnTo>
                    <a:pt x="471" y="87"/>
                  </a:lnTo>
                  <a:lnTo>
                    <a:pt x="494" y="197"/>
                  </a:lnTo>
                  <a:lnTo>
                    <a:pt x="496" y="261"/>
                  </a:lnTo>
                  <a:lnTo>
                    <a:pt x="471" y="267"/>
                  </a:lnTo>
                  <a:lnTo>
                    <a:pt x="418" y="317"/>
                  </a:lnTo>
                  <a:lnTo>
                    <a:pt x="340" y="317"/>
                  </a:lnTo>
                  <a:lnTo>
                    <a:pt x="273" y="343"/>
                  </a:lnTo>
                  <a:lnTo>
                    <a:pt x="232" y="383"/>
                  </a:lnTo>
                  <a:lnTo>
                    <a:pt x="99" y="40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6" name="Freeform 184"/>
            <p:cNvSpPr>
              <a:spLocks noChangeAspect="1"/>
            </p:cNvSpPr>
            <p:nvPr/>
          </p:nvSpPr>
          <p:spPr bwMode="gray">
            <a:xfrm>
              <a:off x="3008" y="2655"/>
              <a:ext cx="325" cy="226"/>
            </a:xfrm>
            <a:custGeom>
              <a:avLst/>
              <a:gdLst/>
              <a:ahLst/>
              <a:cxnLst>
                <a:cxn ang="0">
                  <a:pos x="1675" y="1330"/>
                </a:cxn>
                <a:cxn ang="0">
                  <a:pos x="1489" y="1247"/>
                </a:cxn>
                <a:cxn ang="0">
                  <a:pos x="1392" y="1226"/>
                </a:cxn>
                <a:cxn ang="0">
                  <a:pos x="1216" y="1293"/>
                </a:cxn>
                <a:cxn ang="0">
                  <a:pos x="1085" y="1356"/>
                </a:cxn>
                <a:cxn ang="0">
                  <a:pos x="767" y="1326"/>
                </a:cxn>
                <a:cxn ang="0">
                  <a:pos x="589" y="1312"/>
                </a:cxn>
                <a:cxn ang="0">
                  <a:pos x="573" y="1226"/>
                </a:cxn>
                <a:cxn ang="0">
                  <a:pos x="490" y="1200"/>
                </a:cxn>
                <a:cxn ang="0">
                  <a:pos x="499" y="1099"/>
                </a:cxn>
                <a:cxn ang="0">
                  <a:pos x="429" y="1091"/>
                </a:cxn>
                <a:cxn ang="0">
                  <a:pos x="266" y="1009"/>
                </a:cxn>
                <a:cxn ang="0">
                  <a:pos x="253" y="917"/>
                </a:cxn>
                <a:cxn ang="0">
                  <a:pos x="183" y="887"/>
                </a:cxn>
                <a:cxn ang="0">
                  <a:pos x="133" y="768"/>
                </a:cxn>
                <a:cxn ang="0">
                  <a:pos x="73" y="680"/>
                </a:cxn>
                <a:cxn ang="0">
                  <a:pos x="0" y="641"/>
                </a:cxn>
                <a:cxn ang="0">
                  <a:pos x="131" y="604"/>
                </a:cxn>
                <a:cxn ang="0">
                  <a:pos x="217" y="511"/>
                </a:cxn>
                <a:cxn ang="0">
                  <a:pos x="275" y="416"/>
                </a:cxn>
                <a:cxn ang="0">
                  <a:pos x="339" y="316"/>
                </a:cxn>
                <a:cxn ang="0">
                  <a:pos x="370" y="236"/>
                </a:cxn>
                <a:cxn ang="0">
                  <a:pos x="411" y="168"/>
                </a:cxn>
                <a:cxn ang="0">
                  <a:pos x="493" y="146"/>
                </a:cxn>
                <a:cxn ang="0">
                  <a:pos x="535" y="93"/>
                </a:cxn>
                <a:cxn ang="0">
                  <a:pos x="626" y="82"/>
                </a:cxn>
                <a:cxn ang="0">
                  <a:pos x="783" y="100"/>
                </a:cxn>
                <a:cxn ang="0">
                  <a:pos x="896" y="82"/>
                </a:cxn>
                <a:cxn ang="0">
                  <a:pos x="974" y="139"/>
                </a:cxn>
                <a:cxn ang="0">
                  <a:pos x="1097" y="79"/>
                </a:cxn>
                <a:cxn ang="0">
                  <a:pos x="1288" y="0"/>
                </a:cxn>
                <a:cxn ang="0">
                  <a:pos x="1341" y="2"/>
                </a:cxn>
                <a:cxn ang="0">
                  <a:pos x="1437" y="91"/>
                </a:cxn>
                <a:cxn ang="0">
                  <a:pos x="1480" y="204"/>
                </a:cxn>
                <a:cxn ang="0">
                  <a:pos x="1577" y="362"/>
                </a:cxn>
                <a:cxn ang="0">
                  <a:pos x="1636" y="547"/>
                </a:cxn>
                <a:cxn ang="0">
                  <a:pos x="1625" y="680"/>
                </a:cxn>
                <a:cxn ang="0">
                  <a:pos x="1640" y="768"/>
                </a:cxn>
                <a:cxn ang="0">
                  <a:pos x="1640" y="837"/>
                </a:cxn>
                <a:cxn ang="0">
                  <a:pos x="1720" y="897"/>
                </a:cxn>
                <a:cxn ang="0">
                  <a:pos x="1798" y="865"/>
                </a:cxn>
                <a:cxn ang="0">
                  <a:pos x="1888" y="842"/>
                </a:cxn>
                <a:cxn ang="0">
                  <a:pos x="1941" y="856"/>
                </a:cxn>
                <a:cxn ang="0">
                  <a:pos x="1949" y="948"/>
                </a:cxn>
                <a:cxn ang="0">
                  <a:pos x="1930" y="1009"/>
                </a:cxn>
                <a:cxn ang="0">
                  <a:pos x="1875" y="1038"/>
                </a:cxn>
                <a:cxn ang="0">
                  <a:pos x="1808" y="1104"/>
                </a:cxn>
                <a:cxn ang="0">
                  <a:pos x="1771" y="1105"/>
                </a:cxn>
                <a:cxn ang="0">
                  <a:pos x="1818" y="1032"/>
                </a:cxn>
                <a:cxn ang="0">
                  <a:pos x="1789" y="979"/>
                </a:cxn>
                <a:cxn ang="0">
                  <a:pos x="1758" y="1112"/>
                </a:cxn>
                <a:cxn ang="0">
                  <a:pos x="1740" y="1185"/>
                </a:cxn>
                <a:cxn ang="0">
                  <a:pos x="1735" y="1281"/>
                </a:cxn>
              </a:cxnLst>
              <a:rect l="0" t="0" r="r" b="b"/>
              <a:pathLst>
                <a:path w="1952" h="1356">
                  <a:moveTo>
                    <a:pt x="1740" y="1324"/>
                  </a:moveTo>
                  <a:lnTo>
                    <a:pt x="1675" y="1330"/>
                  </a:lnTo>
                  <a:lnTo>
                    <a:pt x="1597" y="1277"/>
                  </a:lnTo>
                  <a:lnTo>
                    <a:pt x="1489" y="1247"/>
                  </a:lnTo>
                  <a:lnTo>
                    <a:pt x="1464" y="1228"/>
                  </a:lnTo>
                  <a:lnTo>
                    <a:pt x="1392" y="1226"/>
                  </a:lnTo>
                  <a:lnTo>
                    <a:pt x="1298" y="1254"/>
                  </a:lnTo>
                  <a:lnTo>
                    <a:pt x="1216" y="1293"/>
                  </a:lnTo>
                  <a:lnTo>
                    <a:pt x="1147" y="1340"/>
                  </a:lnTo>
                  <a:lnTo>
                    <a:pt x="1085" y="1356"/>
                  </a:lnTo>
                  <a:lnTo>
                    <a:pt x="920" y="1329"/>
                  </a:lnTo>
                  <a:lnTo>
                    <a:pt x="767" y="1326"/>
                  </a:lnTo>
                  <a:lnTo>
                    <a:pt x="639" y="1312"/>
                  </a:lnTo>
                  <a:lnTo>
                    <a:pt x="589" y="1312"/>
                  </a:lnTo>
                  <a:lnTo>
                    <a:pt x="549" y="1279"/>
                  </a:lnTo>
                  <a:lnTo>
                    <a:pt x="573" y="1226"/>
                  </a:lnTo>
                  <a:lnTo>
                    <a:pt x="526" y="1210"/>
                  </a:lnTo>
                  <a:lnTo>
                    <a:pt x="490" y="1200"/>
                  </a:lnTo>
                  <a:lnTo>
                    <a:pt x="460" y="1139"/>
                  </a:lnTo>
                  <a:lnTo>
                    <a:pt x="499" y="1099"/>
                  </a:lnTo>
                  <a:lnTo>
                    <a:pt x="473" y="1058"/>
                  </a:lnTo>
                  <a:lnTo>
                    <a:pt x="429" y="1091"/>
                  </a:lnTo>
                  <a:lnTo>
                    <a:pt x="323" y="1054"/>
                  </a:lnTo>
                  <a:lnTo>
                    <a:pt x="266" y="1009"/>
                  </a:lnTo>
                  <a:lnTo>
                    <a:pt x="262" y="952"/>
                  </a:lnTo>
                  <a:lnTo>
                    <a:pt x="253" y="917"/>
                  </a:lnTo>
                  <a:lnTo>
                    <a:pt x="223" y="897"/>
                  </a:lnTo>
                  <a:lnTo>
                    <a:pt x="183" y="887"/>
                  </a:lnTo>
                  <a:lnTo>
                    <a:pt x="149" y="837"/>
                  </a:lnTo>
                  <a:lnTo>
                    <a:pt x="133" y="768"/>
                  </a:lnTo>
                  <a:lnTo>
                    <a:pt x="111" y="725"/>
                  </a:lnTo>
                  <a:lnTo>
                    <a:pt x="73" y="680"/>
                  </a:lnTo>
                  <a:lnTo>
                    <a:pt x="18" y="655"/>
                  </a:lnTo>
                  <a:lnTo>
                    <a:pt x="0" y="641"/>
                  </a:lnTo>
                  <a:lnTo>
                    <a:pt x="12" y="641"/>
                  </a:lnTo>
                  <a:lnTo>
                    <a:pt x="131" y="604"/>
                  </a:lnTo>
                  <a:lnTo>
                    <a:pt x="190" y="578"/>
                  </a:lnTo>
                  <a:lnTo>
                    <a:pt x="217" y="511"/>
                  </a:lnTo>
                  <a:lnTo>
                    <a:pt x="245" y="474"/>
                  </a:lnTo>
                  <a:lnTo>
                    <a:pt x="275" y="416"/>
                  </a:lnTo>
                  <a:lnTo>
                    <a:pt x="294" y="367"/>
                  </a:lnTo>
                  <a:lnTo>
                    <a:pt x="339" y="316"/>
                  </a:lnTo>
                  <a:lnTo>
                    <a:pt x="348" y="274"/>
                  </a:lnTo>
                  <a:lnTo>
                    <a:pt x="370" y="236"/>
                  </a:lnTo>
                  <a:lnTo>
                    <a:pt x="372" y="208"/>
                  </a:lnTo>
                  <a:lnTo>
                    <a:pt x="411" y="168"/>
                  </a:lnTo>
                  <a:lnTo>
                    <a:pt x="465" y="146"/>
                  </a:lnTo>
                  <a:lnTo>
                    <a:pt x="493" y="146"/>
                  </a:lnTo>
                  <a:lnTo>
                    <a:pt x="520" y="119"/>
                  </a:lnTo>
                  <a:lnTo>
                    <a:pt x="535" y="93"/>
                  </a:lnTo>
                  <a:lnTo>
                    <a:pt x="563" y="82"/>
                  </a:lnTo>
                  <a:lnTo>
                    <a:pt x="626" y="82"/>
                  </a:lnTo>
                  <a:lnTo>
                    <a:pt x="693" y="93"/>
                  </a:lnTo>
                  <a:lnTo>
                    <a:pt x="783" y="100"/>
                  </a:lnTo>
                  <a:lnTo>
                    <a:pt x="839" y="84"/>
                  </a:lnTo>
                  <a:lnTo>
                    <a:pt x="896" y="82"/>
                  </a:lnTo>
                  <a:lnTo>
                    <a:pt x="939" y="119"/>
                  </a:lnTo>
                  <a:lnTo>
                    <a:pt x="974" y="139"/>
                  </a:lnTo>
                  <a:lnTo>
                    <a:pt x="1036" y="96"/>
                  </a:lnTo>
                  <a:lnTo>
                    <a:pt x="1097" y="79"/>
                  </a:lnTo>
                  <a:lnTo>
                    <a:pt x="1161" y="78"/>
                  </a:lnTo>
                  <a:lnTo>
                    <a:pt x="1288" y="0"/>
                  </a:lnTo>
                  <a:lnTo>
                    <a:pt x="1315" y="5"/>
                  </a:lnTo>
                  <a:lnTo>
                    <a:pt x="1341" y="2"/>
                  </a:lnTo>
                  <a:lnTo>
                    <a:pt x="1388" y="41"/>
                  </a:lnTo>
                  <a:lnTo>
                    <a:pt x="1437" y="91"/>
                  </a:lnTo>
                  <a:lnTo>
                    <a:pt x="1468" y="141"/>
                  </a:lnTo>
                  <a:lnTo>
                    <a:pt x="1480" y="204"/>
                  </a:lnTo>
                  <a:lnTo>
                    <a:pt x="1523" y="282"/>
                  </a:lnTo>
                  <a:lnTo>
                    <a:pt x="1577" y="362"/>
                  </a:lnTo>
                  <a:lnTo>
                    <a:pt x="1616" y="437"/>
                  </a:lnTo>
                  <a:lnTo>
                    <a:pt x="1636" y="547"/>
                  </a:lnTo>
                  <a:lnTo>
                    <a:pt x="1636" y="617"/>
                  </a:lnTo>
                  <a:lnTo>
                    <a:pt x="1625" y="680"/>
                  </a:lnTo>
                  <a:lnTo>
                    <a:pt x="1636" y="725"/>
                  </a:lnTo>
                  <a:lnTo>
                    <a:pt x="1640" y="768"/>
                  </a:lnTo>
                  <a:lnTo>
                    <a:pt x="1641" y="824"/>
                  </a:lnTo>
                  <a:lnTo>
                    <a:pt x="1640" y="837"/>
                  </a:lnTo>
                  <a:lnTo>
                    <a:pt x="1673" y="833"/>
                  </a:lnTo>
                  <a:lnTo>
                    <a:pt x="1720" y="897"/>
                  </a:lnTo>
                  <a:lnTo>
                    <a:pt x="1759" y="894"/>
                  </a:lnTo>
                  <a:lnTo>
                    <a:pt x="1798" y="865"/>
                  </a:lnTo>
                  <a:lnTo>
                    <a:pt x="1855" y="856"/>
                  </a:lnTo>
                  <a:lnTo>
                    <a:pt x="1888" y="842"/>
                  </a:lnTo>
                  <a:lnTo>
                    <a:pt x="1920" y="844"/>
                  </a:lnTo>
                  <a:lnTo>
                    <a:pt x="1941" y="856"/>
                  </a:lnTo>
                  <a:lnTo>
                    <a:pt x="1952" y="883"/>
                  </a:lnTo>
                  <a:lnTo>
                    <a:pt x="1949" y="948"/>
                  </a:lnTo>
                  <a:lnTo>
                    <a:pt x="1943" y="989"/>
                  </a:lnTo>
                  <a:lnTo>
                    <a:pt x="1930" y="1009"/>
                  </a:lnTo>
                  <a:lnTo>
                    <a:pt x="1912" y="1030"/>
                  </a:lnTo>
                  <a:lnTo>
                    <a:pt x="1875" y="1038"/>
                  </a:lnTo>
                  <a:lnTo>
                    <a:pt x="1836" y="1065"/>
                  </a:lnTo>
                  <a:lnTo>
                    <a:pt x="1808" y="1104"/>
                  </a:lnTo>
                  <a:lnTo>
                    <a:pt x="1780" y="1128"/>
                  </a:lnTo>
                  <a:lnTo>
                    <a:pt x="1771" y="1105"/>
                  </a:lnTo>
                  <a:lnTo>
                    <a:pt x="1796" y="1078"/>
                  </a:lnTo>
                  <a:lnTo>
                    <a:pt x="1818" y="1032"/>
                  </a:lnTo>
                  <a:lnTo>
                    <a:pt x="1818" y="979"/>
                  </a:lnTo>
                  <a:lnTo>
                    <a:pt x="1789" y="979"/>
                  </a:lnTo>
                  <a:lnTo>
                    <a:pt x="1775" y="1065"/>
                  </a:lnTo>
                  <a:lnTo>
                    <a:pt x="1758" y="1112"/>
                  </a:lnTo>
                  <a:lnTo>
                    <a:pt x="1751" y="1152"/>
                  </a:lnTo>
                  <a:lnTo>
                    <a:pt x="1740" y="1185"/>
                  </a:lnTo>
                  <a:lnTo>
                    <a:pt x="1740" y="1252"/>
                  </a:lnTo>
                  <a:lnTo>
                    <a:pt x="1735" y="1281"/>
                  </a:lnTo>
                  <a:lnTo>
                    <a:pt x="1740" y="13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97" name="Group 185"/>
            <p:cNvGrpSpPr>
              <a:grpSpLocks noChangeAspect="1"/>
            </p:cNvGrpSpPr>
            <p:nvPr/>
          </p:nvGrpSpPr>
          <p:grpSpPr bwMode="auto">
            <a:xfrm>
              <a:off x="3065" y="1990"/>
              <a:ext cx="219" cy="137"/>
              <a:chOff x="3065" y="1990"/>
              <a:chExt cx="219" cy="137"/>
            </a:xfrm>
            <a:grpFill/>
          </p:grpSpPr>
          <p:sp>
            <p:nvSpPr>
              <p:cNvPr id="144" name="Freeform 186"/>
              <p:cNvSpPr>
                <a:spLocks noChangeAspect="1"/>
              </p:cNvSpPr>
              <p:nvPr/>
            </p:nvSpPr>
            <p:spPr bwMode="gray">
              <a:xfrm>
                <a:off x="3065" y="2059"/>
                <a:ext cx="46" cy="44"/>
              </a:xfrm>
              <a:custGeom>
                <a:avLst/>
                <a:gdLst/>
                <a:ahLst/>
                <a:cxnLst>
                  <a:cxn ang="0">
                    <a:pos x="228" y="4"/>
                  </a:cxn>
                  <a:cxn ang="0">
                    <a:pos x="208" y="0"/>
                  </a:cxn>
                  <a:cxn ang="0">
                    <a:pos x="146" y="9"/>
                  </a:cxn>
                  <a:cxn ang="0">
                    <a:pos x="97" y="7"/>
                  </a:cxn>
                  <a:cxn ang="0">
                    <a:pos x="74" y="48"/>
                  </a:cxn>
                  <a:cxn ang="0">
                    <a:pos x="54" y="42"/>
                  </a:cxn>
                  <a:cxn ang="0">
                    <a:pos x="33" y="56"/>
                  </a:cxn>
                  <a:cxn ang="0">
                    <a:pos x="0" y="42"/>
                  </a:cxn>
                  <a:cxn ang="0">
                    <a:pos x="0" y="130"/>
                  </a:cxn>
                  <a:cxn ang="0">
                    <a:pos x="24" y="160"/>
                  </a:cxn>
                  <a:cxn ang="0">
                    <a:pos x="45" y="171"/>
                  </a:cxn>
                  <a:cxn ang="0">
                    <a:pos x="47" y="198"/>
                  </a:cxn>
                  <a:cxn ang="0">
                    <a:pos x="27" y="232"/>
                  </a:cxn>
                  <a:cxn ang="0">
                    <a:pos x="24" y="259"/>
                  </a:cxn>
                  <a:cxn ang="0">
                    <a:pos x="56" y="218"/>
                  </a:cxn>
                  <a:cxn ang="0">
                    <a:pos x="80" y="171"/>
                  </a:cxn>
                  <a:cxn ang="0">
                    <a:pos x="94" y="128"/>
                  </a:cxn>
                  <a:cxn ang="0">
                    <a:pos x="138" y="144"/>
                  </a:cxn>
                  <a:cxn ang="0">
                    <a:pos x="156" y="144"/>
                  </a:cxn>
                  <a:cxn ang="0">
                    <a:pos x="174" y="138"/>
                  </a:cxn>
                  <a:cxn ang="0">
                    <a:pos x="189" y="110"/>
                  </a:cxn>
                  <a:cxn ang="0">
                    <a:pos x="228" y="93"/>
                  </a:cxn>
                  <a:cxn ang="0">
                    <a:pos x="246" y="70"/>
                  </a:cxn>
                  <a:cxn ang="0">
                    <a:pos x="278" y="65"/>
                  </a:cxn>
                  <a:cxn ang="0">
                    <a:pos x="273" y="50"/>
                  </a:cxn>
                  <a:cxn ang="0">
                    <a:pos x="239" y="16"/>
                  </a:cxn>
                  <a:cxn ang="0">
                    <a:pos x="228" y="11"/>
                  </a:cxn>
                  <a:cxn ang="0">
                    <a:pos x="228" y="4"/>
                  </a:cxn>
                </a:cxnLst>
                <a:rect l="0" t="0" r="r" b="b"/>
                <a:pathLst>
                  <a:path w="278" h="259">
                    <a:moveTo>
                      <a:pt x="228" y="4"/>
                    </a:moveTo>
                    <a:lnTo>
                      <a:pt x="208" y="0"/>
                    </a:lnTo>
                    <a:lnTo>
                      <a:pt x="146" y="9"/>
                    </a:lnTo>
                    <a:lnTo>
                      <a:pt x="97" y="7"/>
                    </a:lnTo>
                    <a:lnTo>
                      <a:pt x="74" y="48"/>
                    </a:lnTo>
                    <a:lnTo>
                      <a:pt x="54" y="42"/>
                    </a:lnTo>
                    <a:lnTo>
                      <a:pt x="33" y="56"/>
                    </a:lnTo>
                    <a:lnTo>
                      <a:pt x="0" y="42"/>
                    </a:lnTo>
                    <a:lnTo>
                      <a:pt x="0" y="130"/>
                    </a:lnTo>
                    <a:lnTo>
                      <a:pt x="24" y="160"/>
                    </a:lnTo>
                    <a:lnTo>
                      <a:pt x="45" y="171"/>
                    </a:lnTo>
                    <a:lnTo>
                      <a:pt x="47" y="198"/>
                    </a:lnTo>
                    <a:lnTo>
                      <a:pt x="27" y="232"/>
                    </a:lnTo>
                    <a:lnTo>
                      <a:pt x="24" y="259"/>
                    </a:lnTo>
                    <a:lnTo>
                      <a:pt x="56" y="218"/>
                    </a:lnTo>
                    <a:lnTo>
                      <a:pt x="80" y="171"/>
                    </a:lnTo>
                    <a:lnTo>
                      <a:pt x="94" y="128"/>
                    </a:lnTo>
                    <a:lnTo>
                      <a:pt x="138" y="144"/>
                    </a:lnTo>
                    <a:lnTo>
                      <a:pt x="156" y="144"/>
                    </a:lnTo>
                    <a:lnTo>
                      <a:pt x="174" y="138"/>
                    </a:lnTo>
                    <a:lnTo>
                      <a:pt x="189" y="110"/>
                    </a:lnTo>
                    <a:lnTo>
                      <a:pt x="228" y="93"/>
                    </a:lnTo>
                    <a:lnTo>
                      <a:pt x="246" y="70"/>
                    </a:lnTo>
                    <a:lnTo>
                      <a:pt x="278" y="65"/>
                    </a:lnTo>
                    <a:lnTo>
                      <a:pt x="273" y="50"/>
                    </a:lnTo>
                    <a:lnTo>
                      <a:pt x="239" y="16"/>
                    </a:lnTo>
                    <a:lnTo>
                      <a:pt x="228" y="11"/>
                    </a:lnTo>
                    <a:lnTo>
                      <a:pt x="228"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5" name="Freeform 187"/>
              <p:cNvSpPr>
                <a:spLocks noChangeAspect="1"/>
              </p:cNvSpPr>
              <p:nvPr/>
            </p:nvSpPr>
            <p:spPr bwMode="gray">
              <a:xfrm>
                <a:off x="3070" y="2029"/>
                <a:ext cx="32" cy="24"/>
              </a:xfrm>
              <a:custGeom>
                <a:avLst/>
                <a:gdLst/>
                <a:ahLst/>
                <a:cxnLst>
                  <a:cxn ang="0">
                    <a:pos x="64" y="55"/>
                  </a:cxn>
                  <a:cxn ang="0">
                    <a:pos x="14" y="59"/>
                  </a:cxn>
                  <a:cxn ang="0">
                    <a:pos x="0" y="74"/>
                  </a:cxn>
                  <a:cxn ang="0">
                    <a:pos x="14" y="82"/>
                  </a:cxn>
                  <a:cxn ang="0">
                    <a:pos x="47" y="82"/>
                  </a:cxn>
                  <a:cxn ang="0">
                    <a:pos x="66" y="110"/>
                  </a:cxn>
                  <a:cxn ang="0">
                    <a:pos x="78" y="147"/>
                  </a:cxn>
                  <a:cxn ang="0">
                    <a:pos x="105" y="145"/>
                  </a:cxn>
                  <a:cxn ang="0">
                    <a:pos x="121" y="110"/>
                  </a:cxn>
                  <a:cxn ang="0">
                    <a:pos x="189" y="88"/>
                  </a:cxn>
                  <a:cxn ang="0">
                    <a:pos x="189" y="52"/>
                  </a:cxn>
                  <a:cxn ang="0">
                    <a:pos x="168" y="32"/>
                  </a:cxn>
                  <a:cxn ang="0">
                    <a:pos x="146" y="23"/>
                  </a:cxn>
                  <a:cxn ang="0">
                    <a:pos x="125" y="4"/>
                  </a:cxn>
                  <a:cxn ang="0">
                    <a:pos x="105" y="0"/>
                  </a:cxn>
                  <a:cxn ang="0">
                    <a:pos x="85" y="39"/>
                  </a:cxn>
                  <a:cxn ang="0">
                    <a:pos x="64" y="55"/>
                  </a:cxn>
                </a:cxnLst>
                <a:rect l="0" t="0" r="r" b="b"/>
                <a:pathLst>
                  <a:path w="189" h="147">
                    <a:moveTo>
                      <a:pt x="64" y="55"/>
                    </a:moveTo>
                    <a:lnTo>
                      <a:pt x="14" y="59"/>
                    </a:lnTo>
                    <a:lnTo>
                      <a:pt x="0" y="74"/>
                    </a:lnTo>
                    <a:lnTo>
                      <a:pt x="14" y="82"/>
                    </a:lnTo>
                    <a:lnTo>
                      <a:pt x="47" y="82"/>
                    </a:lnTo>
                    <a:lnTo>
                      <a:pt x="66" y="110"/>
                    </a:lnTo>
                    <a:lnTo>
                      <a:pt x="78" y="147"/>
                    </a:lnTo>
                    <a:lnTo>
                      <a:pt x="105" y="145"/>
                    </a:lnTo>
                    <a:lnTo>
                      <a:pt x="121" y="110"/>
                    </a:lnTo>
                    <a:lnTo>
                      <a:pt x="189" y="88"/>
                    </a:lnTo>
                    <a:lnTo>
                      <a:pt x="189" y="52"/>
                    </a:lnTo>
                    <a:lnTo>
                      <a:pt x="168" y="32"/>
                    </a:lnTo>
                    <a:lnTo>
                      <a:pt x="146" y="23"/>
                    </a:lnTo>
                    <a:lnTo>
                      <a:pt x="125" y="4"/>
                    </a:lnTo>
                    <a:lnTo>
                      <a:pt x="105" y="0"/>
                    </a:lnTo>
                    <a:lnTo>
                      <a:pt x="85" y="39"/>
                    </a:lnTo>
                    <a:lnTo>
                      <a:pt x="64"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6" name="Freeform 188"/>
              <p:cNvSpPr>
                <a:spLocks noChangeAspect="1"/>
              </p:cNvSpPr>
              <p:nvPr/>
            </p:nvSpPr>
            <p:spPr bwMode="gray">
              <a:xfrm>
                <a:off x="3118" y="1990"/>
                <a:ext cx="166" cy="137"/>
              </a:xfrm>
              <a:custGeom>
                <a:avLst/>
                <a:gdLst/>
                <a:ahLst/>
                <a:cxnLst>
                  <a:cxn ang="0">
                    <a:pos x="461" y="0"/>
                  </a:cxn>
                  <a:cxn ang="0">
                    <a:pos x="521" y="21"/>
                  </a:cxn>
                  <a:cxn ang="0">
                    <a:pos x="596" y="45"/>
                  </a:cxn>
                  <a:cxn ang="0">
                    <a:pos x="686" y="79"/>
                  </a:cxn>
                  <a:cxn ang="0">
                    <a:pos x="893" y="97"/>
                  </a:cxn>
                  <a:cxn ang="0">
                    <a:pos x="944" y="53"/>
                  </a:cxn>
                  <a:cxn ang="0">
                    <a:pos x="990" y="83"/>
                  </a:cxn>
                  <a:cxn ang="0">
                    <a:pos x="986" y="142"/>
                  </a:cxn>
                  <a:cxn ang="0">
                    <a:pos x="913" y="238"/>
                  </a:cxn>
                  <a:cxn ang="0">
                    <a:pos x="903" y="341"/>
                  </a:cxn>
                  <a:cxn ang="0">
                    <a:pos x="898" y="431"/>
                  </a:cxn>
                  <a:cxn ang="0">
                    <a:pos x="908" y="473"/>
                  </a:cxn>
                  <a:cxn ang="0">
                    <a:pos x="866" y="532"/>
                  </a:cxn>
                  <a:cxn ang="0">
                    <a:pos x="838" y="573"/>
                  </a:cxn>
                  <a:cxn ang="0">
                    <a:pos x="883" y="604"/>
                  </a:cxn>
                  <a:cxn ang="0">
                    <a:pos x="974" y="666"/>
                  </a:cxn>
                  <a:cxn ang="0">
                    <a:pos x="933" y="722"/>
                  </a:cxn>
                  <a:cxn ang="0">
                    <a:pos x="870" y="654"/>
                  </a:cxn>
                  <a:cxn ang="0">
                    <a:pos x="854" y="736"/>
                  </a:cxn>
                  <a:cxn ang="0">
                    <a:pos x="837" y="822"/>
                  </a:cxn>
                  <a:cxn ang="0">
                    <a:pos x="772" y="801"/>
                  </a:cxn>
                  <a:cxn ang="0">
                    <a:pos x="684" y="822"/>
                  </a:cxn>
                  <a:cxn ang="0">
                    <a:pos x="573" y="747"/>
                  </a:cxn>
                  <a:cxn ang="0">
                    <a:pos x="496" y="691"/>
                  </a:cxn>
                  <a:cxn ang="0">
                    <a:pos x="387" y="639"/>
                  </a:cxn>
                  <a:cxn ang="0">
                    <a:pos x="242" y="690"/>
                  </a:cxn>
                  <a:cxn ang="0">
                    <a:pos x="190" y="717"/>
                  </a:cxn>
                  <a:cxn ang="0">
                    <a:pos x="212" y="577"/>
                  </a:cxn>
                  <a:cxn ang="0">
                    <a:pos x="223" y="517"/>
                  </a:cxn>
                  <a:cxn ang="0">
                    <a:pos x="157" y="539"/>
                  </a:cxn>
                  <a:cxn ang="0">
                    <a:pos x="106" y="525"/>
                  </a:cxn>
                  <a:cxn ang="0">
                    <a:pos x="57" y="519"/>
                  </a:cxn>
                  <a:cxn ang="0">
                    <a:pos x="18" y="445"/>
                  </a:cxn>
                  <a:cxn ang="0">
                    <a:pos x="27" y="370"/>
                  </a:cxn>
                  <a:cxn ang="0">
                    <a:pos x="61" y="349"/>
                  </a:cxn>
                  <a:cxn ang="0">
                    <a:pos x="14" y="293"/>
                  </a:cxn>
                  <a:cxn ang="0">
                    <a:pos x="16" y="265"/>
                  </a:cxn>
                  <a:cxn ang="0">
                    <a:pos x="14" y="185"/>
                  </a:cxn>
                  <a:cxn ang="0">
                    <a:pos x="131" y="140"/>
                  </a:cxn>
                  <a:cxn ang="0">
                    <a:pos x="147" y="111"/>
                  </a:cxn>
                  <a:cxn ang="0">
                    <a:pos x="203" y="79"/>
                  </a:cxn>
                  <a:cxn ang="0">
                    <a:pos x="287" y="45"/>
                  </a:cxn>
                  <a:cxn ang="0">
                    <a:pos x="402" y="61"/>
                  </a:cxn>
                  <a:cxn ang="0">
                    <a:pos x="418" y="21"/>
                  </a:cxn>
                </a:cxnLst>
                <a:rect l="0" t="0" r="r" b="b"/>
                <a:pathLst>
                  <a:path w="999" h="822">
                    <a:moveTo>
                      <a:pt x="451" y="21"/>
                    </a:moveTo>
                    <a:lnTo>
                      <a:pt x="461" y="0"/>
                    </a:lnTo>
                    <a:lnTo>
                      <a:pt x="489" y="32"/>
                    </a:lnTo>
                    <a:lnTo>
                      <a:pt x="521" y="21"/>
                    </a:lnTo>
                    <a:lnTo>
                      <a:pt x="549" y="26"/>
                    </a:lnTo>
                    <a:lnTo>
                      <a:pt x="596" y="45"/>
                    </a:lnTo>
                    <a:lnTo>
                      <a:pt x="668" y="56"/>
                    </a:lnTo>
                    <a:lnTo>
                      <a:pt x="686" y="79"/>
                    </a:lnTo>
                    <a:lnTo>
                      <a:pt x="731" y="94"/>
                    </a:lnTo>
                    <a:lnTo>
                      <a:pt x="893" y="97"/>
                    </a:lnTo>
                    <a:lnTo>
                      <a:pt x="935" y="82"/>
                    </a:lnTo>
                    <a:lnTo>
                      <a:pt x="944" y="53"/>
                    </a:lnTo>
                    <a:lnTo>
                      <a:pt x="970" y="58"/>
                    </a:lnTo>
                    <a:lnTo>
                      <a:pt x="990" y="83"/>
                    </a:lnTo>
                    <a:lnTo>
                      <a:pt x="999" y="113"/>
                    </a:lnTo>
                    <a:lnTo>
                      <a:pt x="986" y="142"/>
                    </a:lnTo>
                    <a:lnTo>
                      <a:pt x="944" y="184"/>
                    </a:lnTo>
                    <a:lnTo>
                      <a:pt x="913" y="238"/>
                    </a:lnTo>
                    <a:lnTo>
                      <a:pt x="888" y="290"/>
                    </a:lnTo>
                    <a:lnTo>
                      <a:pt x="903" y="341"/>
                    </a:lnTo>
                    <a:lnTo>
                      <a:pt x="892" y="407"/>
                    </a:lnTo>
                    <a:lnTo>
                      <a:pt x="898" y="431"/>
                    </a:lnTo>
                    <a:lnTo>
                      <a:pt x="908" y="450"/>
                    </a:lnTo>
                    <a:lnTo>
                      <a:pt x="908" y="473"/>
                    </a:lnTo>
                    <a:lnTo>
                      <a:pt x="898" y="500"/>
                    </a:lnTo>
                    <a:lnTo>
                      <a:pt x="866" y="532"/>
                    </a:lnTo>
                    <a:lnTo>
                      <a:pt x="847" y="546"/>
                    </a:lnTo>
                    <a:lnTo>
                      <a:pt x="838" y="573"/>
                    </a:lnTo>
                    <a:lnTo>
                      <a:pt x="850" y="602"/>
                    </a:lnTo>
                    <a:lnTo>
                      <a:pt x="883" y="604"/>
                    </a:lnTo>
                    <a:lnTo>
                      <a:pt x="935" y="600"/>
                    </a:lnTo>
                    <a:lnTo>
                      <a:pt x="974" y="666"/>
                    </a:lnTo>
                    <a:lnTo>
                      <a:pt x="970" y="722"/>
                    </a:lnTo>
                    <a:lnTo>
                      <a:pt x="933" y="722"/>
                    </a:lnTo>
                    <a:lnTo>
                      <a:pt x="900" y="681"/>
                    </a:lnTo>
                    <a:lnTo>
                      <a:pt x="870" y="654"/>
                    </a:lnTo>
                    <a:lnTo>
                      <a:pt x="872" y="709"/>
                    </a:lnTo>
                    <a:lnTo>
                      <a:pt x="854" y="736"/>
                    </a:lnTo>
                    <a:lnTo>
                      <a:pt x="831" y="792"/>
                    </a:lnTo>
                    <a:lnTo>
                      <a:pt x="837" y="822"/>
                    </a:lnTo>
                    <a:lnTo>
                      <a:pt x="834" y="819"/>
                    </a:lnTo>
                    <a:lnTo>
                      <a:pt x="772" y="801"/>
                    </a:lnTo>
                    <a:lnTo>
                      <a:pt x="712" y="808"/>
                    </a:lnTo>
                    <a:lnTo>
                      <a:pt x="684" y="822"/>
                    </a:lnTo>
                    <a:lnTo>
                      <a:pt x="654" y="820"/>
                    </a:lnTo>
                    <a:lnTo>
                      <a:pt x="573" y="747"/>
                    </a:lnTo>
                    <a:lnTo>
                      <a:pt x="554" y="713"/>
                    </a:lnTo>
                    <a:lnTo>
                      <a:pt x="496" y="691"/>
                    </a:lnTo>
                    <a:lnTo>
                      <a:pt x="450" y="653"/>
                    </a:lnTo>
                    <a:lnTo>
                      <a:pt x="387" y="639"/>
                    </a:lnTo>
                    <a:lnTo>
                      <a:pt x="291" y="653"/>
                    </a:lnTo>
                    <a:lnTo>
                      <a:pt x="242" y="690"/>
                    </a:lnTo>
                    <a:lnTo>
                      <a:pt x="212" y="695"/>
                    </a:lnTo>
                    <a:lnTo>
                      <a:pt x="190" y="717"/>
                    </a:lnTo>
                    <a:lnTo>
                      <a:pt x="201" y="672"/>
                    </a:lnTo>
                    <a:lnTo>
                      <a:pt x="212" y="577"/>
                    </a:lnTo>
                    <a:lnTo>
                      <a:pt x="225" y="537"/>
                    </a:lnTo>
                    <a:lnTo>
                      <a:pt x="223" y="517"/>
                    </a:lnTo>
                    <a:lnTo>
                      <a:pt x="170" y="510"/>
                    </a:lnTo>
                    <a:lnTo>
                      <a:pt x="157" y="539"/>
                    </a:lnTo>
                    <a:lnTo>
                      <a:pt x="129" y="558"/>
                    </a:lnTo>
                    <a:lnTo>
                      <a:pt x="106" y="525"/>
                    </a:lnTo>
                    <a:lnTo>
                      <a:pt x="84" y="527"/>
                    </a:lnTo>
                    <a:lnTo>
                      <a:pt x="57" y="519"/>
                    </a:lnTo>
                    <a:lnTo>
                      <a:pt x="41" y="475"/>
                    </a:lnTo>
                    <a:lnTo>
                      <a:pt x="18" y="445"/>
                    </a:lnTo>
                    <a:lnTo>
                      <a:pt x="14" y="406"/>
                    </a:lnTo>
                    <a:lnTo>
                      <a:pt x="27" y="370"/>
                    </a:lnTo>
                    <a:lnTo>
                      <a:pt x="67" y="363"/>
                    </a:lnTo>
                    <a:lnTo>
                      <a:pt x="61" y="349"/>
                    </a:lnTo>
                    <a:lnTo>
                      <a:pt x="9" y="342"/>
                    </a:lnTo>
                    <a:lnTo>
                      <a:pt x="14" y="293"/>
                    </a:lnTo>
                    <a:lnTo>
                      <a:pt x="23" y="281"/>
                    </a:lnTo>
                    <a:lnTo>
                      <a:pt x="16" y="265"/>
                    </a:lnTo>
                    <a:lnTo>
                      <a:pt x="0" y="261"/>
                    </a:lnTo>
                    <a:lnTo>
                      <a:pt x="14" y="185"/>
                    </a:lnTo>
                    <a:lnTo>
                      <a:pt x="29" y="169"/>
                    </a:lnTo>
                    <a:lnTo>
                      <a:pt x="131" y="140"/>
                    </a:lnTo>
                    <a:lnTo>
                      <a:pt x="133" y="124"/>
                    </a:lnTo>
                    <a:lnTo>
                      <a:pt x="147" y="111"/>
                    </a:lnTo>
                    <a:lnTo>
                      <a:pt x="178" y="102"/>
                    </a:lnTo>
                    <a:lnTo>
                      <a:pt x="203" y="79"/>
                    </a:lnTo>
                    <a:lnTo>
                      <a:pt x="277" y="82"/>
                    </a:lnTo>
                    <a:lnTo>
                      <a:pt x="287" y="45"/>
                    </a:lnTo>
                    <a:lnTo>
                      <a:pt x="325" y="68"/>
                    </a:lnTo>
                    <a:lnTo>
                      <a:pt x="402" y="61"/>
                    </a:lnTo>
                    <a:lnTo>
                      <a:pt x="422" y="45"/>
                    </a:lnTo>
                    <a:lnTo>
                      <a:pt x="418" y="21"/>
                    </a:lnTo>
                    <a:lnTo>
                      <a:pt x="451"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98" name="Group 189"/>
            <p:cNvGrpSpPr>
              <a:grpSpLocks noChangeAspect="1"/>
            </p:cNvGrpSpPr>
            <p:nvPr/>
          </p:nvGrpSpPr>
          <p:grpSpPr bwMode="auto">
            <a:xfrm>
              <a:off x="2987" y="1160"/>
              <a:ext cx="1289" cy="1832"/>
              <a:chOff x="2987" y="1160"/>
              <a:chExt cx="1289" cy="1832"/>
            </a:xfrm>
            <a:grpFill/>
          </p:grpSpPr>
          <p:sp>
            <p:nvSpPr>
              <p:cNvPr id="141" name="Freeform 190"/>
              <p:cNvSpPr>
                <a:spLocks noChangeAspect="1"/>
              </p:cNvSpPr>
              <p:nvPr/>
            </p:nvSpPr>
            <p:spPr bwMode="gray">
              <a:xfrm>
                <a:off x="3963" y="1202"/>
                <a:ext cx="73" cy="78"/>
              </a:xfrm>
              <a:custGeom>
                <a:avLst/>
                <a:gdLst/>
                <a:ahLst/>
                <a:cxnLst>
                  <a:cxn ang="0">
                    <a:pos x="100" y="32"/>
                  </a:cxn>
                  <a:cxn ang="0">
                    <a:pos x="113" y="15"/>
                  </a:cxn>
                  <a:cxn ang="0">
                    <a:pos x="127" y="14"/>
                  </a:cxn>
                  <a:cxn ang="0">
                    <a:pos x="146" y="28"/>
                  </a:cxn>
                  <a:cxn ang="0">
                    <a:pos x="187" y="0"/>
                  </a:cxn>
                  <a:cxn ang="0">
                    <a:pos x="205" y="0"/>
                  </a:cxn>
                  <a:cxn ang="0">
                    <a:pos x="354" y="138"/>
                  </a:cxn>
                  <a:cxn ang="0">
                    <a:pos x="378" y="192"/>
                  </a:cxn>
                  <a:cxn ang="0">
                    <a:pos x="393" y="196"/>
                  </a:cxn>
                  <a:cxn ang="0">
                    <a:pos x="393" y="128"/>
                  </a:cxn>
                  <a:cxn ang="0">
                    <a:pos x="412" y="182"/>
                  </a:cxn>
                  <a:cxn ang="0">
                    <a:pos x="439" y="241"/>
                  </a:cxn>
                  <a:cxn ang="0">
                    <a:pos x="432" y="291"/>
                  </a:cxn>
                  <a:cxn ang="0">
                    <a:pos x="407" y="237"/>
                  </a:cxn>
                  <a:cxn ang="0">
                    <a:pos x="364" y="284"/>
                  </a:cxn>
                  <a:cxn ang="0">
                    <a:pos x="290" y="391"/>
                  </a:cxn>
                  <a:cxn ang="0">
                    <a:pos x="238" y="421"/>
                  </a:cxn>
                  <a:cxn ang="0">
                    <a:pos x="208" y="421"/>
                  </a:cxn>
                  <a:cxn ang="0">
                    <a:pos x="173" y="461"/>
                  </a:cxn>
                  <a:cxn ang="0">
                    <a:pos x="135" y="468"/>
                  </a:cxn>
                  <a:cxn ang="0">
                    <a:pos x="117" y="439"/>
                  </a:cxn>
                  <a:cxn ang="0">
                    <a:pos x="105" y="469"/>
                  </a:cxn>
                  <a:cxn ang="0">
                    <a:pos x="76" y="441"/>
                  </a:cxn>
                  <a:cxn ang="0">
                    <a:pos x="49" y="393"/>
                  </a:cxn>
                  <a:cxn ang="0">
                    <a:pos x="27" y="391"/>
                  </a:cxn>
                  <a:cxn ang="0">
                    <a:pos x="22" y="441"/>
                  </a:cxn>
                  <a:cxn ang="0">
                    <a:pos x="33" y="468"/>
                  </a:cxn>
                  <a:cxn ang="0">
                    <a:pos x="10" y="428"/>
                  </a:cxn>
                  <a:cxn ang="0">
                    <a:pos x="0" y="386"/>
                  </a:cxn>
                  <a:cxn ang="0">
                    <a:pos x="10" y="338"/>
                  </a:cxn>
                  <a:cxn ang="0">
                    <a:pos x="15" y="207"/>
                  </a:cxn>
                  <a:cxn ang="0">
                    <a:pos x="29" y="153"/>
                  </a:cxn>
                  <a:cxn ang="0">
                    <a:pos x="76" y="63"/>
                  </a:cxn>
                  <a:cxn ang="0">
                    <a:pos x="100" y="32"/>
                  </a:cxn>
                </a:cxnLst>
                <a:rect l="0" t="0" r="r" b="b"/>
                <a:pathLst>
                  <a:path w="439" h="469">
                    <a:moveTo>
                      <a:pt x="100" y="32"/>
                    </a:moveTo>
                    <a:lnTo>
                      <a:pt x="113" y="15"/>
                    </a:lnTo>
                    <a:lnTo>
                      <a:pt x="127" y="14"/>
                    </a:lnTo>
                    <a:lnTo>
                      <a:pt x="146" y="28"/>
                    </a:lnTo>
                    <a:lnTo>
                      <a:pt x="187" y="0"/>
                    </a:lnTo>
                    <a:lnTo>
                      <a:pt x="205" y="0"/>
                    </a:lnTo>
                    <a:lnTo>
                      <a:pt x="354" y="138"/>
                    </a:lnTo>
                    <a:lnTo>
                      <a:pt x="378" y="192"/>
                    </a:lnTo>
                    <a:lnTo>
                      <a:pt x="393" y="196"/>
                    </a:lnTo>
                    <a:lnTo>
                      <a:pt x="393" y="128"/>
                    </a:lnTo>
                    <a:lnTo>
                      <a:pt x="412" y="182"/>
                    </a:lnTo>
                    <a:lnTo>
                      <a:pt x="439" y="241"/>
                    </a:lnTo>
                    <a:lnTo>
                      <a:pt x="432" y="291"/>
                    </a:lnTo>
                    <a:lnTo>
                      <a:pt x="407" y="237"/>
                    </a:lnTo>
                    <a:lnTo>
                      <a:pt x="364" y="284"/>
                    </a:lnTo>
                    <a:lnTo>
                      <a:pt x="290" y="391"/>
                    </a:lnTo>
                    <a:lnTo>
                      <a:pt x="238" y="421"/>
                    </a:lnTo>
                    <a:lnTo>
                      <a:pt x="208" y="421"/>
                    </a:lnTo>
                    <a:lnTo>
                      <a:pt x="173" y="461"/>
                    </a:lnTo>
                    <a:lnTo>
                      <a:pt x="135" y="468"/>
                    </a:lnTo>
                    <a:lnTo>
                      <a:pt x="117" y="439"/>
                    </a:lnTo>
                    <a:lnTo>
                      <a:pt x="105" y="469"/>
                    </a:lnTo>
                    <a:lnTo>
                      <a:pt x="76" y="441"/>
                    </a:lnTo>
                    <a:lnTo>
                      <a:pt x="49" y="393"/>
                    </a:lnTo>
                    <a:lnTo>
                      <a:pt x="27" y="391"/>
                    </a:lnTo>
                    <a:lnTo>
                      <a:pt x="22" y="441"/>
                    </a:lnTo>
                    <a:lnTo>
                      <a:pt x="33" y="468"/>
                    </a:lnTo>
                    <a:lnTo>
                      <a:pt x="10" y="428"/>
                    </a:lnTo>
                    <a:lnTo>
                      <a:pt x="0" y="386"/>
                    </a:lnTo>
                    <a:lnTo>
                      <a:pt x="10" y="338"/>
                    </a:lnTo>
                    <a:lnTo>
                      <a:pt x="15" y="207"/>
                    </a:lnTo>
                    <a:lnTo>
                      <a:pt x="29" y="153"/>
                    </a:lnTo>
                    <a:lnTo>
                      <a:pt x="76" y="63"/>
                    </a:lnTo>
                    <a:lnTo>
                      <a:pt x="100" y="32"/>
                    </a:lnTo>
                    <a:close/>
                  </a:path>
                </a:pathLst>
              </a:custGeom>
              <a:grpFill/>
              <a:ln w="0" cap="flat" cmpd="sng">
                <a:solidFill>
                  <a:schemeClr val="bg1"/>
                </a:solidFill>
                <a:prstDash val="solid"/>
                <a:round/>
                <a:headEnd type="none" w="med" len="med"/>
                <a:tailEnd type="none" w="med" len="med"/>
              </a:ln>
              <a:effectLst/>
            </p:spPr>
            <p:txBody>
              <a:bodyPr/>
              <a:lstStyle/>
              <a:p>
                <a:endParaRPr lang="en-US" dirty="0"/>
              </a:p>
            </p:txBody>
          </p:sp>
          <p:sp>
            <p:nvSpPr>
              <p:cNvPr id="142" name="Freeform 191"/>
              <p:cNvSpPr>
                <a:spLocks noChangeAspect="1"/>
              </p:cNvSpPr>
              <p:nvPr/>
            </p:nvSpPr>
            <p:spPr bwMode="gray">
              <a:xfrm>
                <a:off x="2987" y="2243"/>
                <a:ext cx="112" cy="84"/>
              </a:xfrm>
              <a:custGeom>
                <a:avLst/>
                <a:gdLst/>
                <a:ahLst/>
                <a:cxnLst>
                  <a:cxn ang="0">
                    <a:pos x="0" y="442"/>
                  </a:cxn>
                  <a:cxn ang="0">
                    <a:pos x="7" y="430"/>
                  </a:cxn>
                  <a:cxn ang="0">
                    <a:pos x="43" y="401"/>
                  </a:cxn>
                  <a:cxn ang="0">
                    <a:pos x="55" y="383"/>
                  </a:cxn>
                  <a:cxn ang="0">
                    <a:pos x="73" y="330"/>
                  </a:cxn>
                  <a:cxn ang="0">
                    <a:pos x="75" y="285"/>
                  </a:cxn>
                  <a:cxn ang="0">
                    <a:pos x="93" y="265"/>
                  </a:cxn>
                  <a:cxn ang="0">
                    <a:pos x="172" y="260"/>
                  </a:cxn>
                  <a:cxn ang="0">
                    <a:pos x="203" y="238"/>
                  </a:cxn>
                  <a:cxn ang="0">
                    <a:pos x="251" y="183"/>
                  </a:cxn>
                  <a:cxn ang="0">
                    <a:pos x="287" y="123"/>
                  </a:cxn>
                  <a:cxn ang="0">
                    <a:pos x="305" y="56"/>
                  </a:cxn>
                  <a:cxn ang="0">
                    <a:pos x="312" y="0"/>
                  </a:cxn>
                  <a:cxn ang="0">
                    <a:pos x="296" y="105"/>
                  </a:cxn>
                  <a:cxn ang="0">
                    <a:pos x="265" y="172"/>
                  </a:cxn>
                  <a:cxn ang="0">
                    <a:pos x="242" y="207"/>
                  </a:cxn>
                  <a:cxn ang="0">
                    <a:pos x="212" y="240"/>
                  </a:cxn>
                  <a:cxn ang="0">
                    <a:pos x="226" y="269"/>
                  </a:cxn>
                  <a:cxn ang="0">
                    <a:pos x="251" y="265"/>
                  </a:cxn>
                  <a:cxn ang="0">
                    <a:pos x="283" y="281"/>
                  </a:cxn>
                  <a:cxn ang="0">
                    <a:pos x="325" y="281"/>
                  </a:cxn>
                  <a:cxn ang="0">
                    <a:pos x="332" y="248"/>
                  </a:cxn>
                  <a:cxn ang="0">
                    <a:pos x="332" y="188"/>
                  </a:cxn>
                  <a:cxn ang="0">
                    <a:pos x="345" y="170"/>
                  </a:cxn>
                  <a:cxn ang="0">
                    <a:pos x="347" y="153"/>
                  </a:cxn>
                  <a:cxn ang="0">
                    <a:pos x="385" y="144"/>
                  </a:cxn>
                  <a:cxn ang="0">
                    <a:pos x="406" y="164"/>
                  </a:cxn>
                  <a:cxn ang="0">
                    <a:pos x="435" y="173"/>
                  </a:cxn>
                  <a:cxn ang="0">
                    <a:pos x="458" y="192"/>
                  </a:cxn>
                  <a:cxn ang="0">
                    <a:pos x="486" y="202"/>
                  </a:cxn>
                  <a:cxn ang="0">
                    <a:pos x="547" y="213"/>
                  </a:cxn>
                  <a:cxn ang="0">
                    <a:pos x="608" y="207"/>
                  </a:cxn>
                  <a:cxn ang="0">
                    <a:pos x="632" y="224"/>
                  </a:cxn>
                  <a:cxn ang="0">
                    <a:pos x="673" y="308"/>
                  </a:cxn>
                  <a:cxn ang="0">
                    <a:pos x="651" y="364"/>
                  </a:cxn>
                  <a:cxn ang="0">
                    <a:pos x="651" y="427"/>
                  </a:cxn>
                  <a:cxn ang="0">
                    <a:pos x="659" y="465"/>
                  </a:cxn>
                  <a:cxn ang="0">
                    <a:pos x="573" y="477"/>
                  </a:cxn>
                  <a:cxn ang="0">
                    <a:pos x="472" y="499"/>
                  </a:cxn>
                  <a:cxn ang="0">
                    <a:pos x="292" y="501"/>
                  </a:cxn>
                  <a:cxn ang="0">
                    <a:pos x="52" y="461"/>
                  </a:cxn>
                  <a:cxn ang="0">
                    <a:pos x="0" y="442"/>
                  </a:cxn>
                </a:cxnLst>
                <a:rect l="0" t="0" r="r" b="b"/>
                <a:pathLst>
                  <a:path w="673" h="501">
                    <a:moveTo>
                      <a:pt x="0" y="442"/>
                    </a:moveTo>
                    <a:lnTo>
                      <a:pt x="7" y="430"/>
                    </a:lnTo>
                    <a:lnTo>
                      <a:pt x="43" y="401"/>
                    </a:lnTo>
                    <a:lnTo>
                      <a:pt x="55" y="383"/>
                    </a:lnTo>
                    <a:lnTo>
                      <a:pt x="73" y="330"/>
                    </a:lnTo>
                    <a:lnTo>
                      <a:pt x="75" y="285"/>
                    </a:lnTo>
                    <a:lnTo>
                      <a:pt x="93" y="265"/>
                    </a:lnTo>
                    <a:lnTo>
                      <a:pt x="172" y="260"/>
                    </a:lnTo>
                    <a:lnTo>
                      <a:pt x="203" y="238"/>
                    </a:lnTo>
                    <a:lnTo>
                      <a:pt x="251" y="183"/>
                    </a:lnTo>
                    <a:lnTo>
                      <a:pt x="287" y="123"/>
                    </a:lnTo>
                    <a:lnTo>
                      <a:pt x="305" y="56"/>
                    </a:lnTo>
                    <a:lnTo>
                      <a:pt x="312" y="0"/>
                    </a:lnTo>
                    <a:lnTo>
                      <a:pt x="296" y="105"/>
                    </a:lnTo>
                    <a:lnTo>
                      <a:pt x="265" y="172"/>
                    </a:lnTo>
                    <a:lnTo>
                      <a:pt x="242" y="207"/>
                    </a:lnTo>
                    <a:lnTo>
                      <a:pt x="212" y="240"/>
                    </a:lnTo>
                    <a:lnTo>
                      <a:pt x="226" y="269"/>
                    </a:lnTo>
                    <a:lnTo>
                      <a:pt x="251" y="265"/>
                    </a:lnTo>
                    <a:lnTo>
                      <a:pt x="283" y="281"/>
                    </a:lnTo>
                    <a:lnTo>
                      <a:pt x="325" y="281"/>
                    </a:lnTo>
                    <a:lnTo>
                      <a:pt x="332" y="248"/>
                    </a:lnTo>
                    <a:lnTo>
                      <a:pt x="332" y="188"/>
                    </a:lnTo>
                    <a:lnTo>
                      <a:pt x="345" y="170"/>
                    </a:lnTo>
                    <a:lnTo>
                      <a:pt x="347" y="153"/>
                    </a:lnTo>
                    <a:lnTo>
                      <a:pt x="385" y="144"/>
                    </a:lnTo>
                    <a:lnTo>
                      <a:pt x="406" y="164"/>
                    </a:lnTo>
                    <a:lnTo>
                      <a:pt x="435" y="173"/>
                    </a:lnTo>
                    <a:lnTo>
                      <a:pt x="458" y="192"/>
                    </a:lnTo>
                    <a:lnTo>
                      <a:pt x="486" y="202"/>
                    </a:lnTo>
                    <a:lnTo>
                      <a:pt x="547" y="213"/>
                    </a:lnTo>
                    <a:lnTo>
                      <a:pt x="608" y="207"/>
                    </a:lnTo>
                    <a:lnTo>
                      <a:pt x="632" y="224"/>
                    </a:lnTo>
                    <a:lnTo>
                      <a:pt x="673" y="308"/>
                    </a:lnTo>
                    <a:lnTo>
                      <a:pt x="651" y="364"/>
                    </a:lnTo>
                    <a:lnTo>
                      <a:pt x="651" y="427"/>
                    </a:lnTo>
                    <a:lnTo>
                      <a:pt x="659" y="465"/>
                    </a:lnTo>
                    <a:lnTo>
                      <a:pt x="573" y="477"/>
                    </a:lnTo>
                    <a:lnTo>
                      <a:pt x="472" y="499"/>
                    </a:lnTo>
                    <a:lnTo>
                      <a:pt x="292" y="501"/>
                    </a:lnTo>
                    <a:lnTo>
                      <a:pt x="52" y="461"/>
                    </a:lnTo>
                    <a:lnTo>
                      <a:pt x="0" y="442"/>
                    </a:lnTo>
                    <a:close/>
                  </a:path>
                </a:pathLst>
              </a:custGeom>
              <a:grpFill/>
              <a:ln w="0" cap="flat" cmpd="sng">
                <a:solidFill>
                  <a:schemeClr val="bg1"/>
                </a:solidFill>
                <a:prstDash val="solid"/>
                <a:round/>
                <a:headEnd type="none" w="med" len="med"/>
                <a:tailEnd type="none" w="med" len="med"/>
              </a:ln>
              <a:effectLst/>
            </p:spPr>
            <p:txBody>
              <a:bodyPr/>
              <a:lstStyle/>
              <a:p>
                <a:endParaRPr lang="en-US" dirty="0"/>
              </a:p>
            </p:txBody>
          </p:sp>
          <p:sp>
            <p:nvSpPr>
              <p:cNvPr id="143" name="Freeform 192"/>
              <p:cNvSpPr>
                <a:spLocks noChangeAspect="1"/>
              </p:cNvSpPr>
              <p:nvPr/>
            </p:nvSpPr>
            <p:spPr bwMode="gray">
              <a:xfrm>
                <a:off x="3256" y="1160"/>
                <a:ext cx="1020" cy="1832"/>
              </a:xfrm>
              <a:custGeom>
                <a:avLst/>
                <a:gdLst/>
                <a:ahLst/>
                <a:cxnLst>
                  <a:cxn ang="0">
                    <a:pos x="5518" y="949"/>
                  </a:cxn>
                  <a:cxn ang="0">
                    <a:pos x="5509" y="579"/>
                  </a:cxn>
                  <a:cxn ang="0">
                    <a:pos x="5198" y="718"/>
                  </a:cxn>
                  <a:cxn ang="0">
                    <a:pos x="4807" y="916"/>
                  </a:cxn>
                  <a:cxn ang="0">
                    <a:pos x="4127" y="1676"/>
                  </a:cxn>
                  <a:cxn ang="0">
                    <a:pos x="3592" y="1352"/>
                  </a:cxn>
                  <a:cxn ang="0">
                    <a:pos x="3564" y="812"/>
                  </a:cxn>
                  <a:cxn ang="0">
                    <a:pos x="3431" y="1552"/>
                  </a:cxn>
                  <a:cxn ang="0">
                    <a:pos x="3274" y="2118"/>
                  </a:cxn>
                  <a:cxn ang="0">
                    <a:pos x="2673" y="2243"/>
                  </a:cxn>
                  <a:cxn ang="0">
                    <a:pos x="2558" y="2825"/>
                  </a:cxn>
                  <a:cxn ang="0">
                    <a:pos x="2052" y="2600"/>
                  </a:cxn>
                  <a:cxn ang="0">
                    <a:pos x="2146" y="3138"/>
                  </a:cxn>
                  <a:cxn ang="0">
                    <a:pos x="1552" y="2923"/>
                  </a:cxn>
                  <a:cxn ang="0">
                    <a:pos x="1476" y="2179"/>
                  </a:cxn>
                  <a:cxn ang="0">
                    <a:pos x="988" y="1620"/>
                  </a:cxn>
                  <a:cxn ang="0">
                    <a:pos x="1421" y="1775"/>
                  </a:cxn>
                  <a:cxn ang="0">
                    <a:pos x="2377" y="2085"/>
                  </a:cxn>
                  <a:cxn ang="0">
                    <a:pos x="2701" y="1222"/>
                  </a:cxn>
                  <a:cxn ang="0">
                    <a:pos x="2359" y="959"/>
                  </a:cxn>
                  <a:cxn ang="0">
                    <a:pos x="1604" y="433"/>
                  </a:cxn>
                  <a:cxn ang="0">
                    <a:pos x="1092" y="319"/>
                  </a:cxn>
                  <a:cxn ang="0">
                    <a:pos x="1114" y="214"/>
                  </a:cxn>
                  <a:cxn ang="0">
                    <a:pos x="862" y="169"/>
                  </a:cxn>
                  <a:cxn ang="0">
                    <a:pos x="382" y="453"/>
                  </a:cxn>
                  <a:cxn ang="0">
                    <a:pos x="474" y="1184"/>
                  </a:cxn>
                  <a:cxn ang="0">
                    <a:pos x="493" y="2430"/>
                  </a:cxn>
                  <a:cxn ang="0">
                    <a:pos x="595" y="3311"/>
                  </a:cxn>
                  <a:cxn ang="0">
                    <a:pos x="238" y="4542"/>
                  </a:cxn>
                  <a:cxn ang="0">
                    <a:pos x="510" y="4834"/>
                  </a:cxn>
                  <a:cxn ang="0">
                    <a:pos x="144" y="4953"/>
                  </a:cxn>
                  <a:cxn ang="0">
                    <a:pos x="77" y="5450"/>
                  </a:cxn>
                  <a:cxn ang="0">
                    <a:pos x="0" y="5769"/>
                  </a:cxn>
                  <a:cxn ang="0">
                    <a:pos x="180" y="6292"/>
                  </a:cxn>
                  <a:cxn ang="0">
                    <a:pos x="635" y="6447"/>
                  </a:cxn>
                  <a:cxn ang="0">
                    <a:pos x="769" y="6912"/>
                  </a:cxn>
                  <a:cxn ang="0">
                    <a:pos x="1077" y="7303"/>
                  </a:cxn>
                  <a:cxn ang="0">
                    <a:pos x="850" y="7566"/>
                  </a:cxn>
                  <a:cxn ang="0">
                    <a:pos x="1245" y="7667"/>
                  </a:cxn>
                  <a:cxn ang="0">
                    <a:pos x="1515" y="8029"/>
                  </a:cxn>
                  <a:cxn ang="0">
                    <a:pos x="1889" y="8318"/>
                  </a:cxn>
                  <a:cxn ang="0">
                    <a:pos x="2444" y="8491"/>
                  </a:cxn>
                  <a:cxn ang="0">
                    <a:pos x="2510" y="8850"/>
                  </a:cxn>
                  <a:cxn ang="0">
                    <a:pos x="2214" y="9248"/>
                  </a:cxn>
                  <a:cxn ang="0">
                    <a:pos x="2258" y="9413"/>
                  </a:cxn>
                  <a:cxn ang="0">
                    <a:pos x="2081" y="9756"/>
                  </a:cxn>
                  <a:cxn ang="0">
                    <a:pos x="2327" y="10159"/>
                  </a:cxn>
                  <a:cxn ang="0">
                    <a:pos x="3042" y="10427"/>
                  </a:cxn>
                  <a:cxn ang="0">
                    <a:pos x="3649" y="10608"/>
                  </a:cxn>
                  <a:cxn ang="0">
                    <a:pos x="4043" y="10952"/>
                  </a:cxn>
                  <a:cxn ang="0">
                    <a:pos x="4109" y="10476"/>
                  </a:cxn>
                  <a:cxn ang="0">
                    <a:pos x="4019" y="9916"/>
                  </a:cxn>
                  <a:cxn ang="0">
                    <a:pos x="4283" y="9676"/>
                  </a:cxn>
                  <a:cxn ang="0">
                    <a:pos x="4291" y="9204"/>
                  </a:cxn>
                  <a:cxn ang="0">
                    <a:pos x="3908" y="8914"/>
                  </a:cxn>
                  <a:cxn ang="0">
                    <a:pos x="4143" y="8307"/>
                  </a:cxn>
                  <a:cxn ang="0">
                    <a:pos x="4497" y="8064"/>
                  </a:cxn>
                  <a:cxn ang="0">
                    <a:pos x="4889" y="7932"/>
                  </a:cxn>
                  <a:cxn ang="0">
                    <a:pos x="5312" y="7918"/>
                  </a:cxn>
                  <a:cxn ang="0">
                    <a:pos x="5557" y="8117"/>
                  </a:cxn>
                  <a:cxn ang="0">
                    <a:pos x="5992" y="8117"/>
                  </a:cxn>
                </a:cxnLst>
                <a:rect l="0" t="0" r="r" b="b"/>
                <a:pathLst>
                  <a:path w="6119" h="10988">
                    <a:moveTo>
                      <a:pt x="6119" y="804"/>
                    </a:moveTo>
                    <a:lnTo>
                      <a:pt x="6073" y="807"/>
                    </a:lnTo>
                    <a:lnTo>
                      <a:pt x="6050" y="775"/>
                    </a:lnTo>
                    <a:lnTo>
                      <a:pt x="5993" y="761"/>
                    </a:lnTo>
                    <a:lnTo>
                      <a:pt x="5924" y="780"/>
                    </a:lnTo>
                    <a:lnTo>
                      <a:pt x="5860" y="743"/>
                    </a:lnTo>
                    <a:lnTo>
                      <a:pt x="5773" y="799"/>
                    </a:lnTo>
                    <a:lnTo>
                      <a:pt x="5731" y="795"/>
                    </a:lnTo>
                    <a:lnTo>
                      <a:pt x="5643" y="871"/>
                    </a:lnTo>
                    <a:lnTo>
                      <a:pt x="5627" y="905"/>
                    </a:lnTo>
                    <a:lnTo>
                      <a:pt x="5623" y="983"/>
                    </a:lnTo>
                    <a:lnTo>
                      <a:pt x="5613" y="1016"/>
                    </a:lnTo>
                    <a:lnTo>
                      <a:pt x="5580" y="1016"/>
                    </a:lnTo>
                    <a:lnTo>
                      <a:pt x="5547" y="991"/>
                    </a:lnTo>
                    <a:lnTo>
                      <a:pt x="5518" y="949"/>
                    </a:lnTo>
                    <a:lnTo>
                      <a:pt x="5502" y="960"/>
                    </a:lnTo>
                    <a:lnTo>
                      <a:pt x="5476" y="981"/>
                    </a:lnTo>
                    <a:lnTo>
                      <a:pt x="5432" y="925"/>
                    </a:lnTo>
                    <a:lnTo>
                      <a:pt x="5432" y="826"/>
                    </a:lnTo>
                    <a:lnTo>
                      <a:pt x="5411" y="804"/>
                    </a:lnTo>
                    <a:lnTo>
                      <a:pt x="5411" y="775"/>
                    </a:lnTo>
                    <a:lnTo>
                      <a:pt x="5437" y="718"/>
                    </a:lnTo>
                    <a:lnTo>
                      <a:pt x="5444" y="665"/>
                    </a:lnTo>
                    <a:lnTo>
                      <a:pt x="5419" y="620"/>
                    </a:lnTo>
                    <a:lnTo>
                      <a:pt x="5401" y="611"/>
                    </a:lnTo>
                    <a:lnTo>
                      <a:pt x="5399" y="640"/>
                    </a:lnTo>
                    <a:lnTo>
                      <a:pt x="5385" y="642"/>
                    </a:lnTo>
                    <a:lnTo>
                      <a:pt x="5387" y="605"/>
                    </a:lnTo>
                    <a:lnTo>
                      <a:pt x="5416" y="586"/>
                    </a:lnTo>
                    <a:lnTo>
                      <a:pt x="5509" y="579"/>
                    </a:lnTo>
                    <a:lnTo>
                      <a:pt x="5554" y="555"/>
                    </a:lnTo>
                    <a:lnTo>
                      <a:pt x="5561" y="545"/>
                    </a:lnTo>
                    <a:lnTo>
                      <a:pt x="5538" y="554"/>
                    </a:lnTo>
                    <a:lnTo>
                      <a:pt x="5473" y="575"/>
                    </a:lnTo>
                    <a:lnTo>
                      <a:pt x="5446" y="567"/>
                    </a:lnTo>
                    <a:lnTo>
                      <a:pt x="5391" y="575"/>
                    </a:lnTo>
                    <a:lnTo>
                      <a:pt x="5311" y="612"/>
                    </a:lnTo>
                    <a:lnTo>
                      <a:pt x="5315" y="642"/>
                    </a:lnTo>
                    <a:lnTo>
                      <a:pt x="5283" y="655"/>
                    </a:lnTo>
                    <a:lnTo>
                      <a:pt x="5272" y="670"/>
                    </a:lnTo>
                    <a:lnTo>
                      <a:pt x="5286" y="718"/>
                    </a:lnTo>
                    <a:lnTo>
                      <a:pt x="5288" y="748"/>
                    </a:lnTo>
                    <a:lnTo>
                      <a:pt x="5243" y="768"/>
                    </a:lnTo>
                    <a:lnTo>
                      <a:pt x="5214" y="754"/>
                    </a:lnTo>
                    <a:lnTo>
                      <a:pt x="5198" y="718"/>
                    </a:lnTo>
                    <a:lnTo>
                      <a:pt x="5219" y="688"/>
                    </a:lnTo>
                    <a:lnTo>
                      <a:pt x="5191" y="688"/>
                    </a:lnTo>
                    <a:lnTo>
                      <a:pt x="5108" y="780"/>
                    </a:lnTo>
                    <a:lnTo>
                      <a:pt x="5141" y="774"/>
                    </a:lnTo>
                    <a:lnTo>
                      <a:pt x="5153" y="807"/>
                    </a:lnTo>
                    <a:lnTo>
                      <a:pt x="5155" y="840"/>
                    </a:lnTo>
                    <a:lnTo>
                      <a:pt x="5148" y="876"/>
                    </a:lnTo>
                    <a:lnTo>
                      <a:pt x="5117" y="904"/>
                    </a:lnTo>
                    <a:lnTo>
                      <a:pt x="5096" y="911"/>
                    </a:lnTo>
                    <a:lnTo>
                      <a:pt x="5078" y="859"/>
                    </a:lnTo>
                    <a:lnTo>
                      <a:pt x="5051" y="818"/>
                    </a:lnTo>
                    <a:lnTo>
                      <a:pt x="4950" y="846"/>
                    </a:lnTo>
                    <a:lnTo>
                      <a:pt x="4959" y="862"/>
                    </a:lnTo>
                    <a:lnTo>
                      <a:pt x="4819" y="925"/>
                    </a:lnTo>
                    <a:lnTo>
                      <a:pt x="4807" y="916"/>
                    </a:lnTo>
                    <a:lnTo>
                      <a:pt x="4783" y="926"/>
                    </a:lnTo>
                    <a:lnTo>
                      <a:pt x="4681" y="1022"/>
                    </a:lnTo>
                    <a:lnTo>
                      <a:pt x="4406" y="1203"/>
                    </a:lnTo>
                    <a:lnTo>
                      <a:pt x="4375" y="1200"/>
                    </a:lnTo>
                    <a:lnTo>
                      <a:pt x="4369" y="1257"/>
                    </a:lnTo>
                    <a:lnTo>
                      <a:pt x="4386" y="1267"/>
                    </a:lnTo>
                    <a:lnTo>
                      <a:pt x="4350" y="1294"/>
                    </a:lnTo>
                    <a:lnTo>
                      <a:pt x="4271" y="1308"/>
                    </a:lnTo>
                    <a:lnTo>
                      <a:pt x="4234" y="1335"/>
                    </a:lnTo>
                    <a:lnTo>
                      <a:pt x="4212" y="1324"/>
                    </a:lnTo>
                    <a:lnTo>
                      <a:pt x="4189" y="1375"/>
                    </a:lnTo>
                    <a:lnTo>
                      <a:pt x="4160" y="1492"/>
                    </a:lnTo>
                    <a:lnTo>
                      <a:pt x="4144" y="1536"/>
                    </a:lnTo>
                    <a:lnTo>
                      <a:pt x="4154" y="1630"/>
                    </a:lnTo>
                    <a:lnTo>
                      <a:pt x="4127" y="1676"/>
                    </a:lnTo>
                    <a:lnTo>
                      <a:pt x="4066" y="1710"/>
                    </a:lnTo>
                    <a:lnTo>
                      <a:pt x="4025" y="1702"/>
                    </a:lnTo>
                    <a:lnTo>
                      <a:pt x="3949" y="1735"/>
                    </a:lnTo>
                    <a:lnTo>
                      <a:pt x="3931" y="1812"/>
                    </a:lnTo>
                    <a:lnTo>
                      <a:pt x="3913" y="1759"/>
                    </a:lnTo>
                    <a:lnTo>
                      <a:pt x="3906" y="1704"/>
                    </a:lnTo>
                    <a:lnTo>
                      <a:pt x="3859" y="1734"/>
                    </a:lnTo>
                    <a:lnTo>
                      <a:pt x="3822" y="1734"/>
                    </a:lnTo>
                    <a:lnTo>
                      <a:pt x="3790" y="1711"/>
                    </a:lnTo>
                    <a:lnTo>
                      <a:pt x="3748" y="1638"/>
                    </a:lnTo>
                    <a:lnTo>
                      <a:pt x="3732" y="1590"/>
                    </a:lnTo>
                    <a:lnTo>
                      <a:pt x="3652" y="1498"/>
                    </a:lnTo>
                    <a:lnTo>
                      <a:pt x="3611" y="1465"/>
                    </a:lnTo>
                    <a:lnTo>
                      <a:pt x="3595" y="1409"/>
                    </a:lnTo>
                    <a:lnTo>
                      <a:pt x="3592" y="1352"/>
                    </a:lnTo>
                    <a:lnTo>
                      <a:pt x="3632" y="1348"/>
                    </a:lnTo>
                    <a:lnTo>
                      <a:pt x="3660" y="1313"/>
                    </a:lnTo>
                    <a:lnTo>
                      <a:pt x="3675" y="1262"/>
                    </a:lnTo>
                    <a:lnTo>
                      <a:pt x="3729" y="1243"/>
                    </a:lnTo>
                    <a:lnTo>
                      <a:pt x="3935" y="1200"/>
                    </a:lnTo>
                    <a:lnTo>
                      <a:pt x="3904" y="1138"/>
                    </a:lnTo>
                    <a:lnTo>
                      <a:pt x="3896" y="1068"/>
                    </a:lnTo>
                    <a:lnTo>
                      <a:pt x="3884" y="1001"/>
                    </a:lnTo>
                    <a:lnTo>
                      <a:pt x="3845" y="1022"/>
                    </a:lnTo>
                    <a:lnTo>
                      <a:pt x="3812" y="952"/>
                    </a:lnTo>
                    <a:lnTo>
                      <a:pt x="3788" y="934"/>
                    </a:lnTo>
                    <a:lnTo>
                      <a:pt x="3785" y="872"/>
                    </a:lnTo>
                    <a:lnTo>
                      <a:pt x="3745" y="841"/>
                    </a:lnTo>
                    <a:lnTo>
                      <a:pt x="3651" y="810"/>
                    </a:lnTo>
                    <a:lnTo>
                      <a:pt x="3564" y="812"/>
                    </a:lnTo>
                    <a:lnTo>
                      <a:pt x="3470" y="804"/>
                    </a:lnTo>
                    <a:lnTo>
                      <a:pt x="3429" y="818"/>
                    </a:lnTo>
                    <a:lnTo>
                      <a:pt x="3394" y="807"/>
                    </a:lnTo>
                    <a:lnTo>
                      <a:pt x="3240" y="729"/>
                    </a:lnTo>
                    <a:lnTo>
                      <a:pt x="3246" y="764"/>
                    </a:lnTo>
                    <a:lnTo>
                      <a:pt x="3423" y="919"/>
                    </a:lnTo>
                    <a:lnTo>
                      <a:pt x="3423" y="1046"/>
                    </a:lnTo>
                    <a:lnTo>
                      <a:pt x="3429" y="1099"/>
                    </a:lnTo>
                    <a:lnTo>
                      <a:pt x="3411" y="1174"/>
                    </a:lnTo>
                    <a:lnTo>
                      <a:pt x="3416" y="1237"/>
                    </a:lnTo>
                    <a:lnTo>
                      <a:pt x="3362" y="1422"/>
                    </a:lnTo>
                    <a:lnTo>
                      <a:pt x="3360" y="1473"/>
                    </a:lnTo>
                    <a:lnTo>
                      <a:pt x="3366" y="1536"/>
                    </a:lnTo>
                    <a:lnTo>
                      <a:pt x="3384" y="1552"/>
                    </a:lnTo>
                    <a:lnTo>
                      <a:pt x="3431" y="1552"/>
                    </a:lnTo>
                    <a:lnTo>
                      <a:pt x="3466" y="1582"/>
                    </a:lnTo>
                    <a:lnTo>
                      <a:pt x="3499" y="1653"/>
                    </a:lnTo>
                    <a:lnTo>
                      <a:pt x="3497" y="1698"/>
                    </a:lnTo>
                    <a:lnTo>
                      <a:pt x="3482" y="1745"/>
                    </a:lnTo>
                    <a:lnTo>
                      <a:pt x="3493" y="1788"/>
                    </a:lnTo>
                    <a:lnTo>
                      <a:pt x="3478" y="1855"/>
                    </a:lnTo>
                    <a:lnTo>
                      <a:pt x="3441" y="1916"/>
                    </a:lnTo>
                    <a:lnTo>
                      <a:pt x="3416" y="2006"/>
                    </a:lnTo>
                    <a:lnTo>
                      <a:pt x="3439" y="2072"/>
                    </a:lnTo>
                    <a:lnTo>
                      <a:pt x="3427" y="2206"/>
                    </a:lnTo>
                    <a:lnTo>
                      <a:pt x="3388" y="2151"/>
                    </a:lnTo>
                    <a:lnTo>
                      <a:pt x="3380" y="2107"/>
                    </a:lnTo>
                    <a:lnTo>
                      <a:pt x="3353" y="2072"/>
                    </a:lnTo>
                    <a:lnTo>
                      <a:pt x="3321" y="2075"/>
                    </a:lnTo>
                    <a:lnTo>
                      <a:pt x="3274" y="2118"/>
                    </a:lnTo>
                    <a:lnTo>
                      <a:pt x="3302" y="2060"/>
                    </a:lnTo>
                    <a:lnTo>
                      <a:pt x="3306" y="2018"/>
                    </a:lnTo>
                    <a:lnTo>
                      <a:pt x="3242" y="1964"/>
                    </a:lnTo>
                    <a:lnTo>
                      <a:pt x="3213" y="1949"/>
                    </a:lnTo>
                    <a:lnTo>
                      <a:pt x="3122" y="1949"/>
                    </a:lnTo>
                    <a:lnTo>
                      <a:pt x="3046" y="1878"/>
                    </a:lnTo>
                    <a:lnTo>
                      <a:pt x="3014" y="1916"/>
                    </a:lnTo>
                    <a:lnTo>
                      <a:pt x="3001" y="1956"/>
                    </a:lnTo>
                    <a:lnTo>
                      <a:pt x="2942" y="2019"/>
                    </a:lnTo>
                    <a:lnTo>
                      <a:pt x="2906" y="2073"/>
                    </a:lnTo>
                    <a:lnTo>
                      <a:pt x="2868" y="2117"/>
                    </a:lnTo>
                    <a:lnTo>
                      <a:pt x="2777" y="2155"/>
                    </a:lnTo>
                    <a:lnTo>
                      <a:pt x="2743" y="2155"/>
                    </a:lnTo>
                    <a:lnTo>
                      <a:pt x="2698" y="2186"/>
                    </a:lnTo>
                    <a:lnTo>
                      <a:pt x="2673" y="2243"/>
                    </a:lnTo>
                    <a:lnTo>
                      <a:pt x="2630" y="2284"/>
                    </a:lnTo>
                    <a:lnTo>
                      <a:pt x="2585" y="2318"/>
                    </a:lnTo>
                    <a:lnTo>
                      <a:pt x="2540" y="2334"/>
                    </a:lnTo>
                    <a:lnTo>
                      <a:pt x="2540" y="2382"/>
                    </a:lnTo>
                    <a:lnTo>
                      <a:pt x="2552" y="2480"/>
                    </a:lnTo>
                    <a:lnTo>
                      <a:pt x="2597" y="2568"/>
                    </a:lnTo>
                    <a:lnTo>
                      <a:pt x="2638" y="2623"/>
                    </a:lnTo>
                    <a:lnTo>
                      <a:pt x="2664" y="2676"/>
                    </a:lnTo>
                    <a:lnTo>
                      <a:pt x="2716" y="2794"/>
                    </a:lnTo>
                    <a:lnTo>
                      <a:pt x="2723" y="2827"/>
                    </a:lnTo>
                    <a:lnTo>
                      <a:pt x="2755" y="2876"/>
                    </a:lnTo>
                    <a:lnTo>
                      <a:pt x="2755" y="2899"/>
                    </a:lnTo>
                    <a:lnTo>
                      <a:pt x="2687" y="2855"/>
                    </a:lnTo>
                    <a:lnTo>
                      <a:pt x="2667" y="2863"/>
                    </a:lnTo>
                    <a:lnTo>
                      <a:pt x="2558" y="2825"/>
                    </a:lnTo>
                    <a:lnTo>
                      <a:pt x="2563" y="2845"/>
                    </a:lnTo>
                    <a:lnTo>
                      <a:pt x="2554" y="2858"/>
                    </a:lnTo>
                    <a:lnTo>
                      <a:pt x="2507" y="2849"/>
                    </a:lnTo>
                    <a:lnTo>
                      <a:pt x="2435" y="2818"/>
                    </a:lnTo>
                    <a:lnTo>
                      <a:pt x="2367" y="2766"/>
                    </a:lnTo>
                    <a:lnTo>
                      <a:pt x="2310" y="2757"/>
                    </a:lnTo>
                    <a:lnTo>
                      <a:pt x="2277" y="2734"/>
                    </a:lnTo>
                    <a:lnTo>
                      <a:pt x="2220" y="2784"/>
                    </a:lnTo>
                    <a:lnTo>
                      <a:pt x="2193" y="2831"/>
                    </a:lnTo>
                    <a:lnTo>
                      <a:pt x="2177" y="2756"/>
                    </a:lnTo>
                    <a:lnTo>
                      <a:pt x="2236" y="2723"/>
                    </a:lnTo>
                    <a:lnTo>
                      <a:pt x="2189" y="2703"/>
                    </a:lnTo>
                    <a:lnTo>
                      <a:pt x="2130" y="2691"/>
                    </a:lnTo>
                    <a:lnTo>
                      <a:pt x="2113" y="2641"/>
                    </a:lnTo>
                    <a:lnTo>
                      <a:pt x="2052" y="2600"/>
                    </a:lnTo>
                    <a:lnTo>
                      <a:pt x="1983" y="2565"/>
                    </a:lnTo>
                    <a:lnTo>
                      <a:pt x="1943" y="2556"/>
                    </a:lnTo>
                    <a:lnTo>
                      <a:pt x="1933" y="2633"/>
                    </a:lnTo>
                    <a:lnTo>
                      <a:pt x="1900" y="2676"/>
                    </a:lnTo>
                    <a:lnTo>
                      <a:pt x="1863" y="2690"/>
                    </a:lnTo>
                    <a:lnTo>
                      <a:pt x="1872" y="2730"/>
                    </a:lnTo>
                    <a:lnTo>
                      <a:pt x="1895" y="2784"/>
                    </a:lnTo>
                    <a:lnTo>
                      <a:pt x="1927" y="2800"/>
                    </a:lnTo>
                    <a:lnTo>
                      <a:pt x="1967" y="2887"/>
                    </a:lnTo>
                    <a:lnTo>
                      <a:pt x="2028" y="2949"/>
                    </a:lnTo>
                    <a:lnTo>
                      <a:pt x="2140" y="2900"/>
                    </a:lnTo>
                    <a:lnTo>
                      <a:pt x="2163" y="2962"/>
                    </a:lnTo>
                    <a:lnTo>
                      <a:pt x="2193" y="3137"/>
                    </a:lnTo>
                    <a:lnTo>
                      <a:pt x="2213" y="3167"/>
                    </a:lnTo>
                    <a:lnTo>
                      <a:pt x="2146" y="3138"/>
                    </a:lnTo>
                    <a:lnTo>
                      <a:pt x="2091" y="3177"/>
                    </a:lnTo>
                    <a:lnTo>
                      <a:pt x="2078" y="3205"/>
                    </a:lnTo>
                    <a:lnTo>
                      <a:pt x="2078" y="3219"/>
                    </a:lnTo>
                    <a:lnTo>
                      <a:pt x="2026" y="3189"/>
                    </a:lnTo>
                    <a:lnTo>
                      <a:pt x="1990" y="3181"/>
                    </a:lnTo>
                    <a:lnTo>
                      <a:pt x="1872" y="3120"/>
                    </a:lnTo>
                    <a:lnTo>
                      <a:pt x="1809" y="3103"/>
                    </a:lnTo>
                    <a:lnTo>
                      <a:pt x="1798" y="3074"/>
                    </a:lnTo>
                    <a:lnTo>
                      <a:pt x="1773" y="3033"/>
                    </a:lnTo>
                    <a:lnTo>
                      <a:pt x="1741" y="3008"/>
                    </a:lnTo>
                    <a:lnTo>
                      <a:pt x="1714" y="2968"/>
                    </a:lnTo>
                    <a:lnTo>
                      <a:pt x="1678" y="2948"/>
                    </a:lnTo>
                    <a:lnTo>
                      <a:pt x="1656" y="2971"/>
                    </a:lnTo>
                    <a:lnTo>
                      <a:pt x="1618" y="2975"/>
                    </a:lnTo>
                    <a:lnTo>
                      <a:pt x="1552" y="2923"/>
                    </a:lnTo>
                    <a:lnTo>
                      <a:pt x="1529" y="2876"/>
                    </a:lnTo>
                    <a:lnTo>
                      <a:pt x="1480" y="2903"/>
                    </a:lnTo>
                    <a:lnTo>
                      <a:pt x="1489" y="2872"/>
                    </a:lnTo>
                    <a:lnTo>
                      <a:pt x="1525" y="2835"/>
                    </a:lnTo>
                    <a:lnTo>
                      <a:pt x="1515" y="2762"/>
                    </a:lnTo>
                    <a:lnTo>
                      <a:pt x="1523" y="2699"/>
                    </a:lnTo>
                    <a:lnTo>
                      <a:pt x="1484" y="2665"/>
                    </a:lnTo>
                    <a:lnTo>
                      <a:pt x="1487" y="2610"/>
                    </a:lnTo>
                    <a:lnTo>
                      <a:pt x="1419" y="2474"/>
                    </a:lnTo>
                    <a:lnTo>
                      <a:pt x="1435" y="2445"/>
                    </a:lnTo>
                    <a:lnTo>
                      <a:pt x="1487" y="2429"/>
                    </a:lnTo>
                    <a:lnTo>
                      <a:pt x="1501" y="2346"/>
                    </a:lnTo>
                    <a:lnTo>
                      <a:pt x="1509" y="2249"/>
                    </a:lnTo>
                    <a:lnTo>
                      <a:pt x="1502" y="2208"/>
                    </a:lnTo>
                    <a:lnTo>
                      <a:pt x="1476" y="2179"/>
                    </a:lnTo>
                    <a:lnTo>
                      <a:pt x="1448" y="2102"/>
                    </a:lnTo>
                    <a:lnTo>
                      <a:pt x="1431" y="2082"/>
                    </a:lnTo>
                    <a:lnTo>
                      <a:pt x="1374" y="2073"/>
                    </a:lnTo>
                    <a:lnTo>
                      <a:pt x="1356" y="2024"/>
                    </a:lnTo>
                    <a:lnTo>
                      <a:pt x="1315" y="2022"/>
                    </a:lnTo>
                    <a:lnTo>
                      <a:pt x="1254" y="1998"/>
                    </a:lnTo>
                    <a:lnTo>
                      <a:pt x="1254" y="1971"/>
                    </a:lnTo>
                    <a:lnTo>
                      <a:pt x="1261" y="1938"/>
                    </a:lnTo>
                    <a:lnTo>
                      <a:pt x="1251" y="1920"/>
                    </a:lnTo>
                    <a:lnTo>
                      <a:pt x="1189" y="1912"/>
                    </a:lnTo>
                    <a:lnTo>
                      <a:pt x="1065" y="1800"/>
                    </a:lnTo>
                    <a:lnTo>
                      <a:pt x="1087" y="1778"/>
                    </a:lnTo>
                    <a:lnTo>
                      <a:pt x="1031" y="1722"/>
                    </a:lnTo>
                    <a:lnTo>
                      <a:pt x="1015" y="1665"/>
                    </a:lnTo>
                    <a:lnTo>
                      <a:pt x="988" y="1620"/>
                    </a:lnTo>
                    <a:lnTo>
                      <a:pt x="929" y="1602"/>
                    </a:lnTo>
                    <a:lnTo>
                      <a:pt x="954" y="1570"/>
                    </a:lnTo>
                    <a:lnTo>
                      <a:pt x="1031" y="1557"/>
                    </a:lnTo>
                    <a:lnTo>
                      <a:pt x="1103" y="1602"/>
                    </a:lnTo>
                    <a:lnTo>
                      <a:pt x="1107" y="1645"/>
                    </a:lnTo>
                    <a:lnTo>
                      <a:pt x="1146" y="1698"/>
                    </a:lnTo>
                    <a:lnTo>
                      <a:pt x="1249" y="1768"/>
                    </a:lnTo>
                    <a:lnTo>
                      <a:pt x="1263" y="1759"/>
                    </a:lnTo>
                    <a:lnTo>
                      <a:pt x="1278" y="1725"/>
                    </a:lnTo>
                    <a:lnTo>
                      <a:pt x="1307" y="1778"/>
                    </a:lnTo>
                    <a:lnTo>
                      <a:pt x="1340" y="1806"/>
                    </a:lnTo>
                    <a:lnTo>
                      <a:pt x="1362" y="1781"/>
                    </a:lnTo>
                    <a:lnTo>
                      <a:pt x="1381" y="1793"/>
                    </a:lnTo>
                    <a:lnTo>
                      <a:pt x="1398" y="1768"/>
                    </a:lnTo>
                    <a:lnTo>
                      <a:pt x="1421" y="1775"/>
                    </a:lnTo>
                    <a:lnTo>
                      <a:pt x="1431" y="1824"/>
                    </a:lnTo>
                    <a:lnTo>
                      <a:pt x="1446" y="1868"/>
                    </a:lnTo>
                    <a:lnTo>
                      <a:pt x="1502" y="1847"/>
                    </a:lnTo>
                    <a:lnTo>
                      <a:pt x="1571" y="1867"/>
                    </a:lnTo>
                    <a:lnTo>
                      <a:pt x="1593" y="1902"/>
                    </a:lnTo>
                    <a:lnTo>
                      <a:pt x="1640" y="1902"/>
                    </a:lnTo>
                    <a:lnTo>
                      <a:pt x="1669" y="1938"/>
                    </a:lnTo>
                    <a:lnTo>
                      <a:pt x="1791" y="1970"/>
                    </a:lnTo>
                    <a:lnTo>
                      <a:pt x="1846" y="1999"/>
                    </a:lnTo>
                    <a:lnTo>
                      <a:pt x="1952" y="2006"/>
                    </a:lnTo>
                    <a:lnTo>
                      <a:pt x="2046" y="2045"/>
                    </a:lnTo>
                    <a:lnTo>
                      <a:pt x="2078" y="2079"/>
                    </a:lnTo>
                    <a:lnTo>
                      <a:pt x="2152" y="2096"/>
                    </a:lnTo>
                    <a:lnTo>
                      <a:pt x="2330" y="2107"/>
                    </a:lnTo>
                    <a:lnTo>
                      <a:pt x="2377" y="2085"/>
                    </a:lnTo>
                    <a:lnTo>
                      <a:pt x="2423" y="2078"/>
                    </a:lnTo>
                    <a:lnTo>
                      <a:pt x="2587" y="2004"/>
                    </a:lnTo>
                    <a:lnTo>
                      <a:pt x="2624" y="1964"/>
                    </a:lnTo>
                    <a:lnTo>
                      <a:pt x="2658" y="1941"/>
                    </a:lnTo>
                    <a:lnTo>
                      <a:pt x="2728" y="1862"/>
                    </a:lnTo>
                    <a:lnTo>
                      <a:pt x="2808" y="1734"/>
                    </a:lnTo>
                    <a:lnTo>
                      <a:pt x="2841" y="1642"/>
                    </a:lnTo>
                    <a:lnTo>
                      <a:pt x="2852" y="1555"/>
                    </a:lnTo>
                    <a:lnTo>
                      <a:pt x="2818" y="1536"/>
                    </a:lnTo>
                    <a:lnTo>
                      <a:pt x="2806" y="1520"/>
                    </a:lnTo>
                    <a:lnTo>
                      <a:pt x="2803" y="1437"/>
                    </a:lnTo>
                    <a:lnTo>
                      <a:pt x="2786" y="1382"/>
                    </a:lnTo>
                    <a:lnTo>
                      <a:pt x="2782" y="1300"/>
                    </a:lnTo>
                    <a:lnTo>
                      <a:pt x="2743" y="1249"/>
                    </a:lnTo>
                    <a:lnTo>
                      <a:pt x="2701" y="1222"/>
                    </a:lnTo>
                    <a:lnTo>
                      <a:pt x="2678" y="1238"/>
                    </a:lnTo>
                    <a:lnTo>
                      <a:pt x="2648" y="1208"/>
                    </a:lnTo>
                    <a:lnTo>
                      <a:pt x="2651" y="1174"/>
                    </a:lnTo>
                    <a:lnTo>
                      <a:pt x="2630" y="1158"/>
                    </a:lnTo>
                    <a:lnTo>
                      <a:pt x="2585" y="1103"/>
                    </a:lnTo>
                    <a:lnTo>
                      <a:pt x="2572" y="1070"/>
                    </a:lnTo>
                    <a:lnTo>
                      <a:pt x="2552" y="1052"/>
                    </a:lnTo>
                    <a:lnTo>
                      <a:pt x="2525" y="1032"/>
                    </a:lnTo>
                    <a:lnTo>
                      <a:pt x="2540" y="1082"/>
                    </a:lnTo>
                    <a:lnTo>
                      <a:pt x="2511" y="1093"/>
                    </a:lnTo>
                    <a:lnTo>
                      <a:pt x="2427" y="1032"/>
                    </a:lnTo>
                    <a:lnTo>
                      <a:pt x="2393" y="996"/>
                    </a:lnTo>
                    <a:lnTo>
                      <a:pt x="2386" y="1027"/>
                    </a:lnTo>
                    <a:lnTo>
                      <a:pt x="2373" y="1006"/>
                    </a:lnTo>
                    <a:lnTo>
                      <a:pt x="2359" y="959"/>
                    </a:lnTo>
                    <a:lnTo>
                      <a:pt x="2312" y="902"/>
                    </a:lnTo>
                    <a:lnTo>
                      <a:pt x="2341" y="967"/>
                    </a:lnTo>
                    <a:lnTo>
                      <a:pt x="2260" y="944"/>
                    </a:lnTo>
                    <a:lnTo>
                      <a:pt x="2234" y="904"/>
                    </a:lnTo>
                    <a:lnTo>
                      <a:pt x="2226" y="876"/>
                    </a:lnTo>
                    <a:lnTo>
                      <a:pt x="2199" y="837"/>
                    </a:lnTo>
                    <a:lnTo>
                      <a:pt x="2085" y="722"/>
                    </a:lnTo>
                    <a:lnTo>
                      <a:pt x="2021" y="672"/>
                    </a:lnTo>
                    <a:lnTo>
                      <a:pt x="1994" y="640"/>
                    </a:lnTo>
                    <a:lnTo>
                      <a:pt x="1900" y="573"/>
                    </a:lnTo>
                    <a:lnTo>
                      <a:pt x="1868" y="533"/>
                    </a:lnTo>
                    <a:lnTo>
                      <a:pt x="1741" y="463"/>
                    </a:lnTo>
                    <a:lnTo>
                      <a:pt x="1721" y="443"/>
                    </a:lnTo>
                    <a:lnTo>
                      <a:pt x="1593" y="413"/>
                    </a:lnTo>
                    <a:lnTo>
                      <a:pt x="1604" y="433"/>
                    </a:lnTo>
                    <a:lnTo>
                      <a:pt x="1591" y="451"/>
                    </a:lnTo>
                    <a:lnTo>
                      <a:pt x="1571" y="451"/>
                    </a:lnTo>
                    <a:lnTo>
                      <a:pt x="1505" y="416"/>
                    </a:lnTo>
                    <a:lnTo>
                      <a:pt x="1376" y="387"/>
                    </a:lnTo>
                    <a:lnTo>
                      <a:pt x="1322" y="362"/>
                    </a:lnTo>
                    <a:lnTo>
                      <a:pt x="1307" y="387"/>
                    </a:lnTo>
                    <a:lnTo>
                      <a:pt x="1242" y="395"/>
                    </a:lnTo>
                    <a:lnTo>
                      <a:pt x="1216" y="416"/>
                    </a:lnTo>
                    <a:lnTo>
                      <a:pt x="1202" y="382"/>
                    </a:lnTo>
                    <a:lnTo>
                      <a:pt x="1187" y="367"/>
                    </a:lnTo>
                    <a:lnTo>
                      <a:pt x="1195" y="319"/>
                    </a:lnTo>
                    <a:lnTo>
                      <a:pt x="1187" y="309"/>
                    </a:lnTo>
                    <a:lnTo>
                      <a:pt x="1114" y="367"/>
                    </a:lnTo>
                    <a:lnTo>
                      <a:pt x="1130" y="294"/>
                    </a:lnTo>
                    <a:lnTo>
                      <a:pt x="1092" y="319"/>
                    </a:lnTo>
                    <a:lnTo>
                      <a:pt x="1099" y="281"/>
                    </a:lnTo>
                    <a:lnTo>
                      <a:pt x="1087" y="273"/>
                    </a:lnTo>
                    <a:lnTo>
                      <a:pt x="1058" y="273"/>
                    </a:lnTo>
                    <a:lnTo>
                      <a:pt x="1001" y="297"/>
                    </a:lnTo>
                    <a:lnTo>
                      <a:pt x="1013" y="271"/>
                    </a:lnTo>
                    <a:lnTo>
                      <a:pt x="1009" y="245"/>
                    </a:lnTo>
                    <a:lnTo>
                      <a:pt x="997" y="222"/>
                    </a:lnTo>
                    <a:lnTo>
                      <a:pt x="936" y="225"/>
                    </a:lnTo>
                    <a:lnTo>
                      <a:pt x="960" y="117"/>
                    </a:lnTo>
                    <a:lnTo>
                      <a:pt x="974" y="165"/>
                    </a:lnTo>
                    <a:lnTo>
                      <a:pt x="999" y="181"/>
                    </a:lnTo>
                    <a:lnTo>
                      <a:pt x="1019" y="179"/>
                    </a:lnTo>
                    <a:lnTo>
                      <a:pt x="1042" y="205"/>
                    </a:lnTo>
                    <a:lnTo>
                      <a:pt x="1085" y="203"/>
                    </a:lnTo>
                    <a:lnTo>
                      <a:pt x="1114" y="214"/>
                    </a:lnTo>
                    <a:lnTo>
                      <a:pt x="1148" y="157"/>
                    </a:lnTo>
                    <a:lnTo>
                      <a:pt x="1152" y="117"/>
                    </a:lnTo>
                    <a:lnTo>
                      <a:pt x="1085" y="91"/>
                    </a:lnTo>
                    <a:lnTo>
                      <a:pt x="1058" y="100"/>
                    </a:lnTo>
                    <a:lnTo>
                      <a:pt x="1028" y="76"/>
                    </a:lnTo>
                    <a:lnTo>
                      <a:pt x="1024" y="57"/>
                    </a:lnTo>
                    <a:lnTo>
                      <a:pt x="970" y="23"/>
                    </a:lnTo>
                    <a:lnTo>
                      <a:pt x="907" y="0"/>
                    </a:lnTo>
                    <a:lnTo>
                      <a:pt x="927" y="30"/>
                    </a:lnTo>
                    <a:lnTo>
                      <a:pt x="925" y="89"/>
                    </a:lnTo>
                    <a:lnTo>
                      <a:pt x="893" y="93"/>
                    </a:lnTo>
                    <a:lnTo>
                      <a:pt x="878" y="76"/>
                    </a:lnTo>
                    <a:lnTo>
                      <a:pt x="870" y="103"/>
                    </a:lnTo>
                    <a:lnTo>
                      <a:pt x="878" y="145"/>
                    </a:lnTo>
                    <a:lnTo>
                      <a:pt x="862" y="169"/>
                    </a:lnTo>
                    <a:lnTo>
                      <a:pt x="825" y="171"/>
                    </a:lnTo>
                    <a:lnTo>
                      <a:pt x="787" y="126"/>
                    </a:lnTo>
                    <a:lnTo>
                      <a:pt x="713" y="93"/>
                    </a:lnTo>
                    <a:lnTo>
                      <a:pt x="706" y="98"/>
                    </a:lnTo>
                    <a:lnTo>
                      <a:pt x="715" y="113"/>
                    </a:lnTo>
                    <a:lnTo>
                      <a:pt x="713" y="155"/>
                    </a:lnTo>
                    <a:lnTo>
                      <a:pt x="699" y="203"/>
                    </a:lnTo>
                    <a:lnTo>
                      <a:pt x="688" y="222"/>
                    </a:lnTo>
                    <a:lnTo>
                      <a:pt x="644" y="234"/>
                    </a:lnTo>
                    <a:lnTo>
                      <a:pt x="563" y="181"/>
                    </a:lnTo>
                    <a:lnTo>
                      <a:pt x="538" y="295"/>
                    </a:lnTo>
                    <a:lnTo>
                      <a:pt x="514" y="321"/>
                    </a:lnTo>
                    <a:lnTo>
                      <a:pt x="394" y="393"/>
                    </a:lnTo>
                    <a:lnTo>
                      <a:pt x="387" y="411"/>
                    </a:lnTo>
                    <a:lnTo>
                      <a:pt x="382" y="453"/>
                    </a:lnTo>
                    <a:lnTo>
                      <a:pt x="377" y="466"/>
                    </a:lnTo>
                    <a:lnTo>
                      <a:pt x="346" y="499"/>
                    </a:lnTo>
                    <a:lnTo>
                      <a:pt x="334" y="502"/>
                    </a:lnTo>
                    <a:lnTo>
                      <a:pt x="223" y="605"/>
                    </a:lnTo>
                    <a:lnTo>
                      <a:pt x="258" y="625"/>
                    </a:lnTo>
                    <a:lnTo>
                      <a:pt x="260" y="640"/>
                    </a:lnTo>
                    <a:lnTo>
                      <a:pt x="217" y="748"/>
                    </a:lnTo>
                    <a:lnTo>
                      <a:pt x="213" y="784"/>
                    </a:lnTo>
                    <a:lnTo>
                      <a:pt x="222" y="879"/>
                    </a:lnTo>
                    <a:lnTo>
                      <a:pt x="240" y="952"/>
                    </a:lnTo>
                    <a:lnTo>
                      <a:pt x="260" y="979"/>
                    </a:lnTo>
                    <a:lnTo>
                      <a:pt x="293" y="1006"/>
                    </a:lnTo>
                    <a:lnTo>
                      <a:pt x="348" y="1012"/>
                    </a:lnTo>
                    <a:lnTo>
                      <a:pt x="402" y="1042"/>
                    </a:lnTo>
                    <a:lnTo>
                      <a:pt x="474" y="1184"/>
                    </a:lnTo>
                    <a:lnTo>
                      <a:pt x="512" y="1237"/>
                    </a:lnTo>
                    <a:lnTo>
                      <a:pt x="523" y="1321"/>
                    </a:lnTo>
                    <a:lnTo>
                      <a:pt x="456" y="1456"/>
                    </a:lnTo>
                    <a:lnTo>
                      <a:pt x="389" y="1620"/>
                    </a:lnTo>
                    <a:lnTo>
                      <a:pt x="364" y="1667"/>
                    </a:lnTo>
                    <a:lnTo>
                      <a:pt x="368" y="1745"/>
                    </a:lnTo>
                    <a:lnTo>
                      <a:pt x="407" y="1819"/>
                    </a:lnTo>
                    <a:lnTo>
                      <a:pt x="432" y="1885"/>
                    </a:lnTo>
                    <a:lnTo>
                      <a:pt x="442" y="1955"/>
                    </a:lnTo>
                    <a:lnTo>
                      <a:pt x="496" y="2051"/>
                    </a:lnTo>
                    <a:lnTo>
                      <a:pt x="538" y="2182"/>
                    </a:lnTo>
                    <a:lnTo>
                      <a:pt x="550" y="2244"/>
                    </a:lnTo>
                    <a:lnTo>
                      <a:pt x="554" y="2299"/>
                    </a:lnTo>
                    <a:lnTo>
                      <a:pt x="501" y="2346"/>
                    </a:lnTo>
                    <a:lnTo>
                      <a:pt x="493" y="2430"/>
                    </a:lnTo>
                    <a:lnTo>
                      <a:pt x="477" y="2490"/>
                    </a:lnTo>
                    <a:lnTo>
                      <a:pt x="489" y="2525"/>
                    </a:lnTo>
                    <a:lnTo>
                      <a:pt x="493" y="2593"/>
                    </a:lnTo>
                    <a:lnTo>
                      <a:pt x="473" y="2636"/>
                    </a:lnTo>
                    <a:lnTo>
                      <a:pt x="474" y="2713"/>
                    </a:lnTo>
                    <a:lnTo>
                      <a:pt x="534" y="2727"/>
                    </a:lnTo>
                    <a:lnTo>
                      <a:pt x="565" y="2793"/>
                    </a:lnTo>
                    <a:lnTo>
                      <a:pt x="557" y="2868"/>
                    </a:lnTo>
                    <a:lnTo>
                      <a:pt x="584" y="2931"/>
                    </a:lnTo>
                    <a:lnTo>
                      <a:pt x="644" y="2986"/>
                    </a:lnTo>
                    <a:lnTo>
                      <a:pt x="649" y="3056"/>
                    </a:lnTo>
                    <a:lnTo>
                      <a:pt x="626" y="3124"/>
                    </a:lnTo>
                    <a:lnTo>
                      <a:pt x="588" y="3181"/>
                    </a:lnTo>
                    <a:lnTo>
                      <a:pt x="571" y="3241"/>
                    </a:lnTo>
                    <a:lnTo>
                      <a:pt x="595" y="3311"/>
                    </a:lnTo>
                    <a:lnTo>
                      <a:pt x="626" y="3355"/>
                    </a:lnTo>
                    <a:lnTo>
                      <a:pt x="737" y="3441"/>
                    </a:lnTo>
                    <a:lnTo>
                      <a:pt x="753" y="3504"/>
                    </a:lnTo>
                    <a:lnTo>
                      <a:pt x="792" y="3568"/>
                    </a:lnTo>
                    <a:lnTo>
                      <a:pt x="809" y="3549"/>
                    </a:lnTo>
                    <a:lnTo>
                      <a:pt x="805" y="3694"/>
                    </a:lnTo>
                    <a:lnTo>
                      <a:pt x="743" y="3835"/>
                    </a:lnTo>
                    <a:lnTo>
                      <a:pt x="696" y="3908"/>
                    </a:lnTo>
                    <a:lnTo>
                      <a:pt x="501" y="4165"/>
                    </a:lnTo>
                    <a:lnTo>
                      <a:pt x="358" y="4325"/>
                    </a:lnTo>
                    <a:lnTo>
                      <a:pt x="173" y="4510"/>
                    </a:lnTo>
                    <a:lnTo>
                      <a:pt x="37" y="4612"/>
                    </a:lnTo>
                    <a:lnTo>
                      <a:pt x="128" y="4626"/>
                    </a:lnTo>
                    <a:lnTo>
                      <a:pt x="169" y="4581"/>
                    </a:lnTo>
                    <a:lnTo>
                      <a:pt x="238" y="4542"/>
                    </a:lnTo>
                    <a:lnTo>
                      <a:pt x="242" y="4567"/>
                    </a:lnTo>
                    <a:lnTo>
                      <a:pt x="236" y="4587"/>
                    </a:lnTo>
                    <a:lnTo>
                      <a:pt x="234" y="4653"/>
                    </a:lnTo>
                    <a:lnTo>
                      <a:pt x="218" y="4626"/>
                    </a:lnTo>
                    <a:lnTo>
                      <a:pt x="202" y="4619"/>
                    </a:lnTo>
                    <a:lnTo>
                      <a:pt x="202" y="4676"/>
                    </a:lnTo>
                    <a:lnTo>
                      <a:pt x="220" y="4707"/>
                    </a:lnTo>
                    <a:lnTo>
                      <a:pt x="240" y="4710"/>
                    </a:lnTo>
                    <a:lnTo>
                      <a:pt x="263" y="4722"/>
                    </a:lnTo>
                    <a:lnTo>
                      <a:pt x="328" y="4777"/>
                    </a:lnTo>
                    <a:lnTo>
                      <a:pt x="369" y="4777"/>
                    </a:lnTo>
                    <a:lnTo>
                      <a:pt x="439" y="4760"/>
                    </a:lnTo>
                    <a:lnTo>
                      <a:pt x="478" y="4772"/>
                    </a:lnTo>
                    <a:lnTo>
                      <a:pt x="512" y="4800"/>
                    </a:lnTo>
                    <a:lnTo>
                      <a:pt x="510" y="4834"/>
                    </a:lnTo>
                    <a:lnTo>
                      <a:pt x="533" y="4849"/>
                    </a:lnTo>
                    <a:lnTo>
                      <a:pt x="559" y="4853"/>
                    </a:lnTo>
                    <a:lnTo>
                      <a:pt x="567" y="4869"/>
                    </a:lnTo>
                    <a:lnTo>
                      <a:pt x="542" y="4886"/>
                    </a:lnTo>
                    <a:lnTo>
                      <a:pt x="510" y="4886"/>
                    </a:lnTo>
                    <a:lnTo>
                      <a:pt x="410" y="4858"/>
                    </a:lnTo>
                    <a:lnTo>
                      <a:pt x="340" y="4853"/>
                    </a:lnTo>
                    <a:lnTo>
                      <a:pt x="320" y="4876"/>
                    </a:lnTo>
                    <a:lnTo>
                      <a:pt x="308" y="4903"/>
                    </a:lnTo>
                    <a:lnTo>
                      <a:pt x="256" y="4935"/>
                    </a:lnTo>
                    <a:lnTo>
                      <a:pt x="228" y="4916"/>
                    </a:lnTo>
                    <a:lnTo>
                      <a:pt x="204" y="4925"/>
                    </a:lnTo>
                    <a:lnTo>
                      <a:pt x="189" y="4964"/>
                    </a:lnTo>
                    <a:lnTo>
                      <a:pt x="166" y="4977"/>
                    </a:lnTo>
                    <a:lnTo>
                      <a:pt x="144" y="4953"/>
                    </a:lnTo>
                    <a:lnTo>
                      <a:pt x="117" y="4940"/>
                    </a:lnTo>
                    <a:lnTo>
                      <a:pt x="104" y="4972"/>
                    </a:lnTo>
                    <a:lnTo>
                      <a:pt x="113" y="5030"/>
                    </a:lnTo>
                    <a:lnTo>
                      <a:pt x="139" y="5035"/>
                    </a:lnTo>
                    <a:lnTo>
                      <a:pt x="159" y="5060"/>
                    </a:lnTo>
                    <a:lnTo>
                      <a:pt x="168" y="5090"/>
                    </a:lnTo>
                    <a:lnTo>
                      <a:pt x="155" y="5119"/>
                    </a:lnTo>
                    <a:lnTo>
                      <a:pt x="113" y="5161"/>
                    </a:lnTo>
                    <a:lnTo>
                      <a:pt x="82" y="5215"/>
                    </a:lnTo>
                    <a:lnTo>
                      <a:pt x="57" y="5267"/>
                    </a:lnTo>
                    <a:lnTo>
                      <a:pt x="72" y="5318"/>
                    </a:lnTo>
                    <a:lnTo>
                      <a:pt x="61" y="5384"/>
                    </a:lnTo>
                    <a:lnTo>
                      <a:pt x="67" y="5408"/>
                    </a:lnTo>
                    <a:lnTo>
                      <a:pt x="77" y="5427"/>
                    </a:lnTo>
                    <a:lnTo>
                      <a:pt x="77" y="5450"/>
                    </a:lnTo>
                    <a:lnTo>
                      <a:pt x="67" y="5477"/>
                    </a:lnTo>
                    <a:lnTo>
                      <a:pt x="35" y="5509"/>
                    </a:lnTo>
                    <a:lnTo>
                      <a:pt x="16" y="5523"/>
                    </a:lnTo>
                    <a:lnTo>
                      <a:pt x="7" y="5550"/>
                    </a:lnTo>
                    <a:lnTo>
                      <a:pt x="19" y="5579"/>
                    </a:lnTo>
                    <a:lnTo>
                      <a:pt x="52" y="5581"/>
                    </a:lnTo>
                    <a:lnTo>
                      <a:pt x="104" y="5577"/>
                    </a:lnTo>
                    <a:lnTo>
                      <a:pt x="143" y="5643"/>
                    </a:lnTo>
                    <a:lnTo>
                      <a:pt x="139" y="5699"/>
                    </a:lnTo>
                    <a:lnTo>
                      <a:pt x="102" y="5699"/>
                    </a:lnTo>
                    <a:lnTo>
                      <a:pt x="69" y="5658"/>
                    </a:lnTo>
                    <a:lnTo>
                      <a:pt x="39" y="5631"/>
                    </a:lnTo>
                    <a:lnTo>
                      <a:pt x="41" y="5686"/>
                    </a:lnTo>
                    <a:lnTo>
                      <a:pt x="23" y="5713"/>
                    </a:lnTo>
                    <a:lnTo>
                      <a:pt x="0" y="5769"/>
                    </a:lnTo>
                    <a:lnTo>
                      <a:pt x="6" y="5799"/>
                    </a:lnTo>
                    <a:lnTo>
                      <a:pt x="27" y="5821"/>
                    </a:lnTo>
                    <a:lnTo>
                      <a:pt x="40" y="5848"/>
                    </a:lnTo>
                    <a:lnTo>
                      <a:pt x="65" y="5865"/>
                    </a:lnTo>
                    <a:lnTo>
                      <a:pt x="81" y="5891"/>
                    </a:lnTo>
                    <a:lnTo>
                      <a:pt x="86" y="5919"/>
                    </a:lnTo>
                    <a:lnTo>
                      <a:pt x="65" y="6008"/>
                    </a:lnTo>
                    <a:lnTo>
                      <a:pt x="54" y="6036"/>
                    </a:lnTo>
                    <a:lnTo>
                      <a:pt x="84" y="6046"/>
                    </a:lnTo>
                    <a:lnTo>
                      <a:pt x="109" y="6064"/>
                    </a:lnTo>
                    <a:lnTo>
                      <a:pt x="108" y="6093"/>
                    </a:lnTo>
                    <a:lnTo>
                      <a:pt x="158" y="6172"/>
                    </a:lnTo>
                    <a:lnTo>
                      <a:pt x="166" y="6204"/>
                    </a:lnTo>
                    <a:lnTo>
                      <a:pt x="179" y="6231"/>
                    </a:lnTo>
                    <a:lnTo>
                      <a:pt x="180" y="6292"/>
                    </a:lnTo>
                    <a:lnTo>
                      <a:pt x="176" y="6322"/>
                    </a:lnTo>
                    <a:lnTo>
                      <a:pt x="185" y="6350"/>
                    </a:lnTo>
                    <a:lnTo>
                      <a:pt x="244" y="6341"/>
                    </a:lnTo>
                    <a:lnTo>
                      <a:pt x="272" y="6353"/>
                    </a:lnTo>
                    <a:lnTo>
                      <a:pt x="288" y="6378"/>
                    </a:lnTo>
                    <a:lnTo>
                      <a:pt x="348" y="6370"/>
                    </a:lnTo>
                    <a:lnTo>
                      <a:pt x="377" y="6376"/>
                    </a:lnTo>
                    <a:lnTo>
                      <a:pt x="423" y="6409"/>
                    </a:lnTo>
                    <a:lnTo>
                      <a:pt x="416" y="6483"/>
                    </a:lnTo>
                    <a:lnTo>
                      <a:pt x="468" y="6453"/>
                    </a:lnTo>
                    <a:lnTo>
                      <a:pt x="498" y="6450"/>
                    </a:lnTo>
                    <a:lnTo>
                      <a:pt x="520" y="6430"/>
                    </a:lnTo>
                    <a:lnTo>
                      <a:pt x="579" y="6427"/>
                    </a:lnTo>
                    <a:lnTo>
                      <a:pt x="609" y="6430"/>
                    </a:lnTo>
                    <a:lnTo>
                      <a:pt x="635" y="6447"/>
                    </a:lnTo>
                    <a:lnTo>
                      <a:pt x="656" y="6469"/>
                    </a:lnTo>
                    <a:lnTo>
                      <a:pt x="691" y="6518"/>
                    </a:lnTo>
                    <a:lnTo>
                      <a:pt x="722" y="6521"/>
                    </a:lnTo>
                    <a:lnTo>
                      <a:pt x="726" y="6564"/>
                    </a:lnTo>
                    <a:lnTo>
                      <a:pt x="715" y="6593"/>
                    </a:lnTo>
                    <a:lnTo>
                      <a:pt x="716" y="6624"/>
                    </a:lnTo>
                    <a:lnTo>
                      <a:pt x="735" y="6648"/>
                    </a:lnTo>
                    <a:lnTo>
                      <a:pt x="745" y="6677"/>
                    </a:lnTo>
                    <a:lnTo>
                      <a:pt x="742" y="6705"/>
                    </a:lnTo>
                    <a:lnTo>
                      <a:pt x="732" y="6735"/>
                    </a:lnTo>
                    <a:lnTo>
                      <a:pt x="708" y="6754"/>
                    </a:lnTo>
                    <a:lnTo>
                      <a:pt x="701" y="6783"/>
                    </a:lnTo>
                    <a:lnTo>
                      <a:pt x="709" y="6811"/>
                    </a:lnTo>
                    <a:lnTo>
                      <a:pt x="752" y="6854"/>
                    </a:lnTo>
                    <a:lnTo>
                      <a:pt x="769" y="6912"/>
                    </a:lnTo>
                    <a:lnTo>
                      <a:pt x="810" y="6993"/>
                    </a:lnTo>
                    <a:lnTo>
                      <a:pt x="827" y="7019"/>
                    </a:lnTo>
                    <a:lnTo>
                      <a:pt x="881" y="7050"/>
                    </a:lnTo>
                    <a:lnTo>
                      <a:pt x="899" y="7073"/>
                    </a:lnTo>
                    <a:lnTo>
                      <a:pt x="904" y="7102"/>
                    </a:lnTo>
                    <a:lnTo>
                      <a:pt x="900" y="7133"/>
                    </a:lnTo>
                    <a:lnTo>
                      <a:pt x="912" y="7160"/>
                    </a:lnTo>
                    <a:lnTo>
                      <a:pt x="1001" y="7148"/>
                    </a:lnTo>
                    <a:lnTo>
                      <a:pt x="1024" y="7167"/>
                    </a:lnTo>
                    <a:lnTo>
                      <a:pt x="1053" y="7177"/>
                    </a:lnTo>
                    <a:lnTo>
                      <a:pt x="1043" y="7205"/>
                    </a:lnTo>
                    <a:lnTo>
                      <a:pt x="1061" y="7228"/>
                    </a:lnTo>
                    <a:lnTo>
                      <a:pt x="1097" y="7233"/>
                    </a:lnTo>
                    <a:lnTo>
                      <a:pt x="1101" y="7285"/>
                    </a:lnTo>
                    <a:lnTo>
                      <a:pt x="1077" y="7303"/>
                    </a:lnTo>
                    <a:lnTo>
                      <a:pt x="1059" y="7327"/>
                    </a:lnTo>
                    <a:lnTo>
                      <a:pt x="1014" y="7367"/>
                    </a:lnTo>
                    <a:lnTo>
                      <a:pt x="987" y="7382"/>
                    </a:lnTo>
                    <a:lnTo>
                      <a:pt x="925" y="7375"/>
                    </a:lnTo>
                    <a:lnTo>
                      <a:pt x="880" y="7336"/>
                    </a:lnTo>
                    <a:lnTo>
                      <a:pt x="850" y="7334"/>
                    </a:lnTo>
                    <a:lnTo>
                      <a:pt x="823" y="7345"/>
                    </a:lnTo>
                    <a:lnTo>
                      <a:pt x="819" y="7376"/>
                    </a:lnTo>
                    <a:lnTo>
                      <a:pt x="792" y="7387"/>
                    </a:lnTo>
                    <a:lnTo>
                      <a:pt x="794" y="7418"/>
                    </a:lnTo>
                    <a:lnTo>
                      <a:pt x="838" y="7457"/>
                    </a:lnTo>
                    <a:lnTo>
                      <a:pt x="846" y="7486"/>
                    </a:lnTo>
                    <a:lnTo>
                      <a:pt x="837" y="7515"/>
                    </a:lnTo>
                    <a:lnTo>
                      <a:pt x="856" y="7536"/>
                    </a:lnTo>
                    <a:lnTo>
                      <a:pt x="850" y="7566"/>
                    </a:lnTo>
                    <a:lnTo>
                      <a:pt x="876" y="7581"/>
                    </a:lnTo>
                    <a:lnTo>
                      <a:pt x="887" y="7610"/>
                    </a:lnTo>
                    <a:lnTo>
                      <a:pt x="884" y="7639"/>
                    </a:lnTo>
                    <a:lnTo>
                      <a:pt x="903" y="7721"/>
                    </a:lnTo>
                    <a:lnTo>
                      <a:pt x="901" y="7721"/>
                    </a:lnTo>
                    <a:lnTo>
                      <a:pt x="924" y="7741"/>
                    </a:lnTo>
                    <a:lnTo>
                      <a:pt x="952" y="7749"/>
                    </a:lnTo>
                    <a:lnTo>
                      <a:pt x="979" y="7736"/>
                    </a:lnTo>
                    <a:lnTo>
                      <a:pt x="999" y="7713"/>
                    </a:lnTo>
                    <a:lnTo>
                      <a:pt x="1006" y="7681"/>
                    </a:lnTo>
                    <a:lnTo>
                      <a:pt x="1033" y="7664"/>
                    </a:lnTo>
                    <a:lnTo>
                      <a:pt x="1094" y="7676"/>
                    </a:lnTo>
                    <a:lnTo>
                      <a:pt x="1126" y="7676"/>
                    </a:lnTo>
                    <a:lnTo>
                      <a:pt x="1186" y="7658"/>
                    </a:lnTo>
                    <a:lnTo>
                      <a:pt x="1245" y="7667"/>
                    </a:lnTo>
                    <a:lnTo>
                      <a:pt x="1305" y="7653"/>
                    </a:lnTo>
                    <a:lnTo>
                      <a:pt x="1352" y="7692"/>
                    </a:lnTo>
                    <a:lnTo>
                      <a:pt x="1367" y="7718"/>
                    </a:lnTo>
                    <a:lnTo>
                      <a:pt x="1368" y="7749"/>
                    </a:lnTo>
                    <a:lnTo>
                      <a:pt x="1414" y="7790"/>
                    </a:lnTo>
                    <a:lnTo>
                      <a:pt x="1432" y="7816"/>
                    </a:lnTo>
                    <a:lnTo>
                      <a:pt x="1432" y="7849"/>
                    </a:lnTo>
                    <a:lnTo>
                      <a:pt x="1401" y="7866"/>
                    </a:lnTo>
                    <a:lnTo>
                      <a:pt x="1373" y="7868"/>
                    </a:lnTo>
                    <a:lnTo>
                      <a:pt x="1384" y="7895"/>
                    </a:lnTo>
                    <a:lnTo>
                      <a:pt x="1386" y="7924"/>
                    </a:lnTo>
                    <a:lnTo>
                      <a:pt x="1401" y="7983"/>
                    </a:lnTo>
                    <a:lnTo>
                      <a:pt x="1426" y="8002"/>
                    </a:lnTo>
                    <a:lnTo>
                      <a:pt x="1455" y="8013"/>
                    </a:lnTo>
                    <a:lnTo>
                      <a:pt x="1515" y="8029"/>
                    </a:lnTo>
                    <a:lnTo>
                      <a:pt x="1543" y="8018"/>
                    </a:lnTo>
                    <a:lnTo>
                      <a:pt x="1572" y="8019"/>
                    </a:lnTo>
                    <a:lnTo>
                      <a:pt x="1584" y="8046"/>
                    </a:lnTo>
                    <a:lnTo>
                      <a:pt x="1623" y="8092"/>
                    </a:lnTo>
                    <a:lnTo>
                      <a:pt x="1650" y="8192"/>
                    </a:lnTo>
                    <a:lnTo>
                      <a:pt x="1641" y="8223"/>
                    </a:lnTo>
                    <a:lnTo>
                      <a:pt x="1650" y="8251"/>
                    </a:lnTo>
                    <a:lnTo>
                      <a:pt x="1676" y="8271"/>
                    </a:lnTo>
                    <a:lnTo>
                      <a:pt x="1702" y="8288"/>
                    </a:lnTo>
                    <a:lnTo>
                      <a:pt x="1729" y="8274"/>
                    </a:lnTo>
                    <a:lnTo>
                      <a:pt x="1758" y="8268"/>
                    </a:lnTo>
                    <a:lnTo>
                      <a:pt x="1789" y="8274"/>
                    </a:lnTo>
                    <a:lnTo>
                      <a:pt x="1830" y="8314"/>
                    </a:lnTo>
                    <a:lnTo>
                      <a:pt x="1862" y="8305"/>
                    </a:lnTo>
                    <a:lnTo>
                      <a:pt x="1889" y="8318"/>
                    </a:lnTo>
                    <a:lnTo>
                      <a:pt x="1981" y="8291"/>
                    </a:lnTo>
                    <a:lnTo>
                      <a:pt x="2036" y="8263"/>
                    </a:lnTo>
                    <a:lnTo>
                      <a:pt x="2064" y="8272"/>
                    </a:lnTo>
                    <a:lnTo>
                      <a:pt x="2083" y="8298"/>
                    </a:lnTo>
                    <a:lnTo>
                      <a:pt x="2124" y="8380"/>
                    </a:lnTo>
                    <a:lnTo>
                      <a:pt x="2163" y="8426"/>
                    </a:lnTo>
                    <a:lnTo>
                      <a:pt x="2195" y="8425"/>
                    </a:lnTo>
                    <a:lnTo>
                      <a:pt x="2205" y="8394"/>
                    </a:lnTo>
                    <a:lnTo>
                      <a:pt x="2237" y="8398"/>
                    </a:lnTo>
                    <a:lnTo>
                      <a:pt x="2255" y="8422"/>
                    </a:lnTo>
                    <a:lnTo>
                      <a:pt x="2285" y="8426"/>
                    </a:lnTo>
                    <a:lnTo>
                      <a:pt x="2313" y="8438"/>
                    </a:lnTo>
                    <a:lnTo>
                      <a:pt x="2334" y="8460"/>
                    </a:lnTo>
                    <a:lnTo>
                      <a:pt x="2395" y="8456"/>
                    </a:lnTo>
                    <a:lnTo>
                      <a:pt x="2444" y="8491"/>
                    </a:lnTo>
                    <a:lnTo>
                      <a:pt x="2474" y="8490"/>
                    </a:lnTo>
                    <a:lnTo>
                      <a:pt x="2519" y="8530"/>
                    </a:lnTo>
                    <a:lnTo>
                      <a:pt x="2552" y="8536"/>
                    </a:lnTo>
                    <a:lnTo>
                      <a:pt x="2581" y="8534"/>
                    </a:lnTo>
                    <a:lnTo>
                      <a:pt x="2606" y="8552"/>
                    </a:lnTo>
                    <a:lnTo>
                      <a:pt x="2579" y="8566"/>
                    </a:lnTo>
                    <a:lnTo>
                      <a:pt x="2608" y="8654"/>
                    </a:lnTo>
                    <a:lnTo>
                      <a:pt x="2578" y="8709"/>
                    </a:lnTo>
                    <a:lnTo>
                      <a:pt x="2519" y="8722"/>
                    </a:lnTo>
                    <a:lnTo>
                      <a:pt x="2537" y="8746"/>
                    </a:lnTo>
                    <a:lnTo>
                      <a:pt x="2568" y="8753"/>
                    </a:lnTo>
                    <a:lnTo>
                      <a:pt x="2585" y="8777"/>
                    </a:lnTo>
                    <a:lnTo>
                      <a:pt x="2526" y="8793"/>
                    </a:lnTo>
                    <a:lnTo>
                      <a:pt x="2513" y="8821"/>
                    </a:lnTo>
                    <a:lnTo>
                      <a:pt x="2510" y="8850"/>
                    </a:lnTo>
                    <a:lnTo>
                      <a:pt x="2528" y="8874"/>
                    </a:lnTo>
                    <a:lnTo>
                      <a:pt x="2539" y="8902"/>
                    </a:lnTo>
                    <a:lnTo>
                      <a:pt x="2532" y="8932"/>
                    </a:lnTo>
                    <a:lnTo>
                      <a:pt x="2558" y="8947"/>
                    </a:lnTo>
                    <a:lnTo>
                      <a:pt x="2545" y="9008"/>
                    </a:lnTo>
                    <a:lnTo>
                      <a:pt x="2520" y="9095"/>
                    </a:lnTo>
                    <a:lnTo>
                      <a:pt x="2491" y="9107"/>
                    </a:lnTo>
                    <a:lnTo>
                      <a:pt x="2434" y="9093"/>
                    </a:lnTo>
                    <a:lnTo>
                      <a:pt x="2403" y="9098"/>
                    </a:lnTo>
                    <a:lnTo>
                      <a:pt x="2350" y="9069"/>
                    </a:lnTo>
                    <a:lnTo>
                      <a:pt x="2328" y="9090"/>
                    </a:lnTo>
                    <a:lnTo>
                      <a:pt x="2294" y="9141"/>
                    </a:lnTo>
                    <a:lnTo>
                      <a:pt x="2237" y="9163"/>
                    </a:lnTo>
                    <a:lnTo>
                      <a:pt x="2211" y="9217"/>
                    </a:lnTo>
                    <a:lnTo>
                      <a:pt x="2214" y="9248"/>
                    </a:lnTo>
                    <a:lnTo>
                      <a:pt x="2216" y="9304"/>
                    </a:lnTo>
                    <a:lnTo>
                      <a:pt x="2267" y="9286"/>
                    </a:lnTo>
                    <a:lnTo>
                      <a:pt x="2301" y="9291"/>
                    </a:lnTo>
                    <a:lnTo>
                      <a:pt x="2328" y="9272"/>
                    </a:lnTo>
                    <a:lnTo>
                      <a:pt x="2380" y="9261"/>
                    </a:lnTo>
                    <a:lnTo>
                      <a:pt x="2403" y="9271"/>
                    </a:lnTo>
                    <a:lnTo>
                      <a:pt x="2407" y="9294"/>
                    </a:lnTo>
                    <a:lnTo>
                      <a:pt x="2435" y="9298"/>
                    </a:lnTo>
                    <a:lnTo>
                      <a:pt x="2446" y="9310"/>
                    </a:lnTo>
                    <a:lnTo>
                      <a:pt x="2439" y="9325"/>
                    </a:lnTo>
                    <a:lnTo>
                      <a:pt x="2403" y="9327"/>
                    </a:lnTo>
                    <a:lnTo>
                      <a:pt x="2360" y="9343"/>
                    </a:lnTo>
                    <a:lnTo>
                      <a:pt x="2300" y="9380"/>
                    </a:lnTo>
                    <a:lnTo>
                      <a:pt x="2257" y="9394"/>
                    </a:lnTo>
                    <a:lnTo>
                      <a:pt x="2258" y="9413"/>
                    </a:lnTo>
                    <a:lnTo>
                      <a:pt x="2274" y="9434"/>
                    </a:lnTo>
                    <a:lnTo>
                      <a:pt x="2257" y="9443"/>
                    </a:lnTo>
                    <a:lnTo>
                      <a:pt x="2218" y="9431"/>
                    </a:lnTo>
                    <a:lnTo>
                      <a:pt x="2124" y="9446"/>
                    </a:lnTo>
                    <a:lnTo>
                      <a:pt x="2114" y="9481"/>
                    </a:lnTo>
                    <a:lnTo>
                      <a:pt x="2148" y="9512"/>
                    </a:lnTo>
                    <a:lnTo>
                      <a:pt x="2195" y="9531"/>
                    </a:lnTo>
                    <a:lnTo>
                      <a:pt x="2229" y="9578"/>
                    </a:lnTo>
                    <a:lnTo>
                      <a:pt x="2267" y="9614"/>
                    </a:lnTo>
                    <a:lnTo>
                      <a:pt x="2257" y="9621"/>
                    </a:lnTo>
                    <a:lnTo>
                      <a:pt x="2206" y="9605"/>
                    </a:lnTo>
                    <a:lnTo>
                      <a:pt x="2181" y="9645"/>
                    </a:lnTo>
                    <a:lnTo>
                      <a:pt x="2159" y="9642"/>
                    </a:lnTo>
                    <a:lnTo>
                      <a:pt x="2116" y="9708"/>
                    </a:lnTo>
                    <a:lnTo>
                      <a:pt x="2081" y="9756"/>
                    </a:lnTo>
                    <a:lnTo>
                      <a:pt x="2044" y="9823"/>
                    </a:lnTo>
                    <a:lnTo>
                      <a:pt x="1995" y="9826"/>
                    </a:lnTo>
                    <a:lnTo>
                      <a:pt x="1938" y="9819"/>
                    </a:lnTo>
                    <a:lnTo>
                      <a:pt x="1925" y="9836"/>
                    </a:lnTo>
                    <a:lnTo>
                      <a:pt x="1925" y="9859"/>
                    </a:lnTo>
                    <a:lnTo>
                      <a:pt x="1889" y="9875"/>
                    </a:lnTo>
                    <a:lnTo>
                      <a:pt x="1936" y="9897"/>
                    </a:lnTo>
                    <a:lnTo>
                      <a:pt x="1981" y="9935"/>
                    </a:lnTo>
                    <a:lnTo>
                      <a:pt x="2001" y="9985"/>
                    </a:lnTo>
                    <a:lnTo>
                      <a:pt x="2038" y="10027"/>
                    </a:lnTo>
                    <a:lnTo>
                      <a:pt x="2077" y="10031"/>
                    </a:lnTo>
                    <a:lnTo>
                      <a:pt x="2091" y="10014"/>
                    </a:lnTo>
                    <a:lnTo>
                      <a:pt x="2112" y="10041"/>
                    </a:lnTo>
                    <a:lnTo>
                      <a:pt x="2167" y="10088"/>
                    </a:lnTo>
                    <a:lnTo>
                      <a:pt x="2327" y="10159"/>
                    </a:lnTo>
                    <a:lnTo>
                      <a:pt x="2421" y="10235"/>
                    </a:lnTo>
                    <a:lnTo>
                      <a:pt x="2448" y="10280"/>
                    </a:lnTo>
                    <a:lnTo>
                      <a:pt x="2472" y="10310"/>
                    </a:lnTo>
                    <a:lnTo>
                      <a:pt x="2503" y="10319"/>
                    </a:lnTo>
                    <a:lnTo>
                      <a:pt x="2550" y="10362"/>
                    </a:lnTo>
                    <a:lnTo>
                      <a:pt x="2607" y="10343"/>
                    </a:lnTo>
                    <a:lnTo>
                      <a:pt x="2638" y="10339"/>
                    </a:lnTo>
                    <a:lnTo>
                      <a:pt x="2667" y="10349"/>
                    </a:lnTo>
                    <a:lnTo>
                      <a:pt x="2695" y="10345"/>
                    </a:lnTo>
                    <a:lnTo>
                      <a:pt x="2754" y="10364"/>
                    </a:lnTo>
                    <a:lnTo>
                      <a:pt x="2777" y="10384"/>
                    </a:lnTo>
                    <a:lnTo>
                      <a:pt x="2835" y="10397"/>
                    </a:lnTo>
                    <a:lnTo>
                      <a:pt x="2918" y="10433"/>
                    </a:lnTo>
                    <a:lnTo>
                      <a:pt x="2952" y="10436"/>
                    </a:lnTo>
                    <a:lnTo>
                      <a:pt x="3042" y="10427"/>
                    </a:lnTo>
                    <a:lnTo>
                      <a:pt x="3102" y="10446"/>
                    </a:lnTo>
                    <a:lnTo>
                      <a:pt x="3162" y="10446"/>
                    </a:lnTo>
                    <a:lnTo>
                      <a:pt x="3186" y="10465"/>
                    </a:lnTo>
                    <a:lnTo>
                      <a:pt x="3200" y="10481"/>
                    </a:lnTo>
                    <a:lnTo>
                      <a:pt x="3344" y="10566"/>
                    </a:lnTo>
                    <a:lnTo>
                      <a:pt x="3354" y="10594"/>
                    </a:lnTo>
                    <a:lnTo>
                      <a:pt x="3381" y="10609"/>
                    </a:lnTo>
                    <a:lnTo>
                      <a:pt x="3410" y="10601"/>
                    </a:lnTo>
                    <a:lnTo>
                      <a:pt x="3436" y="10584"/>
                    </a:lnTo>
                    <a:lnTo>
                      <a:pt x="3491" y="10562"/>
                    </a:lnTo>
                    <a:lnTo>
                      <a:pt x="3520" y="10559"/>
                    </a:lnTo>
                    <a:lnTo>
                      <a:pt x="3543" y="10579"/>
                    </a:lnTo>
                    <a:lnTo>
                      <a:pt x="3574" y="10571"/>
                    </a:lnTo>
                    <a:lnTo>
                      <a:pt x="3633" y="10581"/>
                    </a:lnTo>
                    <a:lnTo>
                      <a:pt x="3649" y="10608"/>
                    </a:lnTo>
                    <a:lnTo>
                      <a:pt x="3677" y="10617"/>
                    </a:lnTo>
                    <a:lnTo>
                      <a:pt x="3707" y="10620"/>
                    </a:lnTo>
                    <a:lnTo>
                      <a:pt x="3735" y="10631"/>
                    </a:lnTo>
                    <a:lnTo>
                      <a:pt x="3745" y="10660"/>
                    </a:lnTo>
                    <a:lnTo>
                      <a:pt x="3732" y="10718"/>
                    </a:lnTo>
                    <a:lnTo>
                      <a:pt x="3780" y="10754"/>
                    </a:lnTo>
                    <a:lnTo>
                      <a:pt x="3837" y="10771"/>
                    </a:lnTo>
                    <a:lnTo>
                      <a:pt x="3860" y="10791"/>
                    </a:lnTo>
                    <a:lnTo>
                      <a:pt x="3879" y="10803"/>
                    </a:lnTo>
                    <a:lnTo>
                      <a:pt x="3910" y="10823"/>
                    </a:lnTo>
                    <a:lnTo>
                      <a:pt x="3939" y="10823"/>
                    </a:lnTo>
                    <a:lnTo>
                      <a:pt x="3981" y="10864"/>
                    </a:lnTo>
                    <a:lnTo>
                      <a:pt x="3998" y="10890"/>
                    </a:lnTo>
                    <a:lnTo>
                      <a:pt x="4027" y="10892"/>
                    </a:lnTo>
                    <a:lnTo>
                      <a:pt x="4043" y="10952"/>
                    </a:lnTo>
                    <a:lnTo>
                      <a:pt x="4056" y="10979"/>
                    </a:lnTo>
                    <a:lnTo>
                      <a:pt x="4087" y="10977"/>
                    </a:lnTo>
                    <a:lnTo>
                      <a:pt x="4145" y="10988"/>
                    </a:lnTo>
                    <a:lnTo>
                      <a:pt x="4176" y="10984"/>
                    </a:lnTo>
                    <a:lnTo>
                      <a:pt x="4196" y="10963"/>
                    </a:lnTo>
                    <a:lnTo>
                      <a:pt x="4220" y="10905"/>
                    </a:lnTo>
                    <a:lnTo>
                      <a:pt x="4245" y="10889"/>
                    </a:lnTo>
                    <a:lnTo>
                      <a:pt x="4272" y="10876"/>
                    </a:lnTo>
                    <a:lnTo>
                      <a:pt x="4285" y="10847"/>
                    </a:lnTo>
                    <a:lnTo>
                      <a:pt x="4304" y="10811"/>
                    </a:lnTo>
                    <a:lnTo>
                      <a:pt x="4271" y="10792"/>
                    </a:lnTo>
                    <a:lnTo>
                      <a:pt x="4223" y="10689"/>
                    </a:lnTo>
                    <a:lnTo>
                      <a:pt x="4156" y="10571"/>
                    </a:lnTo>
                    <a:lnTo>
                      <a:pt x="4122" y="10525"/>
                    </a:lnTo>
                    <a:lnTo>
                      <a:pt x="4109" y="10476"/>
                    </a:lnTo>
                    <a:lnTo>
                      <a:pt x="4109" y="10395"/>
                    </a:lnTo>
                    <a:lnTo>
                      <a:pt x="4136" y="10296"/>
                    </a:lnTo>
                    <a:lnTo>
                      <a:pt x="4127" y="10247"/>
                    </a:lnTo>
                    <a:lnTo>
                      <a:pt x="4093" y="10326"/>
                    </a:lnTo>
                    <a:lnTo>
                      <a:pt x="4082" y="10303"/>
                    </a:lnTo>
                    <a:lnTo>
                      <a:pt x="4072" y="10237"/>
                    </a:lnTo>
                    <a:lnTo>
                      <a:pt x="4037" y="10175"/>
                    </a:lnTo>
                    <a:lnTo>
                      <a:pt x="3991" y="10109"/>
                    </a:lnTo>
                    <a:lnTo>
                      <a:pt x="3951" y="10112"/>
                    </a:lnTo>
                    <a:lnTo>
                      <a:pt x="3935" y="10057"/>
                    </a:lnTo>
                    <a:lnTo>
                      <a:pt x="3966" y="10005"/>
                    </a:lnTo>
                    <a:lnTo>
                      <a:pt x="3971" y="9963"/>
                    </a:lnTo>
                    <a:lnTo>
                      <a:pt x="4000" y="9924"/>
                    </a:lnTo>
                    <a:lnTo>
                      <a:pt x="4011" y="9924"/>
                    </a:lnTo>
                    <a:lnTo>
                      <a:pt x="4019" y="9916"/>
                    </a:lnTo>
                    <a:lnTo>
                      <a:pt x="4025" y="9880"/>
                    </a:lnTo>
                    <a:lnTo>
                      <a:pt x="4062" y="9848"/>
                    </a:lnTo>
                    <a:lnTo>
                      <a:pt x="4084" y="9716"/>
                    </a:lnTo>
                    <a:lnTo>
                      <a:pt x="4113" y="9724"/>
                    </a:lnTo>
                    <a:lnTo>
                      <a:pt x="4129" y="9650"/>
                    </a:lnTo>
                    <a:lnTo>
                      <a:pt x="4133" y="9605"/>
                    </a:lnTo>
                    <a:lnTo>
                      <a:pt x="4097" y="9546"/>
                    </a:lnTo>
                    <a:lnTo>
                      <a:pt x="4142" y="9560"/>
                    </a:lnTo>
                    <a:lnTo>
                      <a:pt x="4181" y="9562"/>
                    </a:lnTo>
                    <a:lnTo>
                      <a:pt x="4179" y="9589"/>
                    </a:lnTo>
                    <a:lnTo>
                      <a:pt x="4199" y="9631"/>
                    </a:lnTo>
                    <a:lnTo>
                      <a:pt x="4217" y="9685"/>
                    </a:lnTo>
                    <a:lnTo>
                      <a:pt x="4246" y="9686"/>
                    </a:lnTo>
                    <a:lnTo>
                      <a:pt x="4266" y="9676"/>
                    </a:lnTo>
                    <a:lnTo>
                      <a:pt x="4283" y="9676"/>
                    </a:lnTo>
                    <a:lnTo>
                      <a:pt x="4330" y="9569"/>
                    </a:lnTo>
                    <a:lnTo>
                      <a:pt x="4352" y="9555"/>
                    </a:lnTo>
                    <a:lnTo>
                      <a:pt x="4325" y="9546"/>
                    </a:lnTo>
                    <a:lnTo>
                      <a:pt x="4312" y="9522"/>
                    </a:lnTo>
                    <a:lnTo>
                      <a:pt x="4286" y="9512"/>
                    </a:lnTo>
                    <a:lnTo>
                      <a:pt x="4255" y="9512"/>
                    </a:lnTo>
                    <a:lnTo>
                      <a:pt x="4229" y="9500"/>
                    </a:lnTo>
                    <a:lnTo>
                      <a:pt x="4218" y="9476"/>
                    </a:lnTo>
                    <a:lnTo>
                      <a:pt x="4242" y="9453"/>
                    </a:lnTo>
                    <a:lnTo>
                      <a:pt x="4244" y="9424"/>
                    </a:lnTo>
                    <a:lnTo>
                      <a:pt x="4274" y="9415"/>
                    </a:lnTo>
                    <a:lnTo>
                      <a:pt x="4305" y="9435"/>
                    </a:lnTo>
                    <a:lnTo>
                      <a:pt x="4352" y="9424"/>
                    </a:lnTo>
                    <a:lnTo>
                      <a:pt x="4321" y="9212"/>
                    </a:lnTo>
                    <a:lnTo>
                      <a:pt x="4291" y="9204"/>
                    </a:lnTo>
                    <a:lnTo>
                      <a:pt x="4274" y="9179"/>
                    </a:lnTo>
                    <a:lnTo>
                      <a:pt x="4266" y="9149"/>
                    </a:lnTo>
                    <a:lnTo>
                      <a:pt x="4250" y="9124"/>
                    </a:lnTo>
                    <a:lnTo>
                      <a:pt x="4228" y="9102"/>
                    </a:lnTo>
                    <a:lnTo>
                      <a:pt x="4199" y="9102"/>
                    </a:lnTo>
                    <a:lnTo>
                      <a:pt x="4137" y="9111"/>
                    </a:lnTo>
                    <a:lnTo>
                      <a:pt x="4087" y="9097"/>
                    </a:lnTo>
                    <a:lnTo>
                      <a:pt x="4083" y="9132"/>
                    </a:lnTo>
                    <a:lnTo>
                      <a:pt x="4038" y="9086"/>
                    </a:lnTo>
                    <a:lnTo>
                      <a:pt x="4033" y="9055"/>
                    </a:lnTo>
                    <a:lnTo>
                      <a:pt x="4019" y="9029"/>
                    </a:lnTo>
                    <a:lnTo>
                      <a:pt x="4034" y="9004"/>
                    </a:lnTo>
                    <a:lnTo>
                      <a:pt x="4019" y="8978"/>
                    </a:lnTo>
                    <a:lnTo>
                      <a:pt x="4016" y="8949"/>
                    </a:lnTo>
                    <a:lnTo>
                      <a:pt x="3908" y="8914"/>
                    </a:lnTo>
                    <a:lnTo>
                      <a:pt x="3949" y="8750"/>
                    </a:lnTo>
                    <a:lnTo>
                      <a:pt x="4001" y="8720"/>
                    </a:lnTo>
                    <a:lnTo>
                      <a:pt x="4017" y="8694"/>
                    </a:lnTo>
                    <a:lnTo>
                      <a:pt x="4007" y="8666"/>
                    </a:lnTo>
                    <a:lnTo>
                      <a:pt x="3965" y="8626"/>
                    </a:lnTo>
                    <a:lnTo>
                      <a:pt x="4002" y="8456"/>
                    </a:lnTo>
                    <a:lnTo>
                      <a:pt x="4054" y="8426"/>
                    </a:lnTo>
                    <a:lnTo>
                      <a:pt x="4071" y="8400"/>
                    </a:lnTo>
                    <a:lnTo>
                      <a:pt x="4066" y="8369"/>
                    </a:lnTo>
                    <a:lnTo>
                      <a:pt x="4075" y="8342"/>
                    </a:lnTo>
                    <a:lnTo>
                      <a:pt x="4076" y="8312"/>
                    </a:lnTo>
                    <a:lnTo>
                      <a:pt x="4089" y="8283"/>
                    </a:lnTo>
                    <a:lnTo>
                      <a:pt x="4108" y="8259"/>
                    </a:lnTo>
                    <a:lnTo>
                      <a:pt x="4134" y="8277"/>
                    </a:lnTo>
                    <a:lnTo>
                      <a:pt x="4143" y="8307"/>
                    </a:lnTo>
                    <a:lnTo>
                      <a:pt x="4190" y="8342"/>
                    </a:lnTo>
                    <a:lnTo>
                      <a:pt x="4257" y="8480"/>
                    </a:lnTo>
                    <a:lnTo>
                      <a:pt x="4286" y="8490"/>
                    </a:lnTo>
                    <a:lnTo>
                      <a:pt x="4384" y="8423"/>
                    </a:lnTo>
                    <a:lnTo>
                      <a:pt x="4376" y="8392"/>
                    </a:lnTo>
                    <a:lnTo>
                      <a:pt x="4362" y="8365"/>
                    </a:lnTo>
                    <a:lnTo>
                      <a:pt x="4347" y="8274"/>
                    </a:lnTo>
                    <a:lnTo>
                      <a:pt x="4320" y="8221"/>
                    </a:lnTo>
                    <a:lnTo>
                      <a:pt x="4350" y="8227"/>
                    </a:lnTo>
                    <a:lnTo>
                      <a:pt x="4378" y="8215"/>
                    </a:lnTo>
                    <a:lnTo>
                      <a:pt x="4452" y="8161"/>
                    </a:lnTo>
                    <a:lnTo>
                      <a:pt x="4480" y="8148"/>
                    </a:lnTo>
                    <a:lnTo>
                      <a:pt x="4497" y="8124"/>
                    </a:lnTo>
                    <a:lnTo>
                      <a:pt x="4499" y="8094"/>
                    </a:lnTo>
                    <a:lnTo>
                      <a:pt x="4497" y="8064"/>
                    </a:lnTo>
                    <a:lnTo>
                      <a:pt x="4527" y="8057"/>
                    </a:lnTo>
                    <a:lnTo>
                      <a:pt x="4557" y="8060"/>
                    </a:lnTo>
                    <a:lnTo>
                      <a:pt x="4584" y="8050"/>
                    </a:lnTo>
                    <a:lnTo>
                      <a:pt x="4603" y="8026"/>
                    </a:lnTo>
                    <a:lnTo>
                      <a:pt x="4629" y="8012"/>
                    </a:lnTo>
                    <a:lnTo>
                      <a:pt x="4658" y="8004"/>
                    </a:lnTo>
                    <a:lnTo>
                      <a:pt x="4677" y="7980"/>
                    </a:lnTo>
                    <a:lnTo>
                      <a:pt x="4703" y="7962"/>
                    </a:lnTo>
                    <a:lnTo>
                      <a:pt x="4722" y="7939"/>
                    </a:lnTo>
                    <a:lnTo>
                      <a:pt x="4729" y="7909"/>
                    </a:lnTo>
                    <a:lnTo>
                      <a:pt x="4753" y="7890"/>
                    </a:lnTo>
                    <a:lnTo>
                      <a:pt x="4809" y="7873"/>
                    </a:lnTo>
                    <a:lnTo>
                      <a:pt x="4869" y="7874"/>
                    </a:lnTo>
                    <a:lnTo>
                      <a:pt x="4876" y="7904"/>
                    </a:lnTo>
                    <a:lnTo>
                      <a:pt x="4889" y="7932"/>
                    </a:lnTo>
                    <a:lnTo>
                      <a:pt x="4948" y="7918"/>
                    </a:lnTo>
                    <a:lnTo>
                      <a:pt x="4966" y="7941"/>
                    </a:lnTo>
                    <a:lnTo>
                      <a:pt x="4982" y="7917"/>
                    </a:lnTo>
                    <a:lnTo>
                      <a:pt x="4992" y="7885"/>
                    </a:lnTo>
                    <a:lnTo>
                      <a:pt x="5010" y="7860"/>
                    </a:lnTo>
                    <a:lnTo>
                      <a:pt x="5041" y="7863"/>
                    </a:lnTo>
                    <a:lnTo>
                      <a:pt x="5068" y="7850"/>
                    </a:lnTo>
                    <a:lnTo>
                      <a:pt x="5096" y="7852"/>
                    </a:lnTo>
                    <a:lnTo>
                      <a:pt x="5118" y="7909"/>
                    </a:lnTo>
                    <a:lnTo>
                      <a:pt x="5137" y="7932"/>
                    </a:lnTo>
                    <a:lnTo>
                      <a:pt x="5166" y="7922"/>
                    </a:lnTo>
                    <a:lnTo>
                      <a:pt x="5196" y="7919"/>
                    </a:lnTo>
                    <a:lnTo>
                      <a:pt x="5224" y="7931"/>
                    </a:lnTo>
                    <a:lnTo>
                      <a:pt x="5282" y="7917"/>
                    </a:lnTo>
                    <a:lnTo>
                      <a:pt x="5312" y="7918"/>
                    </a:lnTo>
                    <a:lnTo>
                      <a:pt x="5339" y="7936"/>
                    </a:lnTo>
                    <a:lnTo>
                      <a:pt x="5360" y="7957"/>
                    </a:lnTo>
                    <a:lnTo>
                      <a:pt x="5382" y="8013"/>
                    </a:lnTo>
                    <a:lnTo>
                      <a:pt x="5459" y="8059"/>
                    </a:lnTo>
                    <a:lnTo>
                      <a:pt x="5478" y="8081"/>
                    </a:lnTo>
                    <a:lnTo>
                      <a:pt x="5489" y="8111"/>
                    </a:lnTo>
                    <a:lnTo>
                      <a:pt x="5528" y="8157"/>
                    </a:lnTo>
                    <a:lnTo>
                      <a:pt x="5525" y="8187"/>
                    </a:lnTo>
                    <a:lnTo>
                      <a:pt x="5528" y="8216"/>
                    </a:lnTo>
                    <a:lnTo>
                      <a:pt x="5546" y="8241"/>
                    </a:lnTo>
                    <a:lnTo>
                      <a:pt x="5575" y="8232"/>
                    </a:lnTo>
                    <a:lnTo>
                      <a:pt x="5577" y="8203"/>
                    </a:lnTo>
                    <a:lnTo>
                      <a:pt x="5571" y="8172"/>
                    </a:lnTo>
                    <a:lnTo>
                      <a:pt x="5574" y="8143"/>
                    </a:lnTo>
                    <a:lnTo>
                      <a:pt x="5557" y="8117"/>
                    </a:lnTo>
                    <a:lnTo>
                      <a:pt x="5577" y="8094"/>
                    </a:lnTo>
                    <a:lnTo>
                      <a:pt x="5606" y="8091"/>
                    </a:lnTo>
                    <a:lnTo>
                      <a:pt x="5617" y="8118"/>
                    </a:lnTo>
                    <a:lnTo>
                      <a:pt x="5641" y="8138"/>
                    </a:lnTo>
                    <a:lnTo>
                      <a:pt x="5649" y="8165"/>
                    </a:lnTo>
                    <a:lnTo>
                      <a:pt x="5672" y="8186"/>
                    </a:lnTo>
                    <a:lnTo>
                      <a:pt x="5730" y="8206"/>
                    </a:lnTo>
                    <a:lnTo>
                      <a:pt x="5783" y="8236"/>
                    </a:lnTo>
                    <a:lnTo>
                      <a:pt x="5814" y="8229"/>
                    </a:lnTo>
                    <a:lnTo>
                      <a:pt x="5887" y="8175"/>
                    </a:lnTo>
                    <a:lnTo>
                      <a:pt x="5884" y="8145"/>
                    </a:lnTo>
                    <a:lnTo>
                      <a:pt x="5912" y="8133"/>
                    </a:lnTo>
                    <a:lnTo>
                      <a:pt x="5934" y="8113"/>
                    </a:lnTo>
                    <a:lnTo>
                      <a:pt x="5964" y="8107"/>
                    </a:lnTo>
                    <a:lnTo>
                      <a:pt x="5992" y="8117"/>
                    </a:lnTo>
                    <a:lnTo>
                      <a:pt x="5994" y="8087"/>
                    </a:lnTo>
                    <a:lnTo>
                      <a:pt x="6025" y="8087"/>
                    </a:lnTo>
                    <a:lnTo>
                      <a:pt x="6054" y="8092"/>
                    </a:lnTo>
                    <a:lnTo>
                      <a:pt x="6080" y="8076"/>
                    </a:lnTo>
                    <a:lnTo>
                      <a:pt x="6104" y="8094"/>
                    </a:lnTo>
                    <a:lnTo>
                      <a:pt x="6119" y="8108"/>
                    </a:lnTo>
                    <a:lnTo>
                      <a:pt x="6119" y="8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99" name="Group 193"/>
            <p:cNvGrpSpPr>
              <a:grpSpLocks noChangeAspect="1"/>
            </p:cNvGrpSpPr>
            <p:nvPr/>
          </p:nvGrpSpPr>
          <p:grpSpPr bwMode="auto">
            <a:xfrm>
              <a:off x="2441" y="2378"/>
              <a:ext cx="121" cy="148"/>
              <a:chOff x="2441" y="2378"/>
              <a:chExt cx="121" cy="148"/>
            </a:xfrm>
            <a:grpFill/>
          </p:grpSpPr>
          <p:sp>
            <p:nvSpPr>
              <p:cNvPr id="136" name="Freeform 194"/>
              <p:cNvSpPr>
                <a:spLocks noChangeAspect="1"/>
              </p:cNvSpPr>
              <p:nvPr/>
            </p:nvSpPr>
            <p:spPr bwMode="gray">
              <a:xfrm>
                <a:off x="2458" y="2470"/>
                <a:ext cx="11" cy="7"/>
              </a:xfrm>
              <a:custGeom>
                <a:avLst/>
                <a:gdLst/>
                <a:ahLst/>
                <a:cxnLst>
                  <a:cxn ang="0">
                    <a:pos x="9" y="12"/>
                  </a:cxn>
                  <a:cxn ang="0">
                    <a:pos x="0" y="3"/>
                  </a:cxn>
                  <a:cxn ang="0">
                    <a:pos x="26" y="0"/>
                  </a:cxn>
                  <a:cxn ang="0">
                    <a:pos x="61" y="33"/>
                  </a:cxn>
                  <a:cxn ang="0">
                    <a:pos x="65" y="43"/>
                  </a:cxn>
                  <a:cxn ang="0">
                    <a:pos x="9" y="12"/>
                  </a:cxn>
                </a:cxnLst>
                <a:rect l="0" t="0" r="r" b="b"/>
                <a:pathLst>
                  <a:path w="65" h="43">
                    <a:moveTo>
                      <a:pt x="9" y="12"/>
                    </a:moveTo>
                    <a:lnTo>
                      <a:pt x="0" y="3"/>
                    </a:lnTo>
                    <a:lnTo>
                      <a:pt x="26" y="0"/>
                    </a:lnTo>
                    <a:lnTo>
                      <a:pt x="61" y="33"/>
                    </a:lnTo>
                    <a:lnTo>
                      <a:pt x="65" y="43"/>
                    </a:lnTo>
                    <a:lnTo>
                      <a:pt x="9"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7" name="Freeform 195"/>
              <p:cNvSpPr>
                <a:spLocks noChangeAspect="1"/>
              </p:cNvSpPr>
              <p:nvPr/>
            </p:nvSpPr>
            <p:spPr bwMode="gray">
              <a:xfrm>
                <a:off x="2451" y="2474"/>
                <a:ext cx="10" cy="4"/>
              </a:xfrm>
              <a:custGeom>
                <a:avLst/>
                <a:gdLst/>
                <a:ahLst/>
                <a:cxnLst>
                  <a:cxn ang="0">
                    <a:pos x="0" y="10"/>
                  </a:cxn>
                  <a:cxn ang="0">
                    <a:pos x="19" y="0"/>
                  </a:cxn>
                  <a:cxn ang="0">
                    <a:pos x="54" y="16"/>
                  </a:cxn>
                  <a:cxn ang="0">
                    <a:pos x="56" y="28"/>
                  </a:cxn>
                  <a:cxn ang="0">
                    <a:pos x="0" y="10"/>
                  </a:cxn>
                </a:cxnLst>
                <a:rect l="0" t="0" r="r" b="b"/>
                <a:pathLst>
                  <a:path w="56" h="28">
                    <a:moveTo>
                      <a:pt x="0" y="10"/>
                    </a:moveTo>
                    <a:lnTo>
                      <a:pt x="19" y="0"/>
                    </a:lnTo>
                    <a:lnTo>
                      <a:pt x="54" y="16"/>
                    </a:lnTo>
                    <a:lnTo>
                      <a:pt x="56" y="28"/>
                    </a:lnTo>
                    <a:lnTo>
                      <a:pt x="0"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8" name="Freeform 196"/>
              <p:cNvSpPr>
                <a:spLocks noChangeAspect="1"/>
              </p:cNvSpPr>
              <p:nvPr/>
            </p:nvSpPr>
            <p:spPr bwMode="gray">
              <a:xfrm>
                <a:off x="2445" y="2484"/>
                <a:ext cx="4" cy="5"/>
              </a:xfrm>
              <a:custGeom>
                <a:avLst/>
                <a:gdLst/>
                <a:ahLst/>
                <a:cxnLst>
                  <a:cxn ang="0">
                    <a:pos x="4" y="0"/>
                  </a:cxn>
                  <a:cxn ang="0">
                    <a:pos x="0" y="35"/>
                  </a:cxn>
                  <a:cxn ang="0">
                    <a:pos x="10" y="35"/>
                  </a:cxn>
                  <a:cxn ang="0">
                    <a:pos x="22" y="23"/>
                  </a:cxn>
                  <a:cxn ang="0">
                    <a:pos x="22" y="10"/>
                  </a:cxn>
                  <a:cxn ang="0">
                    <a:pos x="4" y="0"/>
                  </a:cxn>
                </a:cxnLst>
                <a:rect l="0" t="0" r="r" b="b"/>
                <a:pathLst>
                  <a:path w="22" h="35">
                    <a:moveTo>
                      <a:pt x="4" y="0"/>
                    </a:moveTo>
                    <a:lnTo>
                      <a:pt x="0" y="35"/>
                    </a:lnTo>
                    <a:lnTo>
                      <a:pt x="10" y="35"/>
                    </a:lnTo>
                    <a:lnTo>
                      <a:pt x="22" y="23"/>
                    </a:lnTo>
                    <a:lnTo>
                      <a:pt x="22" y="10"/>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9" name="Freeform 197"/>
              <p:cNvSpPr>
                <a:spLocks noChangeAspect="1"/>
              </p:cNvSpPr>
              <p:nvPr/>
            </p:nvSpPr>
            <p:spPr bwMode="gray">
              <a:xfrm>
                <a:off x="2441" y="2378"/>
                <a:ext cx="121" cy="148"/>
              </a:xfrm>
              <a:custGeom>
                <a:avLst/>
                <a:gdLst/>
                <a:ahLst/>
                <a:cxnLst>
                  <a:cxn ang="0">
                    <a:pos x="463" y="889"/>
                  </a:cxn>
                  <a:cxn ang="0">
                    <a:pos x="426" y="828"/>
                  </a:cxn>
                  <a:cxn ang="0">
                    <a:pos x="428" y="749"/>
                  </a:cxn>
                  <a:cxn ang="0">
                    <a:pos x="362" y="726"/>
                  </a:cxn>
                  <a:cxn ang="0">
                    <a:pos x="324" y="685"/>
                  </a:cxn>
                  <a:cxn ang="0">
                    <a:pos x="293" y="662"/>
                  </a:cxn>
                  <a:cxn ang="0">
                    <a:pos x="191" y="676"/>
                  </a:cxn>
                  <a:cxn ang="0">
                    <a:pos x="63" y="734"/>
                  </a:cxn>
                  <a:cxn ang="0">
                    <a:pos x="0" y="697"/>
                  </a:cxn>
                  <a:cxn ang="0">
                    <a:pos x="35" y="687"/>
                  </a:cxn>
                  <a:cxn ang="0">
                    <a:pos x="108" y="695"/>
                  </a:cxn>
                  <a:cxn ang="0">
                    <a:pos x="153" y="681"/>
                  </a:cxn>
                  <a:cxn ang="0">
                    <a:pos x="90" y="681"/>
                  </a:cxn>
                  <a:cxn ang="0">
                    <a:pos x="83" y="644"/>
                  </a:cxn>
                  <a:cxn ang="0">
                    <a:pos x="198" y="606"/>
                  </a:cxn>
                  <a:cxn ang="0">
                    <a:pos x="286" y="576"/>
                  </a:cxn>
                  <a:cxn ang="0">
                    <a:pos x="225" y="582"/>
                  </a:cxn>
                  <a:cxn ang="0">
                    <a:pos x="162" y="568"/>
                  </a:cxn>
                  <a:cxn ang="0">
                    <a:pos x="139" y="514"/>
                  </a:cxn>
                  <a:cxn ang="0">
                    <a:pos x="225" y="397"/>
                  </a:cxn>
                  <a:cxn ang="0">
                    <a:pos x="275" y="194"/>
                  </a:cxn>
                  <a:cxn ang="0">
                    <a:pos x="322" y="210"/>
                  </a:cxn>
                  <a:cxn ang="0">
                    <a:pos x="346" y="242"/>
                  </a:cxn>
                  <a:cxn ang="0">
                    <a:pos x="313" y="259"/>
                  </a:cxn>
                  <a:cxn ang="0">
                    <a:pos x="304" y="294"/>
                  </a:cxn>
                  <a:cxn ang="0">
                    <a:pos x="309" y="350"/>
                  </a:cxn>
                  <a:cxn ang="0">
                    <a:pos x="366" y="387"/>
                  </a:cxn>
                  <a:cxn ang="0">
                    <a:pos x="393" y="378"/>
                  </a:cxn>
                  <a:cxn ang="0">
                    <a:pos x="371" y="326"/>
                  </a:cxn>
                  <a:cxn ang="0">
                    <a:pos x="384" y="305"/>
                  </a:cxn>
                  <a:cxn ang="0">
                    <a:pos x="410" y="242"/>
                  </a:cxn>
                  <a:cxn ang="0">
                    <a:pos x="415" y="189"/>
                  </a:cxn>
                  <a:cxn ang="0">
                    <a:pos x="386" y="178"/>
                  </a:cxn>
                  <a:cxn ang="0">
                    <a:pos x="384" y="99"/>
                  </a:cxn>
                  <a:cxn ang="0">
                    <a:pos x="433" y="43"/>
                  </a:cxn>
                  <a:cxn ang="0">
                    <a:pos x="512" y="14"/>
                  </a:cxn>
                  <a:cxn ang="0">
                    <a:pos x="600" y="5"/>
                  </a:cxn>
                  <a:cxn ang="0">
                    <a:pos x="678" y="11"/>
                  </a:cxn>
                  <a:cxn ang="0">
                    <a:pos x="726" y="60"/>
                  </a:cxn>
                  <a:cxn ang="0">
                    <a:pos x="631" y="270"/>
                  </a:cxn>
                  <a:cxn ang="0">
                    <a:pos x="708" y="334"/>
                  </a:cxn>
                  <a:cxn ang="0">
                    <a:pos x="676" y="414"/>
                  </a:cxn>
                  <a:cxn ang="0">
                    <a:pos x="633" y="483"/>
                  </a:cxn>
                  <a:cxn ang="0">
                    <a:pos x="586" y="528"/>
                  </a:cxn>
                  <a:cxn ang="0">
                    <a:pos x="500" y="507"/>
                  </a:cxn>
                  <a:cxn ang="0">
                    <a:pos x="512" y="595"/>
                  </a:cxn>
                  <a:cxn ang="0">
                    <a:pos x="512" y="680"/>
                  </a:cxn>
                  <a:cxn ang="0">
                    <a:pos x="490" y="776"/>
                  </a:cxn>
                  <a:cxn ang="0">
                    <a:pos x="504" y="869"/>
                  </a:cxn>
                </a:cxnLst>
                <a:rect l="0" t="0" r="r" b="b"/>
                <a:pathLst>
                  <a:path w="726" h="889">
                    <a:moveTo>
                      <a:pt x="504" y="889"/>
                    </a:moveTo>
                    <a:lnTo>
                      <a:pt x="463" y="889"/>
                    </a:lnTo>
                    <a:lnTo>
                      <a:pt x="433" y="866"/>
                    </a:lnTo>
                    <a:lnTo>
                      <a:pt x="426" y="828"/>
                    </a:lnTo>
                    <a:lnTo>
                      <a:pt x="431" y="787"/>
                    </a:lnTo>
                    <a:lnTo>
                      <a:pt x="428" y="749"/>
                    </a:lnTo>
                    <a:lnTo>
                      <a:pt x="399" y="728"/>
                    </a:lnTo>
                    <a:lnTo>
                      <a:pt x="362" y="726"/>
                    </a:lnTo>
                    <a:lnTo>
                      <a:pt x="333" y="708"/>
                    </a:lnTo>
                    <a:lnTo>
                      <a:pt x="324" y="685"/>
                    </a:lnTo>
                    <a:lnTo>
                      <a:pt x="313" y="685"/>
                    </a:lnTo>
                    <a:lnTo>
                      <a:pt x="293" y="662"/>
                    </a:lnTo>
                    <a:lnTo>
                      <a:pt x="234" y="665"/>
                    </a:lnTo>
                    <a:lnTo>
                      <a:pt x="191" y="676"/>
                    </a:lnTo>
                    <a:lnTo>
                      <a:pt x="135" y="713"/>
                    </a:lnTo>
                    <a:lnTo>
                      <a:pt x="63" y="734"/>
                    </a:lnTo>
                    <a:lnTo>
                      <a:pt x="0" y="700"/>
                    </a:lnTo>
                    <a:lnTo>
                      <a:pt x="0" y="697"/>
                    </a:lnTo>
                    <a:lnTo>
                      <a:pt x="9" y="689"/>
                    </a:lnTo>
                    <a:lnTo>
                      <a:pt x="35" y="687"/>
                    </a:lnTo>
                    <a:lnTo>
                      <a:pt x="74" y="713"/>
                    </a:lnTo>
                    <a:lnTo>
                      <a:pt x="108" y="695"/>
                    </a:lnTo>
                    <a:lnTo>
                      <a:pt x="140" y="693"/>
                    </a:lnTo>
                    <a:lnTo>
                      <a:pt x="153" y="681"/>
                    </a:lnTo>
                    <a:lnTo>
                      <a:pt x="125" y="676"/>
                    </a:lnTo>
                    <a:lnTo>
                      <a:pt x="90" y="681"/>
                    </a:lnTo>
                    <a:lnTo>
                      <a:pt x="70" y="674"/>
                    </a:lnTo>
                    <a:lnTo>
                      <a:pt x="83" y="644"/>
                    </a:lnTo>
                    <a:lnTo>
                      <a:pt x="160" y="627"/>
                    </a:lnTo>
                    <a:lnTo>
                      <a:pt x="198" y="606"/>
                    </a:lnTo>
                    <a:lnTo>
                      <a:pt x="263" y="590"/>
                    </a:lnTo>
                    <a:lnTo>
                      <a:pt x="286" y="576"/>
                    </a:lnTo>
                    <a:lnTo>
                      <a:pt x="270" y="563"/>
                    </a:lnTo>
                    <a:lnTo>
                      <a:pt x="225" y="582"/>
                    </a:lnTo>
                    <a:lnTo>
                      <a:pt x="191" y="580"/>
                    </a:lnTo>
                    <a:lnTo>
                      <a:pt x="162" y="568"/>
                    </a:lnTo>
                    <a:lnTo>
                      <a:pt x="139" y="547"/>
                    </a:lnTo>
                    <a:lnTo>
                      <a:pt x="139" y="514"/>
                    </a:lnTo>
                    <a:lnTo>
                      <a:pt x="143" y="495"/>
                    </a:lnTo>
                    <a:lnTo>
                      <a:pt x="225" y="397"/>
                    </a:lnTo>
                    <a:lnTo>
                      <a:pt x="252" y="257"/>
                    </a:lnTo>
                    <a:lnTo>
                      <a:pt x="275" y="194"/>
                    </a:lnTo>
                    <a:lnTo>
                      <a:pt x="309" y="181"/>
                    </a:lnTo>
                    <a:lnTo>
                      <a:pt x="322" y="210"/>
                    </a:lnTo>
                    <a:lnTo>
                      <a:pt x="344" y="229"/>
                    </a:lnTo>
                    <a:lnTo>
                      <a:pt x="346" y="242"/>
                    </a:lnTo>
                    <a:lnTo>
                      <a:pt x="344" y="249"/>
                    </a:lnTo>
                    <a:lnTo>
                      <a:pt x="313" y="259"/>
                    </a:lnTo>
                    <a:lnTo>
                      <a:pt x="308" y="271"/>
                    </a:lnTo>
                    <a:lnTo>
                      <a:pt x="304" y="294"/>
                    </a:lnTo>
                    <a:lnTo>
                      <a:pt x="311" y="337"/>
                    </a:lnTo>
                    <a:lnTo>
                      <a:pt x="309" y="350"/>
                    </a:lnTo>
                    <a:lnTo>
                      <a:pt x="330" y="371"/>
                    </a:lnTo>
                    <a:lnTo>
                      <a:pt x="366" y="387"/>
                    </a:lnTo>
                    <a:lnTo>
                      <a:pt x="385" y="387"/>
                    </a:lnTo>
                    <a:lnTo>
                      <a:pt x="393" y="378"/>
                    </a:lnTo>
                    <a:lnTo>
                      <a:pt x="387" y="348"/>
                    </a:lnTo>
                    <a:lnTo>
                      <a:pt x="371" y="326"/>
                    </a:lnTo>
                    <a:lnTo>
                      <a:pt x="368" y="310"/>
                    </a:lnTo>
                    <a:lnTo>
                      <a:pt x="384" y="305"/>
                    </a:lnTo>
                    <a:lnTo>
                      <a:pt x="406" y="284"/>
                    </a:lnTo>
                    <a:lnTo>
                      <a:pt x="410" y="242"/>
                    </a:lnTo>
                    <a:lnTo>
                      <a:pt x="426" y="196"/>
                    </a:lnTo>
                    <a:lnTo>
                      <a:pt x="415" y="189"/>
                    </a:lnTo>
                    <a:lnTo>
                      <a:pt x="390" y="190"/>
                    </a:lnTo>
                    <a:lnTo>
                      <a:pt x="386" y="178"/>
                    </a:lnTo>
                    <a:lnTo>
                      <a:pt x="380" y="116"/>
                    </a:lnTo>
                    <a:lnTo>
                      <a:pt x="384" y="99"/>
                    </a:lnTo>
                    <a:lnTo>
                      <a:pt x="400" y="70"/>
                    </a:lnTo>
                    <a:lnTo>
                      <a:pt x="433" y="43"/>
                    </a:lnTo>
                    <a:lnTo>
                      <a:pt x="472" y="22"/>
                    </a:lnTo>
                    <a:lnTo>
                      <a:pt x="512" y="14"/>
                    </a:lnTo>
                    <a:lnTo>
                      <a:pt x="559" y="25"/>
                    </a:lnTo>
                    <a:lnTo>
                      <a:pt x="600" y="5"/>
                    </a:lnTo>
                    <a:lnTo>
                      <a:pt x="645" y="0"/>
                    </a:lnTo>
                    <a:lnTo>
                      <a:pt x="678" y="11"/>
                    </a:lnTo>
                    <a:lnTo>
                      <a:pt x="709" y="37"/>
                    </a:lnTo>
                    <a:lnTo>
                      <a:pt x="726" y="60"/>
                    </a:lnTo>
                    <a:lnTo>
                      <a:pt x="688" y="231"/>
                    </a:lnTo>
                    <a:lnTo>
                      <a:pt x="631" y="270"/>
                    </a:lnTo>
                    <a:lnTo>
                      <a:pt x="641" y="305"/>
                    </a:lnTo>
                    <a:lnTo>
                      <a:pt x="708" y="334"/>
                    </a:lnTo>
                    <a:lnTo>
                      <a:pt x="703" y="378"/>
                    </a:lnTo>
                    <a:lnTo>
                      <a:pt x="676" y="414"/>
                    </a:lnTo>
                    <a:lnTo>
                      <a:pt x="641" y="440"/>
                    </a:lnTo>
                    <a:lnTo>
                      <a:pt x="633" y="483"/>
                    </a:lnTo>
                    <a:lnTo>
                      <a:pt x="615" y="522"/>
                    </a:lnTo>
                    <a:lnTo>
                      <a:pt x="586" y="528"/>
                    </a:lnTo>
                    <a:lnTo>
                      <a:pt x="539" y="507"/>
                    </a:lnTo>
                    <a:lnTo>
                      <a:pt x="500" y="507"/>
                    </a:lnTo>
                    <a:lnTo>
                      <a:pt x="498" y="540"/>
                    </a:lnTo>
                    <a:lnTo>
                      <a:pt x="512" y="595"/>
                    </a:lnTo>
                    <a:lnTo>
                      <a:pt x="517" y="632"/>
                    </a:lnTo>
                    <a:lnTo>
                      <a:pt x="512" y="680"/>
                    </a:lnTo>
                    <a:lnTo>
                      <a:pt x="512" y="747"/>
                    </a:lnTo>
                    <a:lnTo>
                      <a:pt x="490" y="776"/>
                    </a:lnTo>
                    <a:lnTo>
                      <a:pt x="487" y="803"/>
                    </a:lnTo>
                    <a:lnTo>
                      <a:pt x="504" y="869"/>
                    </a:lnTo>
                    <a:lnTo>
                      <a:pt x="504" y="8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0" name="Freeform 198"/>
              <p:cNvSpPr>
                <a:spLocks noChangeAspect="1"/>
              </p:cNvSpPr>
              <p:nvPr/>
            </p:nvSpPr>
            <p:spPr bwMode="gray">
              <a:xfrm>
                <a:off x="2484" y="2388"/>
                <a:ext cx="10" cy="18"/>
              </a:xfrm>
              <a:custGeom>
                <a:avLst/>
                <a:gdLst/>
                <a:ahLst/>
                <a:cxnLst>
                  <a:cxn ang="0">
                    <a:pos x="57" y="37"/>
                  </a:cxn>
                  <a:cxn ang="0">
                    <a:pos x="61" y="0"/>
                  </a:cxn>
                  <a:cxn ang="0">
                    <a:pos x="61" y="4"/>
                  </a:cxn>
                  <a:cxn ang="0">
                    <a:pos x="43" y="40"/>
                  </a:cxn>
                  <a:cxn ang="0">
                    <a:pos x="12" y="78"/>
                  </a:cxn>
                  <a:cxn ang="0">
                    <a:pos x="0" y="108"/>
                  </a:cxn>
                  <a:cxn ang="0">
                    <a:pos x="30" y="89"/>
                  </a:cxn>
                  <a:cxn ang="0">
                    <a:pos x="43" y="53"/>
                  </a:cxn>
                  <a:cxn ang="0">
                    <a:pos x="57" y="37"/>
                  </a:cxn>
                </a:cxnLst>
                <a:rect l="0" t="0" r="r" b="b"/>
                <a:pathLst>
                  <a:path w="61" h="108">
                    <a:moveTo>
                      <a:pt x="57" y="37"/>
                    </a:moveTo>
                    <a:lnTo>
                      <a:pt x="61" y="0"/>
                    </a:lnTo>
                    <a:lnTo>
                      <a:pt x="61" y="4"/>
                    </a:lnTo>
                    <a:lnTo>
                      <a:pt x="43" y="40"/>
                    </a:lnTo>
                    <a:lnTo>
                      <a:pt x="12" y="78"/>
                    </a:lnTo>
                    <a:lnTo>
                      <a:pt x="0" y="108"/>
                    </a:lnTo>
                    <a:lnTo>
                      <a:pt x="30" y="89"/>
                    </a:lnTo>
                    <a:lnTo>
                      <a:pt x="43" y="53"/>
                    </a:lnTo>
                    <a:lnTo>
                      <a:pt x="57"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0" name="Group 199"/>
            <p:cNvGrpSpPr>
              <a:grpSpLocks noChangeAspect="1"/>
            </p:cNvGrpSpPr>
            <p:nvPr/>
          </p:nvGrpSpPr>
          <p:grpSpPr bwMode="auto">
            <a:xfrm>
              <a:off x="2594" y="2119"/>
              <a:ext cx="237" cy="192"/>
              <a:chOff x="2594" y="2119"/>
              <a:chExt cx="237" cy="192"/>
            </a:xfrm>
            <a:grpFill/>
          </p:grpSpPr>
          <p:sp>
            <p:nvSpPr>
              <p:cNvPr id="129" name="Freeform 200"/>
              <p:cNvSpPr>
                <a:spLocks noChangeAspect="1"/>
              </p:cNvSpPr>
              <p:nvPr/>
            </p:nvSpPr>
            <p:spPr bwMode="gray">
              <a:xfrm>
                <a:off x="2818" y="2270"/>
                <a:ext cx="13" cy="15"/>
              </a:xfrm>
              <a:custGeom>
                <a:avLst/>
                <a:gdLst/>
                <a:ahLst/>
                <a:cxnLst>
                  <a:cxn ang="0">
                    <a:pos x="81" y="95"/>
                  </a:cxn>
                  <a:cxn ang="0">
                    <a:pos x="70" y="39"/>
                  </a:cxn>
                  <a:cxn ang="0">
                    <a:pos x="39" y="12"/>
                  </a:cxn>
                  <a:cxn ang="0">
                    <a:pos x="11" y="0"/>
                  </a:cxn>
                  <a:cxn ang="0">
                    <a:pos x="0" y="63"/>
                  </a:cxn>
                  <a:cxn ang="0">
                    <a:pos x="18" y="84"/>
                  </a:cxn>
                  <a:cxn ang="0">
                    <a:pos x="43" y="93"/>
                  </a:cxn>
                  <a:cxn ang="0">
                    <a:pos x="81" y="95"/>
                  </a:cxn>
                </a:cxnLst>
                <a:rect l="0" t="0" r="r" b="b"/>
                <a:pathLst>
                  <a:path w="81" h="95">
                    <a:moveTo>
                      <a:pt x="81" y="95"/>
                    </a:moveTo>
                    <a:lnTo>
                      <a:pt x="70" y="39"/>
                    </a:lnTo>
                    <a:lnTo>
                      <a:pt x="39" y="12"/>
                    </a:lnTo>
                    <a:lnTo>
                      <a:pt x="11" y="0"/>
                    </a:lnTo>
                    <a:lnTo>
                      <a:pt x="0" y="63"/>
                    </a:lnTo>
                    <a:lnTo>
                      <a:pt x="18" y="84"/>
                    </a:lnTo>
                    <a:lnTo>
                      <a:pt x="43" y="93"/>
                    </a:lnTo>
                    <a:lnTo>
                      <a:pt x="81"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0" name="Freeform 201"/>
              <p:cNvSpPr>
                <a:spLocks noChangeAspect="1"/>
              </p:cNvSpPr>
              <p:nvPr/>
            </p:nvSpPr>
            <p:spPr bwMode="gray">
              <a:xfrm>
                <a:off x="2653" y="2249"/>
                <a:ext cx="39" cy="35"/>
              </a:xfrm>
              <a:custGeom>
                <a:avLst/>
                <a:gdLst/>
                <a:ahLst/>
                <a:cxnLst>
                  <a:cxn ang="0">
                    <a:pos x="61" y="31"/>
                  </a:cxn>
                  <a:cxn ang="0">
                    <a:pos x="78" y="19"/>
                  </a:cxn>
                  <a:cxn ang="0">
                    <a:pos x="127" y="14"/>
                  </a:cxn>
                  <a:cxn ang="0">
                    <a:pos x="156" y="34"/>
                  </a:cxn>
                  <a:cxn ang="0">
                    <a:pos x="165" y="33"/>
                  </a:cxn>
                  <a:cxn ang="0">
                    <a:pos x="165" y="9"/>
                  </a:cxn>
                  <a:cxn ang="0">
                    <a:pos x="174" y="0"/>
                  </a:cxn>
                  <a:cxn ang="0">
                    <a:pos x="204" y="51"/>
                  </a:cxn>
                  <a:cxn ang="0">
                    <a:pos x="201" y="80"/>
                  </a:cxn>
                  <a:cxn ang="0">
                    <a:pos x="209" y="104"/>
                  </a:cxn>
                  <a:cxn ang="0">
                    <a:pos x="216" y="114"/>
                  </a:cxn>
                  <a:cxn ang="0">
                    <a:pos x="233" y="120"/>
                  </a:cxn>
                  <a:cxn ang="0">
                    <a:pos x="233" y="126"/>
                  </a:cxn>
                  <a:cxn ang="0">
                    <a:pos x="221" y="125"/>
                  </a:cxn>
                  <a:cxn ang="0">
                    <a:pos x="221" y="156"/>
                  </a:cxn>
                  <a:cxn ang="0">
                    <a:pos x="214" y="194"/>
                  </a:cxn>
                  <a:cxn ang="0">
                    <a:pos x="185" y="200"/>
                  </a:cxn>
                  <a:cxn ang="0">
                    <a:pos x="163" y="211"/>
                  </a:cxn>
                  <a:cxn ang="0">
                    <a:pos x="143" y="208"/>
                  </a:cxn>
                  <a:cxn ang="0">
                    <a:pos x="113" y="189"/>
                  </a:cxn>
                  <a:cxn ang="0">
                    <a:pos x="77" y="199"/>
                  </a:cxn>
                  <a:cxn ang="0">
                    <a:pos x="77" y="184"/>
                  </a:cxn>
                  <a:cxn ang="0">
                    <a:pos x="90" y="166"/>
                  </a:cxn>
                  <a:cxn ang="0">
                    <a:pos x="75" y="166"/>
                  </a:cxn>
                  <a:cxn ang="0">
                    <a:pos x="33" y="148"/>
                  </a:cxn>
                  <a:cxn ang="0">
                    <a:pos x="30" y="121"/>
                  </a:cxn>
                  <a:cxn ang="0">
                    <a:pos x="12" y="103"/>
                  </a:cxn>
                  <a:cxn ang="0">
                    <a:pos x="19" y="86"/>
                  </a:cxn>
                  <a:cxn ang="0">
                    <a:pos x="3" y="71"/>
                  </a:cxn>
                  <a:cxn ang="0">
                    <a:pos x="9" y="71"/>
                  </a:cxn>
                  <a:cxn ang="0">
                    <a:pos x="9" y="62"/>
                  </a:cxn>
                  <a:cxn ang="0">
                    <a:pos x="0" y="50"/>
                  </a:cxn>
                  <a:cxn ang="0">
                    <a:pos x="0" y="38"/>
                  </a:cxn>
                  <a:cxn ang="0">
                    <a:pos x="19" y="38"/>
                  </a:cxn>
                  <a:cxn ang="0">
                    <a:pos x="39" y="47"/>
                  </a:cxn>
                  <a:cxn ang="0">
                    <a:pos x="61" y="31"/>
                  </a:cxn>
                </a:cxnLst>
                <a:rect l="0" t="0" r="r" b="b"/>
                <a:pathLst>
                  <a:path w="233" h="211">
                    <a:moveTo>
                      <a:pt x="61" y="31"/>
                    </a:moveTo>
                    <a:lnTo>
                      <a:pt x="78" y="19"/>
                    </a:lnTo>
                    <a:lnTo>
                      <a:pt x="127" y="14"/>
                    </a:lnTo>
                    <a:lnTo>
                      <a:pt x="156" y="34"/>
                    </a:lnTo>
                    <a:lnTo>
                      <a:pt x="165" y="33"/>
                    </a:lnTo>
                    <a:lnTo>
                      <a:pt x="165" y="9"/>
                    </a:lnTo>
                    <a:lnTo>
                      <a:pt x="174" y="0"/>
                    </a:lnTo>
                    <a:lnTo>
                      <a:pt x="204" y="51"/>
                    </a:lnTo>
                    <a:lnTo>
                      <a:pt x="201" y="80"/>
                    </a:lnTo>
                    <a:lnTo>
                      <a:pt x="209" y="104"/>
                    </a:lnTo>
                    <a:lnTo>
                      <a:pt x="216" y="114"/>
                    </a:lnTo>
                    <a:lnTo>
                      <a:pt x="233" y="120"/>
                    </a:lnTo>
                    <a:lnTo>
                      <a:pt x="233" y="126"/>
                    </a:lnTo>
                    <a:lnTo>
                      <a:pt x="221" y="125"/>
                    </a:lnTo>
                    <a:lnTo>
                      <a:pt x="221" y="156"/>
                    </a:lnTo>
                    <a:lnTo>
                      <a:pt x="214" y="194"/>
                    </a:lnTo>
                    <a:lnTo>
                      <a:pt x="185" y="200"/>
                    </a:lnTo>
                    <a:lnTo>
                      <a:pt x="163" y="211"/>
                    </a:lnTo>
                    <a:lnTo>
                      <a:pt x="143" y="208"/>
                    </a:lnTo>
                    <a:lnTo>
                      <a:pt x="113" y="189"/>
                    </a:lnTo>
                    <a:lnTo>
                      <a:pt x="77" y="199"/>
                    </a:lnTo>
                    <a:lnTo>
                      <a:pt x="77" y="184"/>
                    </a:lnTo>
                    <a:lnTo>
                      <a:pt x="90" y="166"/>
                    </a:lnTo>
                    <a:lnTo>
                      <a:pt x="75" y="166"/>
                    </a:lnTo>
                    <a:lnTo>
                      <a:pt x="33" y="148"/>
                    </a:lnTo>
                    <a:lnTo>
                      <a:pt x="30" y="121"/>
                    </a:lnTo>
                    <a:lnTo>
                      <a:pt x="12" y="103"/>
                    </a:lnTo>
                    <a:lnTo>
                      <a:pt x="19" y="86"/>
                    </a:lnTo>
                    <a:lnTo>
                      <a:pt x="3" y="71"/>
                    </a:lnTo>
                    <a:lnTo>
                      <a:pt x="9" y="71"/>
                    </a:lnTo>
                    <a:lnTo>
                      <a:pt x="9" y="62"/>
                    </a:lnTo>
                    <a:lnTo>
                      <a:pt x="0" y="50"/>
                    </a:lnTo>
                    <a:lnTo>
                      <a:pt x="0" y="38"/>
                    </a:lnTo>
                    <a:lnTo>
                      <a:pt x="19" y="38"/>
                    </a:lnTo>
                    <a:lnTo>
                      <a:pt x="39" y="47"/>
                    </a:lnTo>
                    <a:lnTo>
                      <a:pt x="61"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1" name="Freeform 202"/>
              <p:cNvSpPr>
                <a:spLocks noChangeAspect="1"/>
              </p:cNvSpPr>
              <p:nvPr/>
            </p:nvSpPr>
            <p:spPr bwMode="gray">
              <a:xfrm>
                <a:off x="2685" y="2276"/>
                <a:ext cx="10" cy="27"/>
              </a:xfrm>
              <a:custGeom>
                <a:avLst/>
                <a:gdLst/>
                <a:ahLst/>
                <a:cxnLst>
                  <a:cxn ang="0">
                    <a:pos x="43" y="38"/>
                  </a:cxn>
                  <a:cxn ang="0">
                    <a:pos x="43" y="10"/>
                  </a:cxn>
                  <a:cxn ang="0">
                    <a:pos x="50" y="0"/>
                  </a:cxn>
                  <a:cxn ang="0">
                    <a:pos x="61" y="0"/>
                  </a:cxn>
                  <a:cxn ang="0">
                    <a:pos x="63" y="53"/>
                  </a:cxn>
                  <a:cxn ang="0">
                    <a:pos x="43" y="88"/>
                  </a:cxn>
                  <a:cxn ang="0">
                    <a:pos x="42" y="111"/>
                  </a:cxn>
                  <a:cxn ang="0">
                    <a:pos x="33" y="124"/>
                  </a:cxn>
                  <a:cxn ang="0">
                    <a:pos x="24" y="153"/>
                  </a:cxn>
                  <a:cxn ang="0">
                    <a:pos x="15" y="159"/>
                  </a:cxn>
                  <a:cxn ang="0">
                    <a:pos x="12" y="130"/>
                  </a:cxn>
                  <a:cxn ang="0">
                    <a:pos x="0" y="106"/>
                  </a:cxn>
                  <a:cxn ang="0">
                    <a:pos x="8" y="103"/>
                  </a:cxn>
                  <a:cxn ang="0">
                    <a:pos x="17" y="67"/>
                  </a:cxn>
                  <a:cxn ang="0">
                    <a:pos x="29" y="44"/>
                  </a:cxn>
                  <a:cxn ang="0">
                    <a:pos x="43" y="38"/>
                  </a:cxn>
                </a:cxnLst>
                <a:rect l="0" t="0" r="r" b="b"/>
                <a:pathLst>
                  <a:path w="63" h="159">
                    <a:moveTo>
                      <a:pt x="43" y="38"/>
                    </a:moveTo>
                    <a:lnTo>
                      <a:pt x="43" y="10"/>
                    </a:lnTo>
                    <a:lnTo>
                      <a:pt x="50" y="0"/>
                    </a:lnTo>
                    <a:lnTo>
                      <a:pt x="61" y="0"/>
                    </a:lnTo>
                    <a:lnTo>
                      <a:pt x="63" y="53"/>
                    </a:lnTo>
                    <a:lnTo>
                      <a:pt x="43" y="88"/>
                    </a:lnTo>
                    <a:lnTo>
                      <a:pt x="42" y="111"/>
                    </a:lnTo>
                    <a:lnTo>
                      <a:pt x="33" y="124"/>
                    </a:lnTo>
                    <a:lnTo>
                      <a:pt x="24" y="153"/>
                    </a:lnTo>
                    <a:lnTo>
                      <a:pt x="15" y="159"/>
                    </a:lnTo>
                    <a:lnTo>
                      <a:pt x="12" y="130"/>
                    </a:lnTo>
                    <a:lnTo>
                      <a:pt x="0" y="106"/>
                    </a:lnTo>
                    <a:lnTo>
                      <a:pt x="8" y="103"/>
                    </a:lnTo>
                    <a:lnTo>
                      <a:pt x="17" y="67"/>
                    </a:lnTo>
                    <a:lnTo>
                      <a:pt x="29" y="44"/>
                    </a:lnTo>
                    <a:lnTo>
                      <a:pt x="4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2" name="Freeform 203"/>
              <p:cNvSpPr>
                <a:spLocks noChangeAspect="1"/>
              </p:cNvSpPr>
              <p:nvPr/>
            </p:nvSpPr>
            <p:spPr bwMode="gray">
              <a:xfrm>
                <a:off x="2694" y="2217"/>
                <a:ext cx="60" cy="70"/>
              </a:xfrm>
              <a:custGeom>
                <a:avLst/>
                <a:gdLst/>
                <a:ahLst/>
                <a:cxnLst>
                  <a:cxn ang="0">
                    <a:pos x="127" y="63"/>
                  </a:cxn>
                  <a:cxn ang="0">
                    <a:pos x="178" y="80"/>
                  </a:cxn>
                  <a:cxn ang="0">
                    <a:pos x="164" y="116"/>
                  </a:cxn>
                  <a:cxn ang="0">
                    <a:pos x="158" y="127"/>
                  </a:cxn>
                  <a:cxn ang="0">
                    <a:pos x="170" y="152"/>
                  </a:cxn>
                  <a:cxn ang="0">
                    <a:pos x="188" y="153"/>
                  </a:cxn>
                  <a:cxn ang="0">
                    <a:pos x="201" y="116"/>
                  </a:cxn>
                  <a:cxn ang="0">
                    <a:pos x="199" y="91"/>
                  </a:cxn>
                  <a:cxn ang="0">
                    <a:pos x="208" y="84"/>
                  </a:cxn>
                  <a:cxn ang="0">
                    <a:pos x="224" y="148"/>
                  </a:cxn>
                  <a:cxn ang="0">
                    <a:pos x="212" y="158"/>
                  </a:cxn>
                  <a:cxn ang="0">
                    <a:pos x="218" y="168"/>
                  </a:cxn>
                  <a:cxn ang="0">
                    <a:pos x="232" y="81"/>
                  </a:cxn>
                  <a:cxn ang="0">
                    <a:pos x="206" y="65"/>
                  </a:cxn>
                  <a:cxn ang="0">
                    <a:pos x="228" y="20"/>
                  </a:cxn>
                  <a:cxn ang="0">
                    <a:pos x="268" y="3"/>
                  </a:cxn>
                  <a:cxn ang="0">
                    <a:pos x="312" y="25"/>
                  </a:cxn>
                  <a:cxn ang="0">
                    <a:pos x="338" y="76"/>
                  </a:cxn>
                  <a:cxn ang="0">
                    <a:pos x="340" y="111"/>
                  </a:cxn>
                  <a:cxn ang="0">
                    <a:pos x="345" y="135"/>
                  </a:cxn>
                  <a:cxn ang="0">
                    <a:pos x="332" y="173"/>
                  </a:cxn>
                  <a:cxn ang="0">
                    <a:pos x="301" y="187"/>
                  </a:cxn>
                  <a:cxn ang="0">
                    <a:pos x="273" y="229"/>
                  </a:cxn>
                  <a:cxn ang="0">
                    <a:pos x="293" y="259"/>
                  </a:cxn>
                  <a:cxn ang="0">
                    <a:pos x="310" y="322"/>
                  </a:cxn>
                  <a:cxn ang="0">
                    <a:pos x="248" y="346"/>
                  </a:cxn>
                  <a:cxn ang="0">
                    <a:pos x="254" y="360"/>
                  </a:cxn>
                  <a:cxn ang="0">
                    <a:pos x="253" y="379"/>
                  </a:cxn>
                  <a:cxn ang="0">
                    <a:pos x="250" y="412"/>
                  </a:cxn>
                  <a:cxn ang="0">
                    <a:pos x="218" y="404"/>
                  </a:cxn>
                  <a:cxn ang="0">
                    <a:pos x="150" y="385"/>
                  </a:cxn>
                  <a:cxn ang="0">
                    <a:pos x="167" y="385"/>
                  </a:cxn>
                  <a:cxn ang="0">
                    <a:pos x="171" y="362"/>
                  </a:cxn>
                  <a:cxn ang="0">
                    <a:pos x="120" y="336"/>
                  </a:cxn>
                  <a:cxn ang="0">
                    <a:pos x="70" y="308"/>
                  </a:cxn>
                  <a:cxn ang="0">
                    <a:pos x="41" y="288"/>
                  </a:cxn>
                  <a:cxn ang="0">
                    <a:pos x="47" y="279"/>
                  </a:cxn>
                  <a:cxn ang="0">
                    <a:pos x="51" y="197"/>
                  </a:cxn>
                  <a:cxn ang="0">
                    <a:pos x="15" y="181"/>
                  </a:cxn>
                  <a:cxn ang="0">
                    <a:pos x="21" y="165"/>
                  </a:cxn>
                  <a:cxn ang="0">
                    <a:pos x="0" y="152"/>
                  </a:cxn>
                  <a:cxn ang="0">
                    <a:pos x="65" y="144"/>
                  </a:cxn>
                  <a:cxn ang="0">
                    <a:pos x="92" y="108"/>
                  </a:cxn>
                  <a:cxn ang="0">
                    <a:pos x="122" y="100"/>
                  </a:cxn>
                  <a:cxn ang="0">
                    <a:pos x="93" y="56"/>
                  </a:cxn>
                </a:cxnLst>
                <a:rect l="0" t="0" r="r" b="b"/>
                <a:pathLst>
                  <a:path w="359" h="417">
                    <a:moveTo>
                      <a:pt x="93" y="56"/>
                    </a:moveTo>
                    <a:lnTo>
                      <a:pt x="127" y="63"/>
                    </a:lnTo>
                    <a:lnTo>
                      <a:pt x="178" y="62"/>
                    </a:lnTo>
                    <a:lnTo>
                      <a:pt x="178" y="80"/>
                    </a:lnTo>
                    <a:lnTo>
                      <a:pt x="165" y="85"/>
                    </a:lnTo>
                    <a:lnTo>
                      <a:pt x="164" y="116"/>
                    </a:lnTo>
                    <a:lnTo>
                      <a:pt x="156" y="122"/>
                    </a:lnTo>
                    <a:lnTo>
                      <a:pt x="158" y="127"/>
                    </a:lnTo>
                    <a:lnTo>
                      <a:pt x="167" y="122"/>
                    </a:lnTo>
                    <a:lnTo>
                      <a:pt x="170" y="152"/>
                    </a:lnTo>
                    <a:lnTo>
                      <a:pt x="173" y="170"/>
                    </a:lnTo>
                    <a:lnTo>
                      <a:pt x="188" y="153"/>
                    </a:lnTo>
                    <a:lnTo>
                      <a:pt x="195" y="119"/>
                    </a:lnTo>
                    <a:lnTo>
                      <a:pt x="201" y="116"/>
                    </a:lnTo>
                    <a:lnTo>
                      <a:pt x="202" y="91"/>
                    </a:lnTo>
                    <a:lnTo>
                      <a:pt x="199" y="91"/>
                    </a:lnTo>
                    <a:lnTo>
                      <a:pt x="202" y="84"/>
                    </a:lnTo>
                    <a:lnTo>
                      <a:pt x="208" y="84"/>
                    </a:lnTo>
                    <a:lnTo>
                      <a:pt x="225" y="127"/>
                    </a:lnTo>
                    <a:lnTo>
                      <a:pt x="224" y="148"/>
                    </a:lnTo>
                    <a:lnTo>
                      <a:pt x="218" y="148"/>
                    </a:lnTo>
                    <a:lnTo>
                      <a:pt x="212" y="158"/>
                    </a:lnTo>
                    <a:lnTo>
                      <a:pt x="218" y="159"/>
                    </a:lnTo>
                    <a:lnTo>
                      <a:pt x="218" y="168"/>
                    </a:lnTo>
                    <a:lnTo>
                      <a:pt x="229" y="169"/>
                    </a:lnTo>
                    <a:lnTo>
                      <a:pt x="232" y="81"/>
                    </a:lnTo>
                    <a:lnTo>
                      <a:pt x="224" y="69"/>
                    </a:lnTo>
                    <a:lnTo>
                      <a:pt x="206" y="65"/>
                    </a:lnTo>
                    <a:lnTo>
                      <a:pt x="203" y="50"/>
                    </a:lnTo>
                    <a:lnTo>
                      <a:pt x="228" y="20"/>
                    </a:lnTo>
                    <a:lnTo>
                      <a:pt x="265" y="10"/>
                    </a:lnTo>
                    <a:lnTo>
                      <a:pt x="268" y="3"/>
                    </a:lnTo>
                    <a:lnTo>
                      <a:pt x="292" y="0"/>
                    </a:lnTo>
                    <a:lnTo>
                      <a:pt x="312" y="25"/>
                    </a:lnTo>
                    <a:lnTo>
                      <a:pt x="330" y="73"/>
                    </a:lnTo>
                    <a:lnTo>
                      <a:pt x="338" y="76"/>
                    </a:lnTo>
                    <a:lnTo>
                      <a:pt x="335" y="93"/>
                    </a:lnTo>
                    <a:lnTo>
                      <a:pt x="340" y="111"/>
                    </a:lnTo>
                    <a:lnTo>
                      <a:pt x="347" y="115"/>
                    </a:lnTo>
                    <a:lnTo>
                      <a:pt x="345" y="135"/>
                    </a:lnTo>
                    <a:lnTo>
                      <a:pt x="359" y="173"/>
                    </a:lnTo>
                    <a:lnTo>
                      <a:pt x="332" y="173"/>
                    </a:lnTo>
                    <a:lnTo>
                      <a:pt x="319" y="187"/>
                    </a:lnTo>
                    <a:lnTo>
                      <a:pt x="301" y="187"/>
                    </a:lnTo>
                    <a:lnTo>
                      <a:pt x="283" y="208"/>
                    </a:lnTo>
                    <a:lnTo>
                      <a:pt x="273" y="229"/>
                    </a:lnTo>
                    <a:lnTo>
                      <a:pt x="269" y="257"/>
                    </a:lnTo>
                    <a:lnTo>
                      <a:pt x="293" y="259"/>
                    </a:lnTo>
                    <a:lnTo>
                      <a:pt x="310" y="286"/>
                    </a:lnTo>
                    <a:lnTo>
                      <a:pt x="310" y="322"/>
                    </a:lnTo>
                    <a:lnTo>
                      <a:pt x="255" y="335"/>
                    </a:lnTo>
                    <a:lnTo>
                      <a:pt x="248" y="346"/>
                    </a:lnTo>
                    <a:lnTo>
                      <a:pt x="248" y="360"/>
                    </a:lnTo>
                    <a:lnTo>
                      <a:pt x="254" y="360"/>
                    </a:lnTo>
                    <a:lnTo>
                      <a:pt x="260" y="379"/>
                    </a:lnTo>
                    <a:lnTo>
                      <a:pt x="253" y="379"/>
                    </a:lnTo>
                    <a:lnTo>
                      <a:pt x="250" y="388"/>
                    </a:lnTo>
                    <a:lnTo>
                      <a:pt x="250" y="412"/>
                    </a:lnTo>
                    <a:lnTo>
                      <a:pt x="229" y="417"/>
                    </a:lnTo>
                    <a:lnTo>
                      <a:pt x="218" y="404"/>
                    </a:lnTo>
                    <a:lnTo>
                      <a:pt x="164" y="395"/>
                    </a:lnTo>
                    <a:lnTo>
                      <a:pt x="150" y="385"/>
                    </a:lnTo>
                    <a:lnTo>
                      <a:pt x="150" y="379"/>
                    </a:lnTo>
                    <a:lnTo>
                      <a:pt x="167" y="385"/>
                    </a:lnTo>
                    <a:lnTo>
                      <a:pt x="164" y="362"/>
                    </a:lnTo>
                    <a:lnTo>
                      <a:pt x="171" y="362"/>
                    </a:lnTo>
                    <a:lnTo>
                      <a:pt x="171" y="349"/>
                    </a:lnTo>
                    <a:lnTo>
                      <a:pt x="120" y="336"/>
                    </a:lnTo>
                    <a:lnTo>
                      <a:pt x="73" y="339"/>
                    </a:lnTo>
                    <a:lnTo>
                      <a:pt x="70" y="308"/>
                    </a:lnTo>
                    <a:lnTo>
                      <a:pt x="47" y="300"/>
                    </a:lnTo>
                    <a:lnTo>
                      <a:pt x="41" y="288"/>
                    </a:lnTo>
                    <a:lnTo>
                      <a:pt x="41" y="281"/>
                    </a:lnTo>
                    <a:lnTo>
                      <a:pt x="47" y="279"/>
                    </a:lnTo>
                    <a:lnTo>
                      <a:pt x="50" y="261"/>
                    </a:lnTo>
                    <a:lnTo>
                      <a:pt x="51" y="197"/>
                    </a:lnTo>
                    <a:lnTo>
                      <a:pt x="42" y="185"/>
                    </a:lnTo>
                    <a:lnTo>
                      <a:pt x="15" y="181"/>
                    </a:lnTo>
                    <a:lnTo>
                      <a:pt x="8" y="173"/>
                    </a:lnTo>
                    <a:lnTo>
                      <a:pt x="21" y="165"/>
                    </a:lnTo>
                    <a:lnTo>
                      <a:pt x="0" y="157"/>
                    </a:lnTo>
                    <a:lnTo>
                      <a:pt x="0" y="152"/>
                    </a:lnTo>
                    <a:lnTo>
                      <a:pt x="13" y="143"/>
                    </a:lnTo>
                    <a:lnTo>
                      <a:pt x="65" y="144"/>
                    </a:lnTo>
                    <a:lnTo>
                      <a:pt x="86" y="137"/>
                    </a:lnTo>
                    <a:lnTo>
                      <a:pt x="92" y="108"/>
                    </a:lnTo>
                    <a:lnTo>
                      <a:pt x="114" y="108"/>
                    </a:lnTo>
                    <a:lnTo>
                      <a:pt x="122" y="100"/>
                    </a:lnTo>
                    <a:lnTo>
                      <a:pt x="126" y="81"/>
                    </a:lnTo>
                    <a:lnTo>
                      <a:pt x="93"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3" name="Freeform 204"/>
              <p:cNvSpPr>
                <a:spLocks noChangeAspect="1"/>
              </p:cNvSpPr>
              <p:nvPr/>
            </p:nvSpPr>
            <p:spPr bwMode="gray">
              <a:xfrm>
                <a:off x="2722" y="2288"/>
                <a:ext cx="13" cy="23"/>
              </a:xfrm>
              <a:custGeom>
                <a:avLst/>
                <a:gdLst/>
                <a:ahLst/>
                <a:cxnLst>
                  <a:cxn ang="0">
                    <a:pos x="15" y="2"/>
                  </a:cxn>
                  <a:cxn ang="0">
                    <a:pos x="24" y="0"/>
                  </a:cxn>
                  <a:cxn ang="0">
                    <a:pos x="38" y="5"/>
                  </a:cxn>
                  <a:cxn ang="0">
                    <a:pos x="44" y="21"/>
                  </a:cxn>
                  <a:cxn ang="0">
                    <a:pos x="76" y="36"/>
                  </a:cxn>
                  <a:cxn ang="0">
                    <a:pos x="79" y="58"/>
                  </a:cxn>
                  <a:cxn ang="0">
                    <a:pos x="57" y="75"/>
                  </a:cxn>
                  <a:cxn ang="0">
                    <a:pos x="54" y="85"/>
                  </a:cxn>
                  <a:cxn ang="0">
                    <a:pos x="50" y="136"/>
                  </a:cxn>
                  <a:cxn ang="0">
                    <a:pos x="35" y="124"/>
                  </a:cxn>
                  <a:cxn ang="0">
                    <a:pos x="36" y="75"/>
                  </a:cxn>
                  <a:cxn ang="0">
                    <a:pos x="26" y="64"/>
                  </a:cxn>
                  <a:cxn ang="0">
                    <a:pos x="19" y="41"/>
                  </a:cxn>
                  <a:cxn ang="0">
                    <a:pos x="11" y="35"/>
                  </a:cxn>
                  <a:cxn ang="0">
                    <a:pos x="0" y="9"/>
                  </a:cxn>
                  <a:cxn ang="0">
                    <a:pos x="0" y="2"/>
                  </a:cxn>
                  <a:cxn ang="0">
                    <a:pos x="15" y="2"/>
                  </a:cxn>
                </a:cxnLst>
                <a:rect l="0" t="0" r="r" b="b"/>
                <a:pathLst>
                  <a:path w="79" h="136">
                    <a:moveTo>
                      <a:pt x="15" y="2"/>
                    </a:moveTo>
                    <a:lnTo>
                      <a:pt x="24" y="0"/>
                    </a:lnTo>
                    <a:lnTo>
                      <a:pt x="38" y="5"/>
                    </a:lnTo>
                    <a:lnTo>
                      <a:pt x="44" y="21"/>
                    </a:lnTo>
                    <a:lnTo>
                      <a:pt x="76" y="36"/>
                    </a:lnTo>
                    <a:lnTo>
                      <a:pt x="79" y="58"/>
                    </a:lnTo>
                    <a:lnTo>
                      <a:pt x="57" y="75"/>
                    </a:lnTo>
                    <a:lnTo>
                      <a:pt x="54" y="85"/>
                    </a:lnTo>
                    <a:lnTo>
                      <a:pt x="50" y="136"/>
                    </a:lnTo>
                    <a:lnTo>
                      <a:pt x="35" y="124"/>
                    </a:lnTo>
                    <a:lnTo>
                      <a:pt x="36" y="75"/>
                    </a:lnTo>
                    <a:lnTo>
                      <a:pt x="26" y="64"/>
                    </a:lnTo>
                    <a:lnTo>
                      <a:pt x="19" y="41"/>
                    </a:lnTo>
                    <a:lnTo>
                      <a:pt x="11" y="35"/>
                    </a:lnTo>
                    <a:lnTo>
                      <a:pt x="0" y="9"/>
                    </a:lnTo>
                    <a:lnTo>
                      <a:pt x="0" y="2"/>
                    </a:lnTo>
                    <a:lnTo>
                      <a:pt x="1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4" name="Freeform 205"/>
              <p:cNvSpPr>
                <a:spLocks noChangeAspect="1"/>
              </p:cNvSpPr>
              <p:nvPr/>
            </p:nvSpPr>
            <p:spPr bwMode="gray">
              <a:xfrm>
                <a:off x="2697" y="2288"/>
                <a:ext cx="27" cy="20"/>
              </a:xfrm>
              <a:custGeom>
                <a:avLst/>
                <a:gdLst/>
                <a:ahLst/>
                <a:cxnLst>
                  <a:cxn ang="0">
                    <a:pos x="51" y="0"/>
                  </a:cxn>
                  <a:cxn ang="0">
                    <a:pos x="57" y="3"/>
                  </a:cxn>
                  <a:cxn ang="0">
                    <a:pos x="63" y="21"/>
                  </a:cxn>
                  <a:cxn ang="0">
                    <a:pos x="77" y="24"/>
                  </a:cxn>
                  <a:cxn ang="0">
                    <a:pos x="92" y="39"/>
                  </a:cxn>
                  <a:cxn ang="0">
                    <a:pos x="103" y="43"/>
                  </a:cxn>
                  <a:cxn ang="0">
                    <a:pos x="103" y="34"/>
                  </a:cxn>
                  <a:cxn ang="0">
                    <a:pos x="116" y="34"/>
                  </a:cxn>
                  <a:cxn ang="0">
                    <a:pos x="116" y="25"/>
                  </a:cxn>
                  <a:cxn ang="0">
                    <a:pos x="131" y="25"/>
                  </a:cxn>
                  <a:cxn ang="0">
                    <a:pos x="134" y="38"/>
                  </a:cxn>
                  <a:cxn ang="0">
                    <a:pos x="147" y="55"/>
                  </a:cxn>
                  <a:cxn ang="0">
                    <a:pos x="161" y="103"/>
                  </a:cxn>
                  <a:cxn ang="0">
                    <a:pos x="146" y="108"/>
                  </a:cxn>
                  <a:cxn ang="0">
                    <a:pos x="112" y="101"/>
                  </a:cxn>
                  <a:cxn ang="0">
                    <a:pos x="102" y="113"/>
                  </a:cxn>
                  <a:cxn ang="0">
                    <a:pos x="85" y="118"/>
                  </a:cxn>
                  <a:cxn ang="0">
                    <a:pos x="47" y="85"/>
                  </a:cxn>
                  <a:cxn ang="0">
                    <a:pos x="8" y="70"/>
                  </a:cxn>
                  <a:cxn ang="0">
                    <a:pos x="0" y="52"/>
                  </a:cxn>
                  <a:cxn ang="0">
                    <a:pos x="11" y="53"/>
                  </a:cxn>
                  <a:cxn ang="0">
                    <a:pos x="24" y="35"/>
                  </a:cxn>
                  <a:cxn ang="0">
                    <a:pos x="11" y="35"/>
                  </a:cxn>
                  <a:cxn ang="0">
                    <a:pos x="3" y="17"/>
                  </a:cxn>
                  <a:cxn ang="0">
                    <a:pos x="19" y="5"/>
                  </a:cxn>
                  <a:cxn ang="0">
                    <a:pos x="46" y="5"/>
                  </a:cxn>
                  <a:cxn ang="0">
                    <a:pos x="51" y="0"/>
                  </a:cxn>
                </a:cxnLst>
                <a:rect l="0" t="0" r="r" b="b"/>
                <a:pathLst>
                  <a:path w="161" h="118">
                    <a:moveTo>
                      <a:pt x="51" y="0"/>
                    </a:moveTo>
                    <a:lnTo>
                      <a:pt x="57" y="3"/>
                    </a:lnTo>
                    <a:lnTo>
                      <a:pt x="63" y="21"/>
                    </a:lnTo>
                    <a:lnTo>
                      <a:pt x="77" y="24"/>
                    </a:lnTo>
                    <a:lnTo>
                      <a:pt x="92" y="39"/>
                    </a:lnTo>
                    <a:lnTo>
                      <a:pt x="103" y="43"/>
                    </a:lnTo>
                    <a:lnTo>
                      <a:pt x="103" y="34"/>
                    </a:lnTo>
                    <a:lnTo>
                      <a:pt x="116" y="34"/>
                    </a:lnTo>
                    <a:lnTo>
                      <a:pt x="116" y="25"/>
                    </a:lnTo>
                    <a:lnTo>
                      <a:pt x="131" y="25"/>
                    </a:lnTo>
                    <a:lnTo>
                      <a:pt x="134" y="38"/>
                    </a:lnTo>
                    <a:lnTo>
                      <a:pt x="147" y="55"/>
                    </a:lnTo>
                    <a:lnTo>
                      <a:pt x="161" y="103"/>
                    </a:lnTo>
                    <a:lnTo>
                      <a:pt x="146" y="108"/>
                    </a:lnTo>
                    <a:lnTo>
                      <a:pt x="112" y="101"/>
                    </a:lnTo>
                    <a:lnTo>
                      <a:pt x="102" y="113"/>
                    </a:lnTo>
                    <a:lnTo>
                      <a:pt x="85" y="118"/>
                    </a:lnTo>
                    <a:lnTo>
                      <a:pt x="47" y="85"/>
                    </a:lnTo>
                    <a:lnTo>
                      <a:pt x="8" y="70"/>
                    </a:lnTo>
                    <a:lnTo>
                      <a:pt x="0" y="52"/>
                    </a:lnTo>
                    <a:lnTo>
                      <a:pt x="11" y="53"/>
                    </a:lnTo>
                    <a:lnTo>
                      <a:pt x="24" y="35"/>
                    </a:lnTo>
                    <a:lnTo>
                      <a:pt x="11" y="35"/>
                    </a:lnTo>
                    <a:lnTo>
                      <a:pt x="3" y="17"/>
                    </a:lnTo>
                    <a:lnTo>
                      <a:pt x="19" y="5"/>
                    </a:lnTo>
                    <a:lnTo>
                      <a:pt x="46" y="5"/>
                    </a:lnTo>
                    <a:lnTo>
                      <a:pt x="5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5" name="Freeform 206"/>
              <p:cNvSpPr>
                <a:spLocks noChangeAspect="1"/>
              </p:cNvSpPr>
              <p:nvPr/>
            </p:nvSpPr>
            <p:spPr bwMode="gray">
              <a:xfrm>
                <a:off x="2594" y="2119"/>
                <a:ext cx="95" cy="177"/>
              </a:xfrm>
              <a:custGeom>
                <a:avLst/>
                <a:gdLst/>
                <a:ahLst/>
                <a:cxnLst>
                  <a:cxn ang="0">
                    <a:pos x="163" y="1034"/>
                  </a:cxn>
                  <a:cxn ang="0">
                    <a:pos x="281" y="1042"/>
                  </a:cxn>
                  <a:cxn ang="0">
                    <a:pos x="298" y="1030"/>
                  </a:cxn>
                  <a:cxn ang="0">
                    <a:pos x="314" y="1037"/>
                  </a:cxn>
                  <a:cxn ang="0">
                    <a:pos x="332" y="1024"/>
                  </a:cxn>
                  <a:cxn ang="0">
                    <a:pos x="308" y="994"/>
                  </a:cxn>
                  <a:cxn ang="0">
                    <a:pos x="281" y="973"/>
                  </a:cxn>
                  <a:cxn ang="0">
                    <a:pos x="316" y="919"/>
                  </a:cxn>
                  <a:cxn ang="0">
                    <a:pos x="308" y="905"/>
                  </a:cxn>
                  <a:cxn ang="0">
                    <a:pos x="314" y="834"/>
                  </a:cxn>
                  <a:cxn ang="0">
                    <a:pos x="339" y="782"/>
                  </a:cxn>
                  <a:cxn ang="0">
                    <a:pos x="312" y="743"/>
                  </a:cxn>
                  <a:cxn ang="0">
                    <a:pos x="382" y="742"/>
                  </a:cxn>
                  <a:cxn ang="0">
                    <a:pos x="369" y="688"/>
                  </a:cxn>
                  <a:cxn ang="0">
                    <a:pos x="431" y="678"/>
                  </a:cxn>
                  <a:cxn ang="0">
                    <a:pos x="441" y="607"/>
                  </a:cxn>
                  <a:cxn ang="0">
                    <a:pos x="476" y="555"/>
                  </a:cxn>
                  <a:cxn ang="0">
                    <a:pos x="490" y="598"/>
                  </a:cxn>
                  <a:cxn ang="0">
                    <a:pos x="516" y="581"/>
                  </a:cxn>
                  <a:cxn ang="0">
                    <a:pos x="573" y="492"/>
                  </a:cxn>
                  <a:cxn ang="0">
                    <a:pos x="549" y="455"/>
                  </a:cxn>
                  <a:cxn ang="0">
                    <a:pos x="485" y="472"/>
                  </a:cxn>
                  <a:cxn ang="0">
                    <a:pos x="445" y="449"/>
                  </a:cxn>
                  <a:cxn ang="0">
                    <a:pos x="420" y="455"/>
                  </a:cxn>
                  <a:cxn ang="0">
                    <a:pos x="447" y="405"/>
                  </a:cxn>
                  <a:cxn ang="0">
                    <a:pos x="406" y="408"/>
                  </a:cxn>
                  <a:cxn ang="0">
                    <a:pos x="436" y="379"/>
                  </a:cxn>
                  <a:cxn ang="0">
                    <a:pos x="443" y="343"/>
                  </a:cxn>
                  <a:cxn ang="0">
                    <a:pos x="454" y="246"/>
                  </a:cxn>
                  <a:cxn ang="0">
                    <a:pos x="492" y="145"/>
                  </a:cxn>
                  <a:cxn ang="0">
                    <a:pos x="478" y="34"/>
                  </a:cxn>
                  <a:cxn ang="0">
                    <a:pos x="483" y="0"/>
                  </a:cxn>
                  <a:cxn ang="0">
                    <a:pos x="378" y="61"/>
                  </a:cxn>
                  <a:cxn ang="0">
                    <a:pos x="308" y="167"/>
                  </a:cxn>
                  <a:cxn ang="0">
                    <a:pos x="109" y="230"/>
                  </a:cxn>
                  <a:cxn ang="0">
                    <a:pos x="57" y="303"/>
                  </a:cxn>
                  <a:cxn ang="0">
                    <a:pos x="23" y="445"/>
                  </a:cxn>
                  <a:cxn ang="0">
                    <a:pos x="0" y="545"/>
                  </a:cxn>
                  <a:cxn ang="0">
                    <a:pos x="23" y="688"/>
                  </a:cxn>
                  <a:cxn ang="0">
                    <a:pos x="14" y="803"/>
                  </a:cxn>
                  <a:cxn ang="0">
                    <a:pos x="46" y="793"/>
                  </a:cxn>
                  <a:cxn ang="0">
                    <a:pos x="107" y="843"/>
                  </a:cxn>
                  <a:cxn ang="0">
                    <a:pos x="125" y="1001"/>
                  </a:cxn>
                </a:cxnLst>
                <a:rect l="0" t="0" r="r" b="b"/>
                <a:pathLst>
                  <a:path w="573" h="1057">
                    <a:moveTo>
                      <a:pt x="132" y="1037"/>
                    </a:moveTo>
                    <a:lnTo>
                      <a:pt x="163" y="1034"/>
                    </a:lnTo>
                    <a:lnTo>
                      <a:pt x="249" y="1057"/>
                    </a:lnTo>
                    <a:lnTo>
                      <a:pt x="281" y="1042"/>
                    </a:lnTo>
                    <a:lnTo>
                      <a:pt x="294" y="1037"/>
                    </a:lnTo>
                    <a:lnTo>
                      <a:pt x="298" y="1030"/>
                    </a:lnTo>
                    <a:lnTo>
                      <a:pt x="308" y="1028"/>
                    </a:lnTo>
                    <a:lnTo>
                      <a:pt x="314" y="1037"/>
                    </a:lnTo>
                    <a:lnTo>
                      <a:pt x="332" y="1038"/>
                    </a:lnTo>
                    <a:lnTo>
                      <a:pt x="332" y="1024"/>
                    </a:lnTo>
                    <a:lnTo>
                      <a:pt x="323" y="1008"/>
                    </a:lnTo>
                    <a:lnTo>
                      <a:pt x="308" y="994"/>
                    </a:lnTo>
                    <a:lnTo>
                      <a:pt x="283" y="994"/>
                    </a:lnTo>
                    <a:lnTo>
                      <a:pt x="281" y="973"/>
                    </a:lnTo>
                    <a:lnTo>
                      <a:pt x="281" y="944"/>
                    </a:lnTo>
                    <a:lnTo>
                      <a:pt x="316" y="919"/>
                    </a:lnTo>
                    <a:lnTo>
                      <a:pt x="316" y="905"/>
                    </a:lnTo>
                    <a:lnTo>
                      <a:pt x="308" y="905"/>
                    </a:lnTo>
                    <a:lnTo>
                      <a:pt x="305" y="875"/>
                    </a:lnTo>
                    <a:lnTo>
                      <a:pt x="314" y="834"/>
                    </a:lnTo>
                    <a:lnTo>
                      <a:pt x="305" y="820"/>
                    </a:lnTo>
                    <a:lnTo>
                      <a:pt x="339" y="782"/>
                    </a:lnTo>
                    <a:lnTo>
                      <a:pt x="337" y="768"/>
                    </a:lnTo>
                    <a:lnTo>
                      <a:pt x="312" y="743"/>
                    </a:lnTo>
                    <a:lnTo>
                      <a:pt x="335" y="736"/>
                    </a:lnTo>
                    <a:lnTo>
                      <a:pt x="382" y="742"/>
                    </a:lnTo>
                    <a:lnTo>
                      <a:pt x="386" y="717"/>
                    </a:lnTo>
                    <a:lnTo>
                      <a:pt x="369" y="688"/>
                    </a:lnTo>
                    <a:lnTo>
                      <a:pt x="384" y="674"/>
                    </a:lnTo>
                    <a:lnTo>
                      <a:pt x="431" y="678"/>
                    </a:lnTo>
                    <a:lnTo>
                      <a:pt x="449" y="653"/>
                    </a:lnTo>
                    <a:lnTo>
                      <a:pt x="441" y="607"/>
                    </a:lnTo>
                    <a:lnTo>
                      <a:pt x="455" y="562"/>
                    </a:lnTo>
                    <a:lnTo>
                      <a:pt x="476" y="555"/>
                    </a:lnTo>
                    <a:lnTo>
                      <a:pt x="476" y="573"/>
                    </a:lnTo>
                    <a:lnTo>
                      <a:pt x="490" y="598"/>
                    </a:lnTo>
                    <a:lnTo>
                      <a:pt x="512" y="568"/>
                    </a:lnTo>
                    <a:lnTo>
                      <a:pt x="516" y="581"/>
                    </a:lnTo>
                    <a:lnTo>
                      <a:pt x="570" y="533"/>
                    </a:lnTo>
                    <a:lnTo>
                      <a:pt x="573" y="492"/>
                    </a:lnTo>
                    <a:lnTo>
                      <a:pt x="566" y="465"/>
                    </a:lnTo>
                    <a:lnTo>
                      <a:pt x="549" y="455"/>
                    </a:lnTo>
                    <a:lnTo>
                      <a:pt x="512" y="459"/>
                    </a:lnTo>
                    <a:lnTo>
                      <a:pt x="485" y="472"/>
                    </a:lnTo>
                    <a:lnTo>
                      <a:pt x="469" y="449"/>
                    </a:lnTo>
                    <a:lnTo>
                      <a:pt x="445" y="449"/>
                    </a:lnTo>
                    <a:lnTo>
                      <a:pt x="429" y="473"/>
                    </a:lnTo>
                    <a:lnTo>
                      <a:pt x="420" y="455"/>
                    </a:lnTo>
                    <a:lnTo>
                      <a:pt x="422" y="432"/>
                    </a:lnTo>
                    <a:lnTo>
                      <a:pt x="447" y="405"/>
                    </a:lnTo>
                    <a:lnTo>
                      <a:pt x="441" y="398"/>
                    </a:lnTo>
                    <a:lnTo>
                      <a:pt x="406" y="408"/>
                    </a:lnTo>
                    <a:lnTo>
                      <a:pt x="406" y="390"/>
                    </a:lnTo>
                    <a:lnTo>
                      <a:pt x="436" y="379"/>
                    </a:lnTo>
                    <a:lnTo>
                      <a:pt x="438" y="347"/>
                    </a:lnTo>
                    <a:lnTo>
                      <a:pt x="443" y="343"/>
                    </a:lnTo>
                    <a:lnTo>
                      <a:pt x="441" y="298"/>
                    </a:lnTo>
                    <a:lnTo>
                      <a:pt x="454" y="246"/>
                    </a:lnTo>
                    <a:lnTo>
                      <a:pt x="492" y="177"/>
                    </a:lnTo>
                    <a:lnTo>
                      <a:pt x="492" y="145"/>
                    </a:lnTo>
                    <a:lnTo>
                      <a:pt x="471" y="71"/>
                    </a:lnTo>
                    <a:lnTo>
                      <a:pt x="478" y="34"/>
                    </a:lnTo>
                    <a:lnTo>
                      <a:pt x="490" y="8"/>
                    </a:lnTo>
                    <a:lnTo>
                      <a:pt x="483" y="0"/>
                    </a:lnTo>
                    <a:lnTo>
                      <a:pt x="459" y="21"/>
                    </a:lnTo>
                    <a:lnTo>
                      <a:pt x="378" y="61"/>
                    </a:lnTo>
                    <a:lnTo>
                      <a:pt x="318" y="128"/>
                    </a:lnTo>
                    <a:lnTo>
                      <a:pt x="308" y="167"/>
                    </a:lnTo>
                    <a:lnTo>
                      <a:pt x="267" y="200"/>
                    </a:lnTo>
                    <a:lnTo>
                      <a:pt x="109" y="230"/>
                    </a:lnTo>
                    <a:lnTo>
                      <a:pt x="74" y="266"/>
                    </a:lnTo>
                    <a:lnTo>
                      <a:pt x="57" y="303"/>
                    </a:lnTo>
                    <a:lnTo>
                      <a:pt x="27" y="399"/>
                    </a:lnTo>
                    <a:lnTo>
                      <a:pt x="23" y="445"/>
                    </a:lnTo>
                    <a:lnTo>
                      <a:pt x="3" y="498"/>
                    </a:lnTo>
                    <a:lnTo>
                      <a:pt x="0" y="545"/>
                    </a:lnTo>
                    <a:lnTo>
                      <a:pt x="9" y="651"/>
                    </a:lnTo>
                    <a:lnTo>
                      <a:pt x="23" y="688"/>
                    </a:lnTo>
                    <a:lnTo>
                      <a:pt x="23" y="740"/>
                    </a:lnTo>
                    <a:lnTo>
                      <a:pt x="14" y="803"/>
                    </a:lnTo>
                    <a:lnTo>
                      <a:pt x="32" y="803"/>
                    </a:lnTo>
                    <a:lnTo>
                      <a:pt x="46" y="793"/>
                    </a:lnTo>
                    <a:lnTo>
                      <a:pt x="82" y="815"/>
                    </a:lnTo>
                    <a:lnTo>
                      <a:pt x="107" y="843"/>
                    </a:lnTo>
                    <a:lnTo>
                      <a:pt x="125" y="879"/>
                    </a:lnTo>
                    <a:lnTo>
                      <a:pt x="125" y="1001"/>
                    </a:lnTo>
                    <a:lnTo>
                      <a:pt x="132" y="10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1" name="Group 207"/>
            <p:cNvGrpSpPr>
              <a:grpSpLocks noChangeAspect="1"/>
            </p:cNvGrpSpPr>
            <p:nvPr/>
          </p:nvGrpSpPr>
          <p:grpSpPr bwMode="auto">
            <a:xfrm>
              <a:off x="2781" y="2740"/>
              <a:ext cx="201" cy="195"/>
              <a:chOff x="2781" y="2740"/>
              <a:chExt cx="201" cy="195"/>
            </a:xfrm>
            <a:grpFill/>
          </p:grpSpPr>
          <p:sp>
            <p:nvSpPr>
              <p:cNvPr id="123" name="Freeform 208"/>
              <p:cNvSpPr>
                <a:spLocks noChangeAspect="1"/>
              </p:cNvSpPr>
              <p:nvPr/>
            </p:nvSpPr>
            <p:spPr bwMode="gray">
              <a:xfrm>
                <a:off x="2781" y="2740"/>
                <a:ext cx="201" cy="172"/>
              </a:xfrm>
              <a:custGeom>
                <a:avLst/>
                <a:gdLst/>
                <a:ahLst/>
                <a:cxnLst>
                  <a:cxn ang="0">
                    <a:pos x="966" y="231"/>
                  </a:cxn>
                  <a:cxn ang="0">
                    <a:pos x="803" y="186"/>
                  </a:cxn>
                  <a:cxn ang="0">
                    <a:pos x="669" y="46"/>
                  </a:cxn>
                  <a:cxn ang="0">
                    <a:pos x="611" y="25"/>
                  </a:cxn>
                  <a:cxn ang="0">
                    <a:pos x="550" y="14"/>
                  </a:cxn>
                  <a:cxn ang="0">
                    <a:pos x="555" y="60"/>
                  </a:cxn>
                  <a:cxn ang="0">
                    <a:pos x="513" y="72"/>
                  </a:cxn>
                  <a:cxn ang="0">
                    <a:pos x="416" y="128"/>
                  </a:cxn>
                  <a:cxn ang="0">
                    <a:pos x="440" y="209"/>
                  </a:cxn>
                  <a:cxn ang="0">
                    <a:pos x="352" y="274"/>
                  </a:cxn>
                  <a:cxn ang="0">
                    <a:pos x="354" y="356"/>
                  </a:cxn>
                  <a:cxn ang="0">
                    <a:pos x="305" y="349"/>
                  </a:cxn>
                  <a:cxn ang="0">
                    <a:pos x="273" y="336"/>
                  </a:cxn>
                  <a:cxn ang="0">
                    <a:pos x="213" y="284"/>
                  </a:cxn>
                  <a:cxn ang="0">
                    <a:pos x="110" y="343"/>
                  </a:cxn>
                  <a:cxn ang="0">
                    <a:pos x="28" y="345"/>
                  </a:cxn>
                  <a:cxn ang="0">
                    <a:pos x="63" y="501"/>
                  </a:cxn>
                  <a:cxn ang="0">
                    <a:pos x="143" y="436"/>
                  </a:cxn>
                  <a:cxn ang="0">
                    <a:pos x="244" y="420"/>
                  </a:cxn>
                  <a:cxn ang="0">
                    <a:pos x="282" y="480"/>
                  </a:cxn>
                  <a:cxn ang="0">
                    <a:pos x="389" y="656"/>
                  </a:cxn>
                  <a:cxn ang="0">
                    <a:pos x="341" y="702"/>
                  </a:cxn>
                  <a:cxn ang="0">
                    <a:pos x="444" y="805"/>
                  </a:cxn>
                  <a:cxn ang="0">
                    <a:pos x="508" y="886"/>
                  </a:cxn>
                  <a:cxn ang="0">
                    <a:pos x="686" y="915"/>
                  </a:cxn>
                  <a:cxn ang="0">
                    <a:pos x="819" y="1031"/>
                  </a:cxn>
                  <a:cxn ang="0">
                    <a:pos x="756" y="884"/>
                  </a:cxn>
                  <a:cxn ang="0">
                    <a:pos x="646" y="785"/>
                  </a:cxn>
                  <a:cxn ang="0">
                    <a:pos x="583" y="710"/>
                  </a:cxn>
                  <a:cxn ang="0">
                    <a:pos x="538" y="634"/>
                  </a:cxn>
                  <a:cxn ang="0">
                    <a:pos x="531" y="584"/>
                  </a:cxn>
                  <a:cxn ang="0">
                    <a:pos x="479" y="512"/>
                  </a:cxn>
                  <a:cxn ang="0">
                    <a:pos x="464" y="470"/>
                  </a:cxn>
                  <a:cxn ang="0">
                    <a:pos x="482" y="363"/>
                  </a:cxn>
                  <a:cxn ang="0">
                    <a:pos x="567" y="433"/>
                  </a:cxn>
                  <a:cxn ang="0">
                    <a:pos x="681" y="378"/>
                  </a:cxn>
                  <a:cxn ang="0">
                    <a:pos x="747" y="393"/>
                  </a:cxn>
                  <a:cxn ang="0">
                    <a:pos x="786" y="397"/>
                  </a:cxn>
                  <a:cxn ang="0">
                    <a:pos x="854" y="399"/>
                  </a:cxn>
                  <a:cxn ang="0">
                    <a:pos x="918" y="396"/>
                  </a:cxn>
                  <a:cxn ang="0">
                    <a:pos x="955" y="418"/>
                  </a:cxn>
                  <a:cxn ang="0">
                    <a:pos x="1021" y="429"/>
                  </a:cxn>
                  <a:cxn ang="0">
                    <a:pos x="1055" y="415"/>
                  </a:cxn>
                  <a:cxn ang="0">
                    <a:pos x="1076" y="468"/>
                  </a:cxn>
                  <a:cxn ang="0">
                    <a:pos x="1149" y="464"/>
                  </a:cxn>
                  <a:cxn ang="0">
                    <a:pos x="1140" y="407"/>
                  </a:cxn>
                  <a:cxn ang="0">
                    <a:pos x="1162" y="376"/>
                  </a:cxn>
                  <a:cxn ang="0">
                    <a:pos x="1204" y="374"/>
                  </a:cxn>
                  <a:cxn ang="0">
                    <a:pos x="1178" y="365"/>
                  </a:cxn>
                  <a:cxn ang="0">
                    <a:pos x="1136" y="349"/>
                  </a:cxn>
                  <a:cxn ang="0">
                    <a:pos x="1110" y="334"/>
                  </a:cxn>
                  <a:cxn ang="0">
                    <a:pos x="1110" y="310"/>
                  </a:cxn>
                  <a:cxn ang="0">
                    <a:pos x="1128" y="295"/>
                  </a:cxn>
                  <a:cxn ang="0">
                    <a:pos x="1109" y="280"/>
                  </a:cxn>
                  <a:cxn ang="0">
                    <a:pos x="1087" y="273"/>
                  </a:cxn>
                  <a:cxn ang="0">
                    <a:pos x="1088" y="237"/>
                  </a:cxn>
                  <a:cxn ang="0">
                    <a:pos x="1063" y="189"/>
                  </a:cxn>
                </a:cxnLst>
                <a:rect l="0" t="0" r="r" b="b"/>
                <a:pathLst>
                  <a:path w="1204" h="1031">
                    <a:moveTo>
                      <a:pt x="1063" y="189"/>
                    </a:moveTo>
                    <a:lnTo>
                      <a:pt x="1015" y="217"/>
                    </a:lnTo>
                    <a:lnTo>
                      <a:pt x="966" y="231"/>
                    </a:lnTo>
                    <a:lnTo>
                      <a:pt x="901" y="236"/>
                    </a:lnTo>
                    <a:lnTo>
                      <a:pt x="846" y="199"/>
                    </a:lnTo>
                    <a:lnTo>
                      <a:pt x="803" y="186"/>
                    </a:lnTo>
                    <a:lnTo>
                      <a:pt x="761" y="129"/>
                    </a:lnTo>
                    <a:lnTo>
                      <a:pt x="708" y="102"/>
                    </a:lnTo>
                    <a:lnTo>
                      <a:pt x="669" y="46"/>
                    </a:lnTo>
                    <a:lnTo>
                      <a:pt x="627" y="25"/>
                    </a:lnTo>
                    <a:lnTo>
                      <a:pt x="623" y="18"/>
                    </a:lnTo>
                    <a:lnTo>
                      <a:pt x="611" y="25"/>
                    </a:lnTo>
                    <a:lnTo>
                      <a:pt x="578" y="1"/>
                    </a:lnTo>
                    <a:lnTo>
                      <a:pt x="564" y="0"/>
                    </a:lnTo>
                    <a:lnTo>
                      <a:pt x="550" y="14"/>
                    </a:lnTo>
                    <a:lnTo>
                      <a:pt x="550" y="31"/>
                    </a:lnTo>
                    <a:lnTo>
                      <a:pt x="557" y="56"/>
                    </a:lnTo>
                    <a:lnTo>
                      <a:pt x="555" y="60"/>
                    </a:lnTo>
                    <a:lnTo>
                      <a:pt x="542" y="55"/>
                    </a:lnTo>
                    <a:lnTo>
                      <a:pt x="516" y="55"/>
                    </a:lnTo>
                    <a:lnTo>
                      <a:pt x="513" y="72"/>
                    </a:lnTo>
                    <a:lnTo>
                      <a:pt x="502" y="83"/>
                    </a:lnTo>
                    <a:lnTo>
                      <a:pt x="428" y="107"/>
                    </a:lnTo>
                    <a:lnTo>
                      <a:pt x="416" y="128"/>
                    </a:lnTo>
                    <a:lnTo>
                      <a:pt x="417" y="143"/>
                    </a:lnTo>
                    <a:lnTo>
                      <a:pt x="441" y="166"/>
                    </a:lnTo>
                    <a:lnTo>
                      <a:pt x="440" y="209"/>
                    </a:lnTo>
                    <a:lnTo>
                      <a:pt x="424" y="237"/>
                    </a:lnTo>
                    <a:lnTo>
                      <a:pt x="392" y="239"/>
                    </a:lnTo>
                    <a:lnTo>
                      <a:pt x="352" y="274"/>
                    </a:lnTo>
                    <a:lnTo>
                      <a:pt x="365" y="292"/>
                    </a:lnTo>
                    <a:lnTo>
                      <a:pt x="351" y="311"/>
                    </a:lnTo>
                    <a:lnTo>
                      <a:pt x="354" y="356"/>
                    </a:lnTo>
                    <a:lnTo>
                      <a:pt x="335" y="370"/>
                    </a:lnTo>
                    <a:lnTo>
                      <a:pt x="323" y="370"/>
                    </a:lnTo>
                    <a:lnTo>
                      <a:pt x="305" y="349"/>
                    </a:lnTo>
                    <a:lnTo>
                      <a:pt x="289" y="347"/>
                    </a:lnTo>
                    <a:lnTo>
                      <a:pt x="283" y="337"/>
                    </a:lnTo>
                    <a:lnTo>
                      <a:pt x="273" y="336"/>
                    </a:lnTo>
                    <a:lnTo>
                      <a:pt x="272" y="352"/>
                    </a:lnTo>
                    <a:lnTo>
                      <a:pt x="256" y="354"/>
                    </a:lnTo>
                    <a:lnTo>
                      <a:pt x="213" y="284"/>
                    </a:lnTo>
                    <a:lnTo>
                      <a:pt x="202" y="283"/>
                    </a:lnTo>
                    <a:lnTo>
                      <a:pt x="174" y="341"/>
                    </a:lnTo>
                    <a:lnTo>
                      <a:pt x="110" y="343"/>
                    </a:lnTo>
                    <a:lnTo>
                      <a:pt x="90" y="324"/>
                    </a:lnTo>
                    <a:lnTo>
                      <a:pt x="82" y="344"/>
                    </a:lnTo>
                    <a:lnTo>
                      <a:pt x="28" y="345"/>
                    </a:lnTo>
                    <a:lnTo>
                      <a:pt x="0" y="323"/>
                    </a:lnTo>
                    <a:lnTo>
                      <a:pt x="14" y="401"/>
                    </a:lnTo>
                    <a:lnTo>
                      <a:pt x="63" y="501"/>
                    </a:lnTo>
                    <a:lnTo>
                      <a:pt x="81" y="514"/>
                    </a:lnTo>
                    <a:lnTo>
                      <a:pt x="102" y="510"/>
                    </a:lnTo>
                    <a:lnTo>
                      <a:pt x="143" y="436"/>
                    </a:lnTo>
                    <a:lnTo>
                      <a:pt x="167" y="368"/>
                    </a:lnTo>
                    <a:lnTo>
                      <a:pt x="213" y="384"/>
                    </a:lnTo>
                    <a:lnTo>
                      <a:pt x="244" y="420"/>
                    </a:lnTo>
                    <a:lnTo>
                      <a:pt x="256" y="420"/>
                    </a:lnTo>
                    <a:lnTo>
                      <a:pt x="272" y="442"/>
                    </a:lnTo>
                    <a:lnTo>
                      <a:pt x="282" y="480"/>
                    </a:lnTo>
                    <a:lnTo>
                      <a:pt x="282" y="534"/>
                    </a:lnTo>
                    <a:lnTo>
                      <a:pt x="311" y="595"/>
                    </a:lnTo>
                    <a:lnTo>
                      <a:pt x="389" y="656"/>
                    </a:lnTo>
                    <a:lnTo>
                      <a:pt x="350" y="665"/>
                    </a:lnTo>
                    <a:lnTo>
                      <a:pt x="339" y="681"/>
                    </a:lnTo>
                    <a:lnTo>
                      <a:pt x="341" y="702"/>
                    </a:lnTo>
                    <a:lnTo>
                      <a:pt x="382" y="755"/>
                    </a:lnTo>
                    <a:lnTo>
                      <a:pt x="419" y="780"/>
                    </a:lnTo>
                    <a:lnTo>
                      <a:pt x="444" y="805"/>
                    </a:lnTo>
                    <a:lnTo>
                      <a:pt x="485" y="825"/>
                    </a:lnTo>
                    <a:lnTo>
                      <a:pt x="501" y="859"/>
                    </a:lnTo>
                    <a:lnTo>
                      <a:pt x="508" y="886"/>
                    </a:lnTo>
                    <a:lnTo>
                      <a:pt x="575" y="884"/>
                    </a:lnTo>
                    <a:lnTo>
                      <a:pt x="620" y="889"/>
                    </a:lnTo>
                    <a:lnTo>
                      <a:pt x="686" y="915"/>
                    </a:lnTo>
                    <a:lnTo>
                      <a:pt x="741" y="956"/>
                    </a:lnTo>
                    <a:lnTo>
                      <a:pt x="788" y="1008"/>
                    </a:lnTo>
                    <a:lnTo>
                      <a:pt x="819" y="1031"/>
                    </a:lnTo>
                    <a:lnTo>
                      <a:pt x="846" y="1015"/>
                    </a:lnTo>
                    <a:lnTo>
                      <a:pt x="762" y="926"/>
                    </a:lnTo>
                    <a:lnTo>
                      <a:pt x="756" y="884"/>
                    </a:lnTo>
                    <a:lnTo>
                      <a:pt x="741" y="869"/>
                    </a:lnTo>
                    <a:lnTo>
                      <a:pt x="721" y="861"/>
                    </a:lnTo>
                    <a:lnTo>
                      <a:pt x="646" y="785"/>
                    </a:lnTo>
                    <a:lnTo>
                      <a:pt x="644" y="767"/>
                    </a:lnTo>
                    <a:lnTo>
                      <a:pt x="609" y="718"/>
                    </a:lnTo>
                    <a:lnTo>
                      <a:pt x="583" y="710"/>
                    </a:lnTo>
                    <a:lnTo>
                      <a:pt x="552" y="661"/>
                    </a:lnTo>
                    <a:lnTo>
                      <a:pt x="535" y="661"/>
                    </a:lnTo>
                    <a:lnTo>
                      <a:pt x="538" y="634"/>
                    </a:lnTo>
                    <a:lnTo>
                      <a:pt x="546" y="625"/>
                    </a:lnTo>
                    <a:lnTo>
                      <a:pt x="531" y="605"/>
                    </a:lnTo>
                    <a:lnTo>
                      <a:pt x="531" y="584"/>
                    </a:lnTo>
                    <a:lnTo>
                      <a:pt x="511" y="561"/>
                    </a:lnTo>
                    <a:lnTo>
                      <a:pt x="496" y="516"/>
                    </a:lnTo>
                    <a:lnTo>
                      <a:pt x="479" y="512"/>
                    </a:lnTo>
                    <a:lnTo>
                      <a:pt x="451" y="488"/>
                    </a:lnTo>
                    <a:lnTo>
                      <a:pt x="452" y="479"/>
                    </a:lnTo>
                    <a:lnTo>
                      <a:pt x="464" y="470"/>
                    </a:lnTo>
                    <a:lnTo>
                      <a:pt x="460" y="456"/>
                    </a:lnTo>
                    <a:lnTo>
                      <a:pt x="461" y="385"/>
                    </a:lnTo>
                    <a:lnTo>
                      <a:pt x="482" y="363"/>
                    </a:lnTo>
                    <a:lnTo>
                      <a:pt x="514" y="369"/>
                    </a:lnTo>
                    <a:lnTo>
                      <a:pt x="517" y="380"/>
                    </a:lnTo>
                    <a:lnTo>
                      <a:pt x="567" y="433"/>
                    </a:lnTo>
                    <a:lnTo>
                      <a:pt x="577" y="435"/>
                    </a:lnTo>
                    <a:lnTo>
                      <a:pt x="612" y="370"/>
                    </a:lnTo>
                    <a:lnTo>
                      <a:pt x="681" y="378"/>
                    </a:lnTo>
                    <a:lnTo>
                      <a:pt x="696" y="358"/>
                    </a:lnTo>
                    <a:lnTo>
                      <a:pt x="702" y="358"/>
                    </a:lnTo>
                    <a:lnTo>
                      <a:pt x="747" y="393"/>
                    </a:lnTo>
                    <a:lnTo>
                      <a:pt x="762" y="393"/>
                    </a:lnTo>
                    <a:lnTo>
                      <a:pt x="770" y="383"/>
                    </a:lnTo>
                    <a:lnTo>
                      <a:pt x="786" y="397"/>
                    </a:lnTo>
                    <a:lnTo>
                      <a:pt x="841" y="405"/>
                    </a:lnTo>
                    <a:lnTo>
                      <a:pt x="846" y="398"/>
                    </a:lnTo>
                    <a:lnTo>
                      <a:pt x="854" y="399"/>
                    </a:lnTo>
                    <a:lnTo>
                      <a:pt x="885" y="424"/>
                    </a:lnTo>
                    <a:lnTo>
                      <a:pt x="896" y="422"/>
                    </a:lnTo>
                    <a:lnTo>
                      <a:pt x="918" y="396"/>
                    </a:lnTo>
                    <a:lnTo>
                      <a:pt x="930" y="399"/>
                    </a:lnTo>
                    <a:lnTo>
                      <a:pt x="945" y="417"/>
                    </a:lnTo>
                    <a:lnTo>
                      <a:pt x="955" y="418"/>
                    </a:lnTo>
                    <a:lnTo>
                      <a:pt x="966" y="402"/>
                    </a:lnTo>
                    <a:lnTo>
                      <a:pt x="1007" y="409"/>
                    </a:lnTo>
                    <a:lnTo>
                      <a:pt x="1021" y="429"/>
                    </a:lnTo>
                    <a:lnTo>
                      <a:pt x="1030" y="422"/>
                    </a:lnTo>
                    <a:lnTo>
                      <a:pt x="1029" y="415"/>
                    </a:lnTo>
                    <a:lnTo>
                      <a:pt x="1055" y="415"/>
                    </a:lnTo>
                    <a:lnTo>
                      <a:pt x="1080" y="444"/>
                    </a:lnTo>
                    <a:lnTo>
                      <a:pt x="1075" y="460"/>
                    </a:lnTo>
                    <a:lnTo>
                      <a:pt x="1076" y="468"/>
                    </a:lnTo>
                    <a:lnTo>
                      <a:pt x="1096" y="484"/>
                    </a:lnTo>
                    <a:lnTo>
                      <a:pt x="1126" y="482"/>
                    </a:lnTo>
                    <a:lnTo>
                      <a:pt x="1149" y="464"/>
                    </a:lnTo>
                    <a:lnTo>
                      <a:pt x="1153" y="447"/>
                    </a:lnTo>
                    <a:lnTo>
                      <a:pt x="1146" y="441"/>
                    </a:lnTo>
                    <a:lnTo>
                      <a:pt x="1140" y="407"/>
                    </a:lnTo>
                    <a:lnTo>
                      <a:pt x="1150" y="395"/>
                    </a:lnTo>
                    <a:lnTo>
                      <a:pt x="1153" y="378"/>
                    </a:lnTo>
                    <a:lnTo>
                      <a:pt x="1162" y="376"/>
                    </a:lnTo>
                    <a:lnTo>
                      <a:pt x="1175" y="379"/>
                    </a:lnTo>
                    <a:lnTo>
                      <a:pt x="1190" y="383"/>
                    </a:lnTo>
                    <a:lnTo>
                      <a:pt x="1204" y="374"/>
                    </a:lnTo>
                    <a:lnTo>
                      <a:pt x="1202" y="367"/>
                    </a:lnTo>
                    <a:lnTo>
                      <a:pt x="1194" y="363"/>
                    </a:lnTo>
                    <a:lnTo>
                      <a:pt x="1178" y="365"/>
                    </a:lnTo>
                    <a:lnTo>
                      <a:pt x="1165" y="356"/>
                    </a:lnTo>
                    <a:lnTo>
                      <a:pt x="1147" y="357"/>
                    </a:lnTo>
                    <a:lnTo>
                      <a:pt x="1136" y="349"/>
                    </a:lnTo>
                    <a:lnTo>
                      <a:pt x="1130" y="341"/>
                    </a:lnTo>
                    <a:lnTo>
                      <a:pt x="1115" y="341"/>
                    </a:lnTo>
                    <a:lnTo>
                      <a:pt x="1110" y="334"/>
                    </a:lnTo>
                    <a:lnTo>
                      <a:pt x="1112" y="327"/>
                    </a:lnTo>
                    <a:lnTo>
                      <a:pt x="1115" y="317"/>
                    </a:lnTo>
                    <a:lnTo>
                      <a:pt x="1110" y="310"/>
                    </a:lnTo>
                    <a:lnTo>
                      <a:pt x="1113" y="301"/>
                    </a:lnTo>
                    <a:lnTo>
                      <a:pt x="1121" y="301"/>
                    </a:lnTo>
                    <a:lnTo>
                      <a:pt x="1128" y="295"/>
                    </a:lnTo>
                    <a:lnTo>
                      <a:pt x="1128" y="289"/>
                    </a:lnTo>
                    <a:lnTo>
                      <a:pt x="1117" y="280"/>
                    </a:lnTo>
                    <a:lnTo>
                      <a:pt x="1109" y="280"/>
                    </a:lnTo>
                    <a:lnTo>
                      <a:pt x="1101" y="288"/>
                    </a:lnTo>
                    <a:lnTo>
                      <a:pt x="1089" y="282"/>
                    </a:lnTo>
                    <a:lnTo>
                      <a:pt x="1087" y="273"/>
                    </a:lnTo>
                    <a:lnTo>
                      <a:pt x="1099" y="258"/>
                    </a:lnTo>
                    <a:lnTo>
                      <a:pt x="1097" y="245"/>
                    </a:lnTo>
                    <a:lnTo>
                      <a:pt x="1088" y="237"/>
                    </a:lnTo>
                    <a:lnTo>
                      <a:pt x="1093" y="229"/>
                    </a:lnTo>
                    <a:lnTo>
                      <a:pt x="1091" y="215"/>
                    </a:lnTo>
                    <a:lnTo>
                      <a:pt x="1063" y="1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4" name="Freeform 209"/>
              <p:cNvSpPr>
                <a:spLocks noChangeAspect="1"/>
              </p:cNvSpPr>
              <p:nvPr/>
            </p:nvSpPr>
            <p:spPr bwMode="gray">
              <a:xfrm>
                <a:off x="2812" y="2807"/>
                <a:ext cx="10" cy="12"/>
              </a:xfrm>
              <a:custGeom>
                <a:avLst/>
                <a:gdLst/>
                <a:ahLst/>
                <a:cxnLst>
                  <a:cxn ang="0">
                    <a:pos x="18" y="0"/>
                  </a:cxn>
                  <a:cxn ang="0">
                    <a:pos x="29" y="36"/>
                  </a:cxn>
                  <a:cxn ang="0">
                    <a:pos x="56" y="56"/>
                  </a:cxn>
                  <a:cxn ang="0">
                    <a:pos x="60" y="72"/>
                  </a:cxn>
                  <a:cxn ang="0">
                    <a:pos x="33" y="58"/>
                  </a:cxn>
                  <a:cxn ang="0">
                    <a:pos x="10" y="56"/>
                  </a:cxn>
                  <a:cxn ang="0">
                    <a:pos x="0" y="46"/>
                  </a:cxn>
                  <a:cxn ang="0">
                    <a:pos x="8" y="11"/>
                  </a:cxn>
                  <a:cxn ang="0">
                    <a:pos x="18" y="0"/>
                  </a:cxn>
                </a:cxnLst>
                <a:rect l="0" t="0" r="r" b="b"/>
                <a:pathLst>
                  <a:path w="60" h="72">
                    <a:moveTo>
                      <a:pt x="18" y="0"/>
                    </a:moveTo>
                    <a:lnTo>
                      <a:pt x="29" y="36"/>
                    </a:lnTo>
                    <a:lnTo>
                      <a:pt x="56" y="56"/>
                    </a:lnTo>
                    <a:lnTo>
                      <a:pt x="60" y="72"/>
                    </a:lnTo>
                    <a:lnTo>
                      <a:pt x="33" y="58"/>
                    </a:lnTo>
                    <a:lnTo>
                      <a:pt x="10" y="56"/>
                    </a:lnTo>
                    <a:lnTo>
                      <a:pt x="0" y="46"/>
                    </a:lnTo>
                    <a:lnTo>
                      <a:pt x="8" y="11"/>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5" name="Freeform 210"/>
              <p:cNvSpPr>
                <a:spLocks noChangeAspect="1"/>
              </p:cNvSpPr>
              <p:nvPr/>
            </p:nvSpPr>
            <p:spPr bwMode="gray">
              <a:xfrm>
                <a:off x="2807" y="2809"/>
                <a:ext cx="6" cy="25"/>
              </a:xfrm>
              <a:custGeom>
                <a:avLst/>
                <a:gdLst/>
                <a:ahLst/>
                <a:cxnLst>
                  <a:cxn ang="0">
                    <a:pos x="5" y="9"/>
                  </a:cxn>
                  <a:cxn ang="0">
                    <a:pos x="3" y="2"/>
                  </a:cxn>
                  <a:cxn ang="0">
                    <a:pos x="10" y="0"/>
                  </a:cxn>
                  <a:cxn ang="0">
                    <a:pos x="17" y="13"/>
                  </a:cxn>
                  <a:cxn ang="0">
                    <a:pos x="17" y="39"/>
                  </a:cxn>
                  <a:cxn ang="0">
                    <a:pos x="23" y="63"/>
                  </a:cxn>
                  <a:cxn ang="0">
                    <a:pos x="23" y="99"/>
                  </a:cxn>
                  <a:cxn ang="0">
                    <a:pos x="37" y="148"/>
                  </a:cxn>
                  <a:cxn ang="0">
                    <a:pos x="0" y="88"/>
                  </a:cxn>
                  <a:cxn ang="0">
                    <a:pos x="0" y="82"/>
                  </a:cxn>
                  <a:cxn ang="0">
                    <a:pos x="17" y="63"/>
                  </a:cxn>
                  <a:cxn ang="0">
                    <a:pos x="17" y="45"/>
                  </a:cxn>
                  <a:cxn ang="0">
                    <a:pos x="5" y="9"/>
                  </a:cxn>
                </a:cxnLst>
                <a:rect l="0" t="0" r="r" b="b"/>
                <a:pathLst>
                  <a:path w="37" h="148">
                    <a:moveTo>
                      <a:pt x="5" y="9"/>
                    </a:moveTo>
                    <a:lnTo>
                      <a:pt x="3" y="2"/>
                    </a:lnTo>
                    <a:lnTo>
                      <a:pt x="10" y="0"/>
                    </a:lnTo>
                    <a:lnTo>
                      <a:pt x="17" y="13"/>
                    </a:lnTo>
                    <a:lnTo>
                      <a:pt x="17" y="39"/>
                    </a:lnTo>
                    <a:lnTo>
                      <a:pt x="23" y="63"/>
                    </a:lnTo>
                    <a:lnTo>
                      <a:pt x="23" y="99"/>
                    </a:lnTo>
                    <a:lnTo>
                      <a:pt x="37" y="148"/>
                    </a:lnTo>
                    <a:lnTo>
                      <a:pt x="0" y="88"/>
                    </a:lnTo>
                    <a:lnTo>
                      <a:pt x="0" y="82"/>
                    </a:lnTo>
                    <a:lnTo>
                      <a:pt x="17" y="63"/>
                    </a:lnTo>
                    <a:lnTo>
                      <a:pt x="17" y="45"/>
                    </a:lnTo>
                    <a:lnTo>
                      <a:pt x="5"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6" name="Freeform 211"/>
              <p:cNvSpPr>
                <a:spLocks noChangeAspect="1"/>
              </p:cNvSpPr>
              <p:nvPr/>
            </p:nvSpPr>
            <p:spPr bwMode="gray">
              <a:xfrm>
                <a:off x="2879" y="2893"/>
                <a:ext cx="15" cy="6"/>
              </a:xfrm>
              <a:custGeom>
                <a:avLst/>
                <a:gdLst/>
                <a:ahLst/>
                <a:cxnLst>
                  <a:cxn ang="0">
                    <a:pos x="0" y="5"/>
                  </a:cxn>
                  <a:cxn ang="0">
                    <a:pos x="9" y="0"/>
                  </a:cxn>
                  <a:cxn ang="0">
                    <a:pos x="56" y="10"/>
                  </a:cxn>
                  <a:cxn ang="0">
                    <a:pos x="86" y="21"/>
                  </a:cxn>
                  <a:cxn ang="0">
                    <a:pos x="91" y="27"/>
                  </a:cxn>
                  <a:cxn ang="0">
                    <a:pos x="86" y="32"/>
                  </a:cxn>
                  <a:cxn ang="0">
                    <a:pos x="47" y="36"/>
                  </a:cxn>
                  <a:cxn ang="0">
                    <a:pos x="9" y="32"/>
                  </a:cxn>
                  <a:cxn ang="0">
                    <a:pos x="0" y="5"/>
                  </a:cxn>
                </a:cxnLst>
                <a:rect l="0" t="0" r="r" b="b"/>
                <a:pathLst>
                  <a:path w="91" h="36">
                    <a:moveTo>
                      <a:pt x="0" y="5"/>
                    </a:moveTo>
                    <a:lnTo>
                      <a:pt x="9" y="0"/>
                    </a:lnTo>
                    <a:lnTo>
                      <a:pt x="56" y="10"/>
                    </a:lnTo>
                    <a:lnTo>
                      <a:pt x="86" y="21"/>
                    </a:lnTo>
                    <a:lnTo>
                      <a:pt x="91" y="27"/>
                    </a:lnTo>
                    <a:lnTo>
                      <a:pt x="86" y="32"/>
                    </a:lnTo>
                    <a:lnTo>
                      <a:pt x="47" y="36"/>
                    </a:lnTo>
                    <a:lnTo>
                      <a:pt x="9" y="32"/>
                    </a:lnTo>
                    <a:lnTo>
                      <a:pt x="0"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7" name="Freeform 212"/>
              <p:cNvSpPr>
                <a:spLocks noChangeAspect="1"/>
              </p:cNvSpPr>
              <p:nvPr/>
            </p:nvSpPr>
            <p:spPr bwMode="gray">
              <a:xfrm>
                <a:off x="2888" y="2912"/>
                <a:ext cx="15" cy="4"/>
              </a:xfrm>
              <a:custGeom>
                <a:avLst/>
                <a:gdLst/>
                <a:ahLst/>
                <a:cxnLst>
                  <a:cxn ang="0">
                    <a:pos x="0" y="8"/>
                  </a:cxn>
                  <a:cxn ang="0">
                    <a:pos x="7" y="0"/>
                  </a:cxn>
                  <a:cxn ang="0">
                    <a:pos x="75" y="0"/>
                  </a:cxn>
                  <a:cxn ang="0">
                    <a:pos x="89" y="4"/>
                  </a:cxn>
                  <a:cxn ang="0">
                    <a:pos x="93" y="18"/>
                  </a:cxn>
                  <a:cxn ang="0">
                    <a:pos x="2" y="20"/>
                  </a:cxn>
                  <a:cxn ang="0">
                    <a:pos x="0" y="8"/>
                  </a:cxn>
                </a:cxnLst>
                <a:rect l="0" t="0" r="r" b="b"/>
                <a:pathLst>
                  <a:path w="93" h="20">
                    <a:moveTo>
                      <a:pt x="0" y="8"/>
                    </a:moveTo>
                    <a:lnTo>
                      <a:pt x="7" y="0"/>
                    </a:lnTo>
                    <a:lnTo>
                      <a:pt x="75" y="0"/>
                    </a:lnTo>
                    <a:lnTo>
                      <a:pt x="89" y="4"/>
                    </a:lnTo>
                    <a:lnTo>
                      <a:pt x="93" y="18"/>
                    </a:lnTo>
                    <a:lnTo>
                      <a:pt x="2" y="20"/>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8" name="Freeform 213"/>
              <p:cNvSpPr>
                <a:spLocks noChangeAspect="1"/>
              </p:cNvSpPr>
              <p:nvPr/>
            </p:nvSpPr>
            <p:spPr bwMode="gray">
              <a:xfrm>
                <a:off x="2903" y="2909"/>
                <a:ext cx="46" cy="26"/>
              </a:xfrm>
              <a:custGeom>
                <a:avLst/>
                <a:gdLst/>
                <a:ahLst/>
                <a:cxnLst>
                  <a:cxn ang="0">
                    <a:pos x="280" y="156"/>
                  </a:cxn>
                  <a:cxn ang="0">
                    <a:pos x="167" y="73"/>
                  </a:cxn>
                  <a:cxn ang="0">
                    <a:pos x="106" y="63"/>
                  </a:cxn>
                  <a:cxn ang="0">
                    <a:pos x="47" y="28"/>
                  </a:cxn>
                  <a:cxn ang="0">
                    <a:pos x="0" y="17"/>
                  </a:cxn>
                  <a:cxn ang="0">
                    <a:pos x="14" y="0"/>
                  </a:cxn>
                  <a:cxn ang="0">
                    <a:pos x="55" y="9"/>
                  </a:cxn>
                  <a:cxn ang="0">
                    <a:pos x="74" y="33"/>
                  </a:cxn>
                  <a:cxn ang="0">
                    <a:pos x="94" y="36"/>
                  </a:cxn>
                  <a:cxn ang="0">
                    <a:pos x="121" y="20"/>
                  </a:cxn>
                  <a:cxn ang="0">
                    <a:pos x="148" y="23"/>
                  </a:cxn>
                  <a:cxn ang="0">
                    <a:pos x="150" y="42"/>
                  </a:cxn>
                  <a:cxn ang="0">
                    <a:pos x="178" y="65"/>
                  </a:cxn>
                  <a:cxn ang="0">
                    <a:pos x="203" y="69"/>
                  </a:cxn>
                  <a:cxn ang="0">
                    <a:pos x="235" y="103"/>
                  </a:cxn>
                  <a:cxn ang="0">
                    <a:pos x="265" y="108"/>
                  </a:cxn>
                  <a:cxn ang="0">
                    <a:pos x="264" y="127"/>
                  </a:cxn>
                  <a:cxn ang="0">
                    <a:pos x="281" y="129"/>
                  </a:cxn>
                  <a:cxn ang="0">
                    <a:pos x="280" y="156"/>
                  </a:cxn>
                </a:cxnLst>
                <a:rect l="0" t="0" r="r" b="b"/>
                <a:pathLst>
                  <a:path w="281" h="156">
                    <a:moveTo>
                      <a:pt x="280" y="156"/>
                    </a:moveTo>
                    <a:lnTo>
                      <a:pt x="167" y="73"/>
                    </a:lnTo>
                    <a:lnTo>
                      <a:pt x="106" y="63"/>
                    </a:lnTo>
                    <a:lnTo>
                      <a:pt x="47" y="28"/>
                    </a:lnTo>
                    <a:lnTo>
                      <a:pt x="0" y="17"/>
                    </a:lnTo>
                    <a:lnTo>
                      <a:pt x="14" y="0"/>
                    </a:lnTo>
                    <a:lnTo>
                      <a:pt x="55" y="9"/>
                    </a:lnTo>
                    <a:lnTo>
                      <a:pt x="74" y="33"/>
                    </a:lnTo>
                    <a:lnTo>
                      <a:pt x="94" y="36"/>
                    </a:lnTo>
                    <a:lnTo>
                      <a:pt x="121" y="20"/>
                    </a:lnTo>
                    <a:lnTo>
                      <a:pt x="148" y="23"/>
                    </a:lnTo>
                    <a:lnTo>
                      <a:pt x="150" y="42"/>
                    </a:lnTo>
                    <a:lnTo>
                      <a:pt x="178" y="65"/>
                    </a:lnTo>
                    <a:lnTo>
                      <a:pt x="203" y="69"/>
                    </a:lnTo>
                    <a:lnTo>
                      <a:pt x="235" y="103"/>
                    </a:lnTo>
                    <a:lnTo>
                      <a:pt x="265" y="108"/>
                    </a:lnTo>
                    <a:lnTo>
                      <a:pt x="264" y="127"/>
                    </a:lnTo>
                    <a:lnTo>
                      <a:pt x="281" y="129"/>
                    </a:lnTo>
                    <a:lnTo>
                      <a:pt x="28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2" name="Group 214"/>
            <p:cNvGrpSpPr>
              <a:grpSpLocks noChangeAspect="1"/>
            </p:cNvGrpSpPr>
            <p:nvPr/>
          </p:nvGrpSpPr>
          <p:grpSpPr bwMode="auto">
            <a:xfrm>
              <a:off x="2991" y="2968"/>
              <a:ext cx="295" cy="300"/>
              <a:chOff x="2991" y="2968"/>
              <a:chExt cx="295" cy="300"/>
            </a:xfrm>
            <a:grpFill/>
          </p:grpSpPr>
          <p:sp>
            <p:nvSpPr>
              <p:cNvPr id="110" name="Freeform 215"/>
              <p:cNvSpPr>
                <a:spLocks noChangeAspect="1"/>
              </p:cNvSpPr>
              <p:nvPr/>
            </p:nvSpPr>
            <p:spPr bwMode="gray">
              <a:xfrm>
                <a:off x="3156" y="3013"/>
                <a:ext cx="11" cy="10"/>
              </a:xfrm>
              <a:custGeom>
                <a:avLst/>
                <a:gdLst/>
                <a:ahLst/>
                <a:cxnLst>
                  <a:cxn ang="0">
                    <a:pos x="41" y="51"/>
                  </a:cxn>
                  <a:cxn ang="0">
                    <a:pos x="61" y="43"/>
                  </a:cxn>
                  <a:cxn ang="0">
                    <a:pos x="52" y="33"/>
                  </a:cxn>
                  <a:cxn ang="0">
                    <a:pos x="50" y="6"/>
                  </a:cxn>
                  <a:cxn ang="0">
                    <a:pos x="32" y="0"/>
                  </a:cxn>
                  <a:cxn ang="0">
                    <a:pos x="0" y="30"/>
                  </a:cxn>
                  <a:cxn ang="0">
                    <a:pos x="3" y="47"/>
                  </a:cxn>
                  <a:cxn ang="0">
                    <a:pos x="25" y="59"/>
                  </a:cxn>
                  <a:cxn ang="0">
                    <a:pos x="41" y="51"/>
                  </a:cxn>
                </a:cxnLst>
                <a:rect l="0" t="0" r="r" b="b"/>
                <a:pathLst>
                  <a:path w="61" h="59">
                    <a:moveTo>
                      <a:pt x="41" y="51"/>
                    </a:moveTo>
                    <a:lnTo>
                      <a:pt x="61" y="43"/>
                    </a:lnTo>
                    <a:lnTo>
                      <a:pt x="52" y="33"/>
                    </a:lnTo>
                    <a:lnTo>
                      <a:pt x="50" y="6"/>
                    </a:lnTo>
                    <a:lnTo>
                      <a:pt x="32" y="0"/>
                    </a:lnTo>
                    <a:lnTo>
                      <a:pt x="0" y="30"/>
                    </a:lnTo>
                    <a:lnTo>
                      <a:pt x="3" y="47"/>
                    </a:lnTo>
                    <a:lnTo>
                      <a:pt x="25" y="59"/>
                    </a:lnTo>
                    <a:lnTo>
                      <a:pt x="41"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1" name="Freeform 216"/>
              <p:cNvSpPr>
                <a:spLocks noChangeAspect="1"/>
              </p:cNvSpPr>
              <p:nvPr/>
            </p:nvSpPr>
            <p:spPr bwMode="gray">
              <a:xfrm>
                <a:off x="3174" y="3050"/>
                <a:ext cx="11" cy="8"/>
              </a:xfrm>
              <a:custGeom>
                <a:avLst/>
                <a:gdLst/>
                <a:ahLst/>
                <a:cxnLst>
                  <a:cxn ang="0">
                    <a:pos x="70" y="18"/>
                  </a:cxn>
                  <a:cxn ang="0">
                    <a:pos x="63" y="18"/>
                  </a:cxn>
                  <a:cxn ang="0">
                    <a:pos x="61" y="2"/>
                  </a:cxn>
                  <a:cxn ang="0">
                    <a:pos x="38" y="0"/>
                  </a:cxn>
                  <a:cxn ang="0">
                    <a:pos x="8" y="6"/>
                  </a:cxn>
                  <a:cxn ang="0">
                    <a:pos x="0" y="43"/>
                  </a:cxn>
                  <a:cxn ang="0">
                    <a:pos x="14" y="51"/>
                  </a:cxn>
                  <a:cxn ang="0">
                    <a:pos x="24" y="38"/>
                  </a:cxn>
                  <a:cxn ang="0">
                    <a:pos x="51" y="49"/>
                  </a:cxn>
                  <a:cxn ang="0">
                    <a:pos x="70" y="18"/>
                  </a:cxn>
                </a:cxnLst>
                <a:rect l="0" t="0" r="r" b="b"/>
                <a:pathLst>
                  <a:path w="70" h="51">
                    <a:moveTo>
                      <a:pt x="70" y="18"/>
                    </a:moveTo>
                    <a:lnTo>
                      <a:pt x="63" y="18"/>
                    </a:lnTo>
                    <a:lnTo>
                      <a:pt x="61" y="2"/>
                    </a:lnTo>
                    <a:lnTo>
                      <a:pt x="38" y="0"/>
                    </a:lnTo>
                    <a:lnTo>
                      <a:pt x="8" y="6"/>
                    </a:lnTo>
                    <a:lnTo>
                      <a:pt x="0" y="43"/>
                    </a:lnTo>
                    <a:lnTo>
                      <a:pt x="14" y="51"/>
                    </a:lnTo>
                    <a:lnTo>
                      <a:pt x="24" y="38"/>
                    </a:lnTo>
                    <a:lnTo>
                      <a:pt x="51" y="49"/>
                    </a:lnTo>
                    <a:lnTo>
                      <a:pt x="7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2" name="Freeform 217"/>
              <p:cNvSpPr>
                <a:spLocks noChangeAspect="1"/>
              </p:cNvSpPr>
              <p:nvPr/>
            </p:nvSpPr>
            <p:spPr bwMode="gray">
              <a:xfrm>
                <a:off x="3203" y="3073"/>
                <a:ext cx="26" cy="20"/>
              </a:xfrm>
              <a:custGeom>
                <a:avLst/>
                <a:gdLst/>
                <a:ahLst/>
                <a:cxnLst>
                  <a:cxn ang="0">
                    <a:pos x="135" y="100"/>
                  </a:cxn>
                  <a:cxn ang="0">
                    <a:pos x="158" y="104"/>
                  </a:cxn>
                  <a:cxn ang="0">
                    <a:pos x="139" y="61"/>
                  </a:cxn>
                  <a:cxn ang="0">
                    <a:pos x="101" y="0"/>
                  </a:cxn>
                  <a:cxn ang="0">
                    <a:pos x="9" y="43"/>
                  </a:cxn>
                  <a:cxn ang="0">
                    <a:pos x="0" y="77"/>
                  </a:cxn>
                  <a:cxn ang="0">
                    <a:pos x="25" y="82"/>
                  </a:cxn>
                  <a:cxn ang="0">
                    <a:pos x="54" y="65"/>
                  </a:cxn>
                  <a:cxn ang="0">
                    <a:pos x="76" y="63"/>
                  </a:cxn>
                  <a:cxn ang="0">
                    <a:pos x="59" y="102"/>
                  </a:cxn>
                  <a:cxn ang="0">
                    <a:pos x="90" y="117"/>
                  </a:cxn>
                  <a:cxn ang="0">
                    <a:pos x="121" y="100"/>
                  </a:cxn>
                  <a:cxn ang="0">
                    <a:pos x="121" y="86"/>
                  </a:cxn>
                  <a:cxn ang="0">
                    <a:pos x="135" y="100"/>
                  </a:cxn>
                </a:cxnLst>
                <a:rect l="0" t="0" r="r" b="b"/>
                <a:pathLst>
                  <a:path w="158" h="117">
                    <a:moveTo>
                      <a:pt x="135" y="100"/>
                    </a:moveTo>
                    <a:lnTo>
                      <a:pt x="158" y="104"/>
                    </a:lnTo>
                    <a:lnTo>
                      <a:pt x="139" y="61"/>
                    </a:lnTo>
                    <a:lnTo>
                      <a:pt x="101" y="0"/>
                    </a:lnTo>
                    <a:lnTo>
                      <a:pt x="9" y="43"/>
                    </a:lnTo>
                    <a:lnTo>
                      <a:pt x="0" y="77"/>
                    </a:lnTo>
                    <a:lnTo>
                      <a:pt x="25" y="82"/>
                    </a:lnTo>
                    <a:lnTo>
                      <a:pt x="54" y="65"/>
                    </a:lnTo>
                    <a:lnTo>
                      <a:pt x="76" y="63"/>
                    </a:lnTo>
                    <a:lnTo>
                      <a:pt x="59" y="102"/>
                    </a:lnTo>
                    <a:lnTo>
                      <a:pt x="90" y="117"/>
                    </a:lnTo>
                    <a:lnTo>
                      <a:pt x="121" y="100"/>
                    </a:lnTo>
                    <a:lnTo>
                      <a:pt x="121" y="86"/>
                    </a:lnTo>
                    <a:lnTo>
                      <a:pt x="135" y="10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3" name="Freeform 218"/>
              <p:cNvSpPr>
                <a:spLocks noChangeAspect="1"/>
              </p:cNvSpPr>
              <p:nvPr/>
            </p:nvSpPr>
            <p:spPr bwMode="gray">
              <a:xfrm>
                <a:off x="3203" y="3109"/>
                <a:ext cx="9" cy="17"/>
              </a:xfrm>
              <a:custGeom>
                <a:avLst/>
                <a:gdLst/>
                <a:ahLst/>
                <a:cxnLst>
                  <a:cxn ang="0">
                    <a:pos x="18" y="102"/>
                  </a:cxn>
                  <a:cxn ang="0">
                    <a:pos x="43" y="87"/>
                  </a:cxn>
                  <a:cxn ang="0">
                    <a:pos x="52" y="19"/>
                  </a:cxn>
                  <a:cxn ang="0">
                    <a:pos x="43" y="3"/>
                  </a:cxn>
                  <a:cxn ang="0">
                    <a:pos x="0" y="0"/>
                  </a:cxn>
                  <a:cxn ang="0">
                    <a:pos x="0" y="28"/>
                  </a:cxn>
                  <a:cxn ang="0">
                    <a:pos x="23" y="57"/>
                  </a:cxn>
                  <a:cxn ang="0">
                    <a:pos x="4" y="83"/>
                  </a:cxn>
                  <a:cxn ang="0">
                    <a:pos x="4" y="100"/>
                  </a:cxn>
                  <a:cxn ang="0">
                    <a:pos x="18" y="102"/>
                  </a:cxn>
                </a:cxnLst>
                <a:rect l="0" t="0" r="r" b="b"/>
                <a:pathLst>
                  <a:path w="52" h="102">
                    <a:moveTo>
                      <a:pt x="18" y="102"/>
                    </a:moveTo>
                    <a:lnTo>
                      <a:pt x="43" y="87"/>
                    </a:lnTo>
                    <a:lnTo>
                      <a:pt x="52" y="19"/>
                    </a:lnTo>
                    <a:lnTo>
                      <a:pt x="43" y="3"/>
                    </a:lnTo>
                    <a:lnTo>
                      <a:pt x="0" y="0"/>
                    </a:lnTo>
                    <a:lnTo>
                      <a:pt x="0" y="28"/>
                    </a:lnTo>
                    <a:lnTo>
                      <a:pt x="23" y="57"/>
                    </a:lnTo>
                    <a:lnTo>
                      <a:pt x="4" y="83"/>
                    </a:lnTo>
                    <a:lnTo>
                      <a:pt x="4" y="100"/>
                    </a:lnTo>
                    <a:lnTo>
                      <a:pt x="18"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4" name="Freeform 219"/>
              <p:cNvSpPr>
                <a:spLocks noChangeAspect="1"/>
              </p:cNvSpPr>
              <p:nvPr/>
            </p:nvSpPr>
            <p:spPr bwMode="gray">
              <a:xfrm>
                <a:off x="3267" y="3202"/>
                <a:ext cx="19" cy="23"/>
              </a:xfrm>
              <a:custGeom>
                <a:avLst/>
                <a:gdLst/>
                <a:ahLst/>
                <a:cxnLst>
                  <a:cxn ang="0">
                    <a:pos x="68" y="97"/>
                  </a:cxn>
                  <a:cxn ang="0">
                    <a:pos x="84" y="90"/>
                  </a:cxn>
                  <a:cxn ang="0">
                    <a:pos x="88" y="70"/>
                  </a:cxn>
                  <a:cxn ang="0">
                    <a:pos x="104" y="43"/>
                  </a:cxn>
                  <a:cxn ang="0">
                    <a:pos x="113" y="0"/>
                  </a:cxn>
                  <a:cxn ang="0">
                    <a:pos x="59" y="22"/>
                  </a:cxn>
                  <a:cxn ang="0">
                    <a:pos x="4" y="70"/>
                  </a:cxn>
                  <a:cxn ang="0">
                    <a:pos x="0" y="90"/>
                  </a:cxn>
                  <a:cxn ang="0">
                    <a:pos x="2" y="133"/>
                  </a:cxn>
                  <a:cxn ang="0">
                    <a:pos x="68" y="97"/>
                  </a:cxn>
                </a:cxnLst>
                <a:rect l="0" t="0" r="r" b="b"/>
                <a:pathLst>
                  <a:path w="113" h="133">
                    <a:moveTo>
                      <a:pt x="68" y="97"/>
                    </a:moveTo>
                    <a:lnTo>
                      <a:pt x="84" y="90"/>
                    </a:lnTo>
                    <a:lnTo>
                      <a:pt x="88" y="70"/>
                    </a:lnTo>
                    <a:lnTo>
                      <a:pt x="104" y="43"/>
                    </a:lnTo>
                    <a:lnTo>
                      <a:pt x="113" y="0"/>
                    </a:lnTo>
                    <a:lnTo>
                      <a:pt x="59" y="22"/>
                    </a:lnTo>
                    <a:lnTo>
                      <a:pt x="4" y="70"/>
                    </a:lnTo>
                    <a:lnTo>
                      <a:pt x="0" y="90"/>
                    </a:lnTo>
                    <a:lnTo>
                      <a:pt x="2" y="133"/>
                    </a:lnTo>
                    <a:lnTo>
                      <a:pt x="68" y="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5" name="Freeform 220"/>
              <p:cNvSpPr>
                <a:spLocks noChangeAspect="1"/>
              </p:cNvSpPr>
              <p:nvPr/>
            </p:nvSpPr>
            <p:spPr bwMode="gray">
              <a:xfrm>
                <a:off x="3123" y="3238"/>
                <a:ext cx="95" cy="30"/>
              </a:xfrm>
              <a:custGeom>
                <a:avLst/>
                <a:gdLst/>
                <a:ahLst/>
                <a:cxnLst>
                  <a:cxn ang="0">
                    <a:pos x="310" y="60"/>
                  </a:cxn>
                  <a:cxn ang="0">
                    <a:pos x="281" y="49"/>
                  </a:cxn>
                  <a:cxn ang="0">
                    <a:pos x="169" y="68"/>
                  </a:cxn>
                  <a:cxn ang="0">
                    <a:pos x="144" y="47"/>
                  </a:cxn>
                  <a:cxn ang="0">
                    <a:pos x="123" y="45"/>
                  </a:cxn>
                  <a:cxn ang="0">
                    <a:pos x="132" y="23"/>
                  </a:cxn>
                  <a:cxn ang="0">
                    <a:pos x="117" y="5"/>
                  </a:cxn>
                  <a:cxn ang="0">
                    <a:pos x="95" y="25"/>
                  </a:cxn>
                  <a:cxn ang="0">
                    <a:pos x="54" y="2"/>
                  </a:cxn>
                  <a:cxn ang="0">
                    <a:pos x="40" y="0"/>
                  </a:cxn>
                  <a:cxn ang="0">
                    <a:pos x="31" y="30"/>
                  </a:cxn>
                  <a:cxn ang="0">
                    <a:pos x="11" y="23"/>
                  </a:cxn>
                  <a:cxn ang="0">
                    <a:pos x="0" y="105"/>
                  </a:cxn>
                  <a:cxn ang="0">
                    <a:pos x="20" y="101"/>
                  </a:cxn>
                  <a:cxn ang="0">
                    <a:pos x="52" y="103"/>
                  </a:cxn>
                  <a:cxn ang="0">
                    <a:pos x="87" y="99"/>
                  </a:cxn>
                  <a:cxn ang="0">
                    <a:pos x="132" y="101"/>
                  </a:cxn>
                  <a:cxn ang="0">
                    <a:pos x="189" y="115"/>
                  </a:cxn>
                  <a:cxn ang="0">
                    <a:pos x="210" y="130"/>
                  </a:cxn>
                  <a:cxn ang="0">
                    <a:pos x="240" y="142"/>
                  </a:cxn>
                  <a:cxn ang="0">
                    <a:pos x="259" y="180"/>
                  </a:cxn>
                  <a:cxn ang="0">
                    <a:pos x="320" y="175"/>
                  </a:cxn>
                  <a:cxn ang="0">
                    <a:pos x="359" y="161"/>
                  </a:cxn>
                  <a:cxn ang="0">
                    <a:pos x="392" y="164"/>
                  </a:cxn>
                  <a:cxn ang="0">
                    <a:pos x="421" y="158"/>
                  </a:cxn>
                  <a:cxn ang="0">
                    <a:pos x="462" y="156"/>
                  </a:cxn>
                  <a:cxn ang="0">
                    <a:pos x="496" y="146"/>
                  </a:cxn>
                  <a:cxn ang="0">
                    <a:pos x="535" y="164"/>
                  </a:cxn>
                  <a:cxn ang="0">
                    <a:pos x="568" y="108"/>
                  </a:cxn>
                  <a:cxn ang="0">
                    <a:pos x="562" y="90"/>
                  </a:cxn>
                  <a:cxn ang="0">
                    <a:pos x="537" y="103"/>
                  </a:cxn>
                  <a:cxn ang="0">
                    <a:pos x="517" y="105"/>
                  </a:cxn>
                  <a:cxn ang="0">
                    <a:pos x="490" y="117"/>
                  </a:cxn>
                  <a:cxn ang="0">
                    <a:pos x="457" y="105"/>
                  </a:cxn>
                  <a:cxn ang="0">
                    <a:pos x="439" y="76"/>
                  </a:cxn>
                  <a:cxn ang="0">
                    <a:pos x="398" y="81"/>
                  </a:cxn>
                  <a:cxn ang="0">
                    <a:pos x="336" y="79"/>
                  </a:cxn>
                  <a:cxn ang="0">
                    <a:pos x="310" y="72"/>
                  </a:cxn>
                  <a:cxn ang="0">
                    <a:pos x="310" y="60"/>
                  </a:cxn>
                </a:cxnLst>
                <a:rect l="0" t="0" r="r" b="b"/>
                <a:pathLst>
                  <a:path w="568" h="180">
                    <a:moveTo>
                      <a:pt x="310" y="60"/>
                    </a:moveTo>
                    <a:lnTo>
                      <a:pt x="281" y="49"/>
                    </a:lnTo>
                    <a:lnTo>
                      <a:pt x="169" y="68"/>
                    </a:lnTo>
                    <a:lnTo>
                      <a:pt x="144" y="47"/>
                    </a:lnTo>
                    <a:lnTo>
                      <a:pt x="123" y="45"/>
                    </a:lnTo>
                    <a:lnTo>
                      <a:pt x="132" y="23"/>
                    </a:lnTo>
                    <a:lnTo>
                      <a:pt x="117" y="5"/>
                    </a:lnTo>
                    <a:lnTo>
                      <a:pt x="95" y="25"/>
                    </a:lnTo>
                    <a:lnTo>
                      <a:pt x="54" y="2"/>
                    </a:lnTo>
                    <a:lnTo>
                      <a:pt x="40" y="0"/>
                    </a:lnTo>
                    <a:lnTo>
                      <a:pt x="31" y="30"/>
                    </a:lnTo>
                    <a:lnTo>
                      <a:pt x="11" y="23"/>
                    </a:lnTo>
                    <a:lnTo>
                      <a:pt x="0" y="105"/>
                    </a:lnTo>
                    <a:lnTo>
                      <a:pt x="20" y="101"/>
                    </a:lnTo>
                    <a:lnTo>
                      <a:pt x="52" y="103"/>
                    </a:lnTo>
                    <a:lnTo>
                      <a:pt x="87" y="99"/>
                    </a:lnTo>
                    <a:lnTo>
                      <a:pt x="132" y="101"/>
                    </a:lnTo>
                    <a:lnTo>
                      <a:pt x="189" y="115"/>
                    </a:lnTo>
                    <a:lnTo>
                      <a:pt x="210" y="130"/>
                    </a:lnTo>
                    <a:lnTo>
                      <a:pt x="240" y="142"/>
                    </a:lnTo>
                    <a:lnTo>
                      <a:pt x="259" y="180"/>
                    </a:lnTo>
                    <a:lnTo>
                      <a:pt x="320" y="175"/>
                    </a:lnTo>
                    <a:lnTo>
                      <a:pt x="359" y="161"/>
                    </a:lnTo>
                    <a:lnTo>
                      <a:pt x="392" y="164"/>
                    </a:lnTo>
                    <a:lnTo>
                      <a:pt x="421" y="158"/>
                    </a:lnTo>
                    <a:lnTo>
                      <a:pt x="462" y="156"/>
                    </a:lnTo>
                    <a:lnTo>
                      <a:pt x="496" y="146"/>
                    </a:lnTo>
                    <a:lnTo>
                      <a:pt x="535" y="164"/>
                    </a:lnTo>
                    <a:lnTo>
                      <a:pt x="568" y="108"/>
                    </a:lnTo>
                    <a:lnTo>
                      <a:pt x="562" y="90"/>
                    </a:lnTo>
                    <a:lnTo>
                      <a:pt x="537" y="103"/>
                    </a:lnTo>
                    <a:lnTo>
                      <a:pt x="517" y="105"/>
                    </a:lnTo>
                    <a:lnTo>
                      <a:pt x="490" y="117"/>
                    </a:lnTo>
                    <a:lnTo>
                      <a:pt x="457" y="105"/>
                    </a:lnTo>
                    <a:lnTo>
                      <a:pt x="439" y="76"/>
                    </a:lnTo>
                    <a:lnTo>
                      <a:pt x="398" y="81"/>
                    </a:lnTo>
                    <a:lnTo>
                      <a:pt x="336" y="79"/>
                    </a:lnTo>
                    <a:lnTo>
                      <a:pt x="310" y="72"/>
                    </a:lnTo>
                    <a:lnTo>
                      <a:pt x="310" y="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6" name="Freeform 221"/>
              <p:cNvSpPr>
                <a:spLocks noChangeAspect="1"/>
              </p:cNvSpPr>
              <p:nvPr/>
            </p:nvSpPr>
            <p:spPr bwMode="gray">
              <a:xfrm>
                <a:off x="3163" y="3138"/>
                <a:ext cx="10" cy="13"/>
              </a:xfrm>
              <a:custGeom>
                <a:avLst/>
                <a:gdLst/>
                <a:ahLst/>
                <a:cxnLst>
                  <a:cxn ang="0">
                    <a:pos x="50" y="80"/>
                  </a:cxn>
                  <a:cxn ang="0">
                    <a:pos x="61" y="67"/>
                  </a:cxn>
                  <a:cxn ang="0">
                    <a:pos x="61" y="40"/>
                  </a:cxn>
                  <a:cxn ang="0">
                    <a:pos x="55" y="25"/>
                  </a:cxn>
                  <a:cxn ang="0">
                    <a:pos x="29" y="7"/>
                  </a:cxn>
                  <a:cxn ang="0">
                    <a:pos x="3" y="0"/>
                  </a:cxn>
                  <a:cxn ang="0">
                    <a:pos x="0" y="17"/>
                  </a:cxn>
                  <a:cxn ang="0">
                    <a:pos x="18" y="38"/>
                  </a:cxn>
                  <a:cxn ang="0">
                    <a:pos x="39" y="79"/>
                  </a:cxn>
                  <a:cxn ang="0">
                    <a:pos x="50" y="80"/>
                  </a:cxn>
                </a:cxnLst>
                <a:rect l="0" t="0" r="r" b="b"/>
                <a:pathLst>
                  <a:path w="61" h="80">
                    <a:moveTo>
                      <a:pt x="50" y="80"/>
                    </a:moveTo>
                    <a:lnTo>
                      <a:pt x="61" y="67"/>
                    </a:lnTo>
                    <a:lnTo>
                      <a:pt x="61" y="40"/>
                    </a:lnTo>
                    <a:lnTo>
                      <a:pt x="55" y="25"/>
                    </a:lnTo>
                    <a:lnTo>
                      <a:pt x="29" y="7"/>
                    </a:lnTo>
                    <a:lnTo>
                      <a:pt x="3" y="0"/>
                    </a:lnTo>
                    <a:lnTo>
                      <a:pt x="0" y="17"/>
                    </a:lnTo>
                    <a:lnTo>
                      <a:pt x="18" y="38"/>
                    </a:lnTo>
                    <a:lnTo>
                      <a:pt x="39" y="79"/>
                    </a:lnTo>
                    <a:lnTo>
                      <a:pt x="50" y="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7" name="Freeform 222"/>
              <p:cNvSpPr>
                <a:spLocks noChangeAspect="1"/>
              </p:cNvSpPr>
              <p:nvPr/>
            </p:nvSpPr>
            <p:spPr bwMode="gray">
              <a:xfrm>
                <a:off x="3186" y="3173"/>
                <a:ext cx="7" cy="10"/>
              </a:xfrm>
              <a:custGeom>
                <a:avLst/>
                <a:gdLst/>
                <a:ahLst/>
                <a:cxnLst>
                  <a:cxn ang="0">
                    <a:pos x="10" y="61"/>
                  </a:cxn>
                  <a:cxn ang="0">
                    <a:pos x="34" y="59"/>
                  </a:cxn>
                  <a:cxn ang="0">
                    <a:pos x="40" y="0"/>
                  </a:cxn>
                  <a:cxn ang="0">
                    <a:pos x="18" y="4"/>
                  </a:cxn>
                  <a:cxn ang="0">
                    <a:pos x="0" y="25"/>
                  </a:cxn>
                  <a:cxn ang="0">
                    <a:pos x="0" y="57"/>
                  </a:cxn>
                  <a:cxn ang="0">
                    <a:pos x="10" y="61"/>
                  </a:cxn>
                </a:cxnLst>
                <a:rect l="0" t="0" r="r" b="b"/>
                <a:pathLst>
                  <a:path w="40" h="61">
                    <a:moveTo>
                      <a:pt x="10" y="61"/>
                    </a:moveTo>
                    <a:lnTo>
                      <a:pt x="34" y="59"/>
                    </a:lnTo>
                    <a:lnTo>
                      <a:pt x="40" y="0"/>
                    </a:lnTo>
                    <a:lnTo>
                      <a:pt x="18" y="4"/>
                    </a:lnTo>
                    <a:lnTo>
                      <a:pt x="0" y="25"/>
                    </a:lnTo>
                    <a:lnTo>
                      <a:pt x="0" y="57"/>
                    </a:lnTo>
                    <a:lnTo>
                      <a:pt x="10" y="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8" name="Freeform 223"/>
              <p:cNvSpPr>
                <a:spLocks noChangeAspect="1"/>
              </p:cNvSpPr>
              <p:nvPr/>
            </p:nvSpPr>
            <p:spPr bwMode="gray">
              <a:xfrm>
                <a:off x="3015" y="3119"/>
                <a:ext cx="14" cy="15"/>
              </a:xfrm>
              <a:custGeom>
                <a:avLst/>
                <a:gdLst/>
                <a:ahLst/>
                <a:cxnLst>
                  <a:cxn ang="0">
                    <a:pos x="77" y="89"/>
                  </a:cxn>
                  <a:cxn ang="0">
                    <a:pos x="86" y="56"/>
                  </a:cxn>
                  <a:cxn ang="0">
                    <a:pos x="59" y="36"/>
                  </a:cxn>
                  <a:cxn ang="0">
                    <a:pos x="49" y="0"/>
                  </a:cxn>
                  <a:cxn ang="0">
                    <a:pos x="30" y="11"/>
                  </a:cxn>
                  <a:cxn ang="0">
                    <a:pos x="0" y="40"/>
                  </a:cxn>
                  <a:cxn ang="0">
                    <a:pos x="30" y="73"/>
                  </a:cxn>
                  <a:cxn ang="0">
                    <a:pos x="57" y="76"/>
                  </a:cxn>
                  <a:cxn ang="0">
                    <a:pos x="77" y="89"/>
                  </a:cxn>
                </a:cxnLst>
                <a:rect l="0" t="0" r="r" b="b"/>
                <a:pathLst>
                  <a:path w="86" h="89">
                    <a:moveTo>
                      <a:pt x="77" y="89"/>
                    </a:moveTo>
                    <a:lnTo>
                      <a:pt x="86" y="56"/>
                    </a:lnTo>
                    <a:lnTo>
                      <a:pt x="59" y="36"/>
                    </a:lnTo>
                    <a:lnTo>
                      <a:pt x="49" y="0"/>
                    </a:lnTo>
                    <a:lnTo>
                      <a:pt x="30" y="11"/>
                    </a:lnTo>
                    <a:lnTo>
                      <a:pt x="0" y="40"/>
                    </a:lnTo>
                    <a:lnTo>
                      <a:pt x="30" y="73"/>
                    </a:lnTo>
                    <a:lnTo>
                      <a:pt x="57" y="76"/>
                    </a:lnTo>
                    <a:lnTo>
                      <a:pt x="77" y="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9" name="Freeform 224"/>
              <p:cNvSpPr>
                <a:spLocks noChangeAspect="1"/>
              </p:cNvSpPr>
              <p:nvPr/>
            </p:nvSpPr>
            <p:spPr bwMode="gray">
              <a:xfrm>
                <a:off x="3103" y="3092"/>
                <a:ext cx="57" cy="47"/>
              </a:xfrm>
              <a:custGeom>
                <a:avLst/>
                <a:gdLst/>
                <a:ahLst/>
                <a:cxnLst>
                  <a:cxn ang="0">
                    <a:pos x="330" y="247"/>
                  </a:cxn>
                  <a:cxn ang="0">
                    <a:pos x="338" y="259"/>
                  </a:cxn>
                  <a:cxn ang="0">
                    <a:pos x="336" y="227"/>
                  </a:cxn>
                  <a:cxn ang="0">
                    <a:pos x="278" y="210"/>
                  </a:cxn>
                  <a:cxn ang="0">
                    <a:pos x="256" y="155"/>
                  </a:cxn>
                  <a:cxn ang="0">
                    <a:pos x="256" y="124"/>
                  </a:cxn>
                  <a:cxn ang="0">
                    <a:pos x="235" y="102"/>
                  </a:cxn>
                  <a:cxn ang="0">
                    <a:pos x="178" y="90"/>
                  </a:cxn>
                  <a:cxn ang="0">
                    <a:pos x="140" y="71"/>
                  </a:cxn>
                  <a:cxn ang="0">
                    <a:pos x="82" y="16"/>
                  </a:cxn>
                  <a:cxn ang="0">
                    <a:pos x="74" y="0"/>
                  </a:cxn>
                  <a:cxn ang="0">
                    <a:pos x="53" y="0"/>
                  </a:cxn>
                  <a:cxn ang="0">
                    <a:pos x="16" y="30"/>
                  </a:cxn>
                  <a:cxn ang="0">
                    <a:pos x="0" y="49"/>
                  </a:cxn>
                  <a:cxn ang="0">
                    <a:pos x="39" y="49"/>
                  </a:cxn>
                  <a:cxn ang="0">
                    <a:pos x="82" y="90"/>
                  </a:cxn>
                  <a:cxn ang="0">
                    <a:pos x="117" y="118"/>
                  </a:cxn>
                  <a:cxn ang="0">
                    <a:pos x="124" y="146"/>
                  </a:cxn>
                  <a:cxn ang="0">
                    <a:pos x="156" y="165"/>
                  </a:cxn>
                  <a:cxn ang="0">
                    <a:pos x="199" y="169"/>
                  </a:cxn>
                  <a:cxn ang="0">
                    <a:pos x="240" y="200"/>
                  </a:cxn>
                  <a:cxn ang="0">
                    <a:pos x="252" y="223"/>
                  </a:cxn>
                  <a:cxn ang="0">
                    <a:pos x="262" y="257"/>
                  </a:cxn>
                  <a:cxn ang="0">
                    <a:pos x="283" y="275"/>
                  </a:cxn>
                  <a:cxn ang="0">
                    <a:pos x="330" y="282"/>
                  </a:cxn>
                  <a:cxn ang="0">
                    <a:pos x="330" y="247"/>
                  </a:cxn>
                </a:cxnLst>
                <a:rect l="0" t="0" r="r" b="b"/>
                <a:pathLst>
                  <a:path w="338" h="282">
                    <a:moveTo>
                      <a:pt x="330" y="247"/>
                    </a:moveTo>
                    <a:lnTo>
                      <a:pt x="338" y="259"/>
                    </a:lnTo>
                    <a:lnTo>
                      <a:pt x="336" y="227"/>
                    </a:lnTo>
                    <a:lnTo>
                      <a:pt x="278" y="210"/>
                    </a:lnTo>
                    <a:lnTo>
                      <a:pt x="256" y="155"/>
                    </a:lnTo>
                    <a:lnTo>
                      <a:pt x="256" y="124"/>
                    </a:lnTo>
                    <a:lnTo>
                      <a:pt x="235" y="102"/>
                    </a:lnTo>
                    <a:lnTo>
                      <a:pt x="178" y="90"/>
                    </a:lnTo>
                    <a:lnTo>
                      <a:pt x="140" y="71"/>
                    </a:lnTo>
                    <a:lnTo>
                      <a:pt x="82" y="16"/>
                    </a:lnTo>
                    <a:lnTo>
                      <a:pt x="74" y="0"/>
                    </a:lnTo>
                    <a:lnTo>
                      <a:pt x="53" y="0"/>
                    </a:lnTo>
                    <a:lnTo>
                      <a:pt x="16" y="30"/>
                    </a:lnTo>
                    <a:lnTo>
                      <a:pt x="0" y="49"/>
                    </a:lnTo>
                    <a:lnTo>
                      <a:pt x="39" y="49"/>
                    </a:lnTo>
                    <a:lnTo>
                      <a:pt x="82" y="90"/>
                    </a:lnTo>
                    <a:lnTo>
                      <a:pt x="117" y="118"/>
                    </a:lnTo>
                    <a:lnTo>
                      <a:pt x="124" y="146"/>
                    </a:lnTo>
                    <a:lnTo>
                      <a:pt x="156" y="165"/>
                    </a:lnTo>
                    <a:lnTo>
                      <a:pt x="199" y="169"/>
                    </a:lnTo>
                    <a:lnTo>
                      <a:pt x="240" y="200"/>
                    </a:lnTo>
                    <a:lnTo>
                      <a:pt x="252" y="223"/>
                    </a:lnTo>
                    <a:lnTo>
                      <a:pt x="262" y="257"/>
                    </a:lnTo>
                    <a:lnTo>
                      <a:pt x="283" y="275"/>
                    </a:lnTo>
                    <a:lnTo>
                      <a:pt x="330" y="282"/>
                    </a:lnTo>
                    <a:lnTo>
                      <a:pt x="330" y="2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0" name="Freeform 225"/>
              <p:cNvSpPr>
                <a:spLocks noChangeAspect="1"/>
              </p:cNvSpPr>
              <p:nvPr/>
            </p:nvSpPr>
            <p:spPr bwMode="gray">
              <a:xfrm>
                <a:off x="2991" y="3059"/>
                <a:ext cx="14" cy="17"/>
              </a:xfrm>
              <a:custGeom>
                <a:avLst/>
                <a:gdLst/>
                <a:ahLst/>
                <a:cxnLst>
                  <a:cxn ang="0">
                    <a:pos x="80" y="101"/>
                  </a:cxn>
                  <a:cxn ang="0">
                    <a:pos x="84" y="85"/>
                  </a:cxn>
                  <a:cxn ang="0">
                    <a:pos x="49" y="17"/>
                  </a:cxn>
                  <a:cxn ang="0">
                    <a:pos x="26" y="0"/>
                  </a:cxn>
                  <a:cxn ang="0">
                    <a:pos x="0" y="9"/>
                  </a:cxn>
                  <a:cxn ang="0">
                    <a:pos x="33" y="77"/>
                  </a:cxn>
                  <a:cxn ang="0">
                    <a:pos x="57" y="103"/>
                  </a:cxn>
                  <a:cxn ang="0">
                    <a:pos x="80" y="101"/>
                  </a:cxn>
                </a:cxnLst>
                <a:rect l="0" t="0" r="r" b="b"/>
                <a:pathLst>
                  <a:path w="84" h="103">
                    <a:moveTo>
                      <a:pt x="80" y="101"/>
                    </a:moveTo>
                    <a:lnTo>
                      <a:pt x="84" y="85"/>
                    </a:lnTo>
                    <a:lnTo>
                      <a:pt x="49" y="17"/>
                    </a:lnTo>
                    <a:lnTo>
                      <a:pt x="26" y="0"/>
                    </a:lnTo>
                    <a:lnTo>
                      <a:pt x="0" y="9"/>
                    </a:lnTo>
                    <a:lnTo>
                      <a:pt x="33" y="77"/>
                    </a:lnTo>
                    <a:lnTo>
                      <a:pt x="57" y="103"/>
                    </a:lnTo>
                    <a:lnTo>
                      <a:pt x="80" y="1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1" name="Freeform 226"/>
              <p:cNvSpPr>
                <a:spLocks noChangeAspect="1"/>
              </p:cNvSpPr>
              <p:nvPr/>
            </p:nvSpPr>
            <p:spPr bwMode="gray">
              <a:xfrm>
                <a:off x="3041" y="3123"/>
                <a:ext cx="80" cy="81"/>
              </a:xfrm>
              <a:custGeom>
                <a:avLst/>
                <a:gdLst/>
                <a:ahLst/>
                <a:cxnLst>
                  <a:cxn ang="0">
                    <a:pos x="186" y="0"/>
                  </a:cxn>
                  <a:cxn ang="0">
                    <a:pos x="136" y="7"/>
                  </a:cxn>
                  <a:cxn ang="0">
                    <a:pos x="82" y="43"/>
                  </a:cxn>
                  <a:cxn ang="0">
                    <a:pos x="53" y="31"/>
                  </a:cxn>
                  <a:cxn ang="0">
                    <a:pos x="10" y="101"/>
                  </a:cxn>
                  <a:cxn ang="0">
                    <a:pos x="0" y="135"/>
                  </a:cxn>
                  <a:cxn ang="0">
                    <a:pos x="25" y="185"/>
                  </a:cxn>
                  <a:cxn ang="0">
                    <a:pos x="82" y="211"/>
                  </a:cxn>
                  <a:cxn ang="0">
                    <a:pos x="109" y="259"/>
                  </a:cxn>
                  <a:cxn ang="0">
                    <a:pos x="90" y="320"/>
                  </a:cxn>
                  <a:cxn ang="0">
                    <a:pos x="100" y="369"/>
                  </a:cxn>
                  <a:cxn ang="0">
                    <a:pos x="120" y="391"/>
                  </a:cxn>
                  <a:cxn ang="0">
                    <a:pos x="150" y="403"/>
                  </a:cxn>
                  <a:cxn ang="0">
                    <a:pos x="158" y="363"/>
                  </a:cxn>
                  <a:cxn ang="0">
                    <a:pos x="184" y="331"/>
                  </a:cxn>
                  <a:cxn ang="0">
                    <a:pos x="199" y="358"/>
                  </a:cxn>
                  <a:cxn ang="0">
                    <a:pos x="229" y="383"/>
                  </a:cxn>
                  <a:cxn ang="0">
                    <a:pos x="246" y="443"/>
                  </a:cxn>
                  <a:cxn ang="0">
                    <a:pos x="251" y="483"/>
                  </a:cxn>
                  <a:cxn ang="0">
                    <a:pos x="269" y="487"/>
                  </a:cxn>
                  <a:cxn ang="0">
                    <a:pos x="284" y="412"/>
                  </a:cxn>
                  <a:cxn ang="0">
                    <a:pos x="319" y="397"/>
                  </a:cxn>
                  <a:cxn ang="0">
                    <a:pos x="341" y="434"/>
                  </a:cxn>
                  <a:cxn ang="0">
                    <a:pos x="370" y="461"/>
                  </a:cxn>
                  <a:cxn ang="0">
                    <a:pos x="402" y="479"/>
                  </a:cxn>
                  <a:cxn ang="0">
                    <a:pos x="395" y="397"/>
                  </a:cxn>
                  <a:cxn ang="0">
                    <a:pos x="368" y="286"/>
                  </a:cxn>
                  <a:cxn ang="0">
                    <a:pos x="341" y="246"/>
                  </a:cxn>
                  <a:cxn ang="0">
                    <a:pos x="330" y="201"/>
                  </a:cxn>
                  <a:cxn ang="0">
                    <a:pos x="398" y="244"/>
                  </a:cxn>
                  <a:cxn ang="0">
                    <a:pos x="404" y="266"/>
                  </a:cxn>
                  <a:cxn ang="0">
                    <a:pos x="422" y="261"/>
                  </a:cxn>
                  <a:cxn ang="0">
                    <a:pos x="447" y="238"/>
                  </a:cxn>
                  <a:cxn ang="0">
                    <a:pos x="479" y="234"/>
                  </a:cxn>
                  <a:cxn ang="0">
                    <a:pos x="473" y="207"/>
                  </a:cxn>
                  <a:cxn ang="0">
                    <a:pos x="428" y="178"/>
                  </a:cxn>
                  <a:cxn ang="0">
                    <a:pos x="400" y="122"/>
                  </a:cxn>
                  <a:cxn ang="0">
                    <a:pos x="402" y="92"/>
                  </a:cxn>
                  <a:cxn ang="0">
                    <a:pos x="368" y="74"/>
                  </a:cxn>
                  <a:cxn ang="0">
                    <a:pos x="276" y="43"/>
                  </a:cxn>
                  <a:cxn ang="0">
                    <a:pos x="231" y="29"/>
                  </a:cxn>
                  <a:cxn ang="0">
                    <a:pos x="210" y="29"/>
                  </a:cxn>
                  <a:cxn ang="0">
                    <a:pos x="186" y="0"/>
                  </a:cxn>
                </a:cxnLst>
                <a:rect l="0" t="0" r="r" b="b"/>
                <a:pathLst>
                  <a:path w="479" h="487">
                    <a:moveTo>
                      <a:pt x="186" y="0"/>
                    </a:moveTo>
                    <a:lnTo>
                      <a:pt x="136" y="7"/>
                    </a:lnTo>
                    <a:lnTo>
                      <a:pt x="82" y="43"/>
                    </a:lnTo>
                    <a:lnTo>
                      <a:pt x="53" y="31"/>
                    </a:lnTo>
                    <a:lnTo>
                      <a:pt x="10" y="101"/>
                    </a:lnTo>
                    <a:lnTo>
                      <a:pt x="0" y="135"/>
                    </a:lnTo>
                    <a:lnTo>
                      <a:pt x="25" y="185"/>
                    </a:lnTo>
                    <a:lnTo>
                      <a:pt x="82" y="211"/>
                    </a:lnTo>
                    <a:lnTo>
                      <a:pt x="109" y="259"/>
                    </a:lnTo>
                    <a:lnTo>
                      <a:pt x="90" y="320"/>
                    </a:lnTo>
                    <a:lnTo>
                      <a:pt x="100" y="369"/>
                    </a:lnTo>
                    <a:lnTo>
                      <a:pt x="120" y="391"/>
                    </a:lnTo>
                    <a:lnTo>
                      <a:pt x="150" y="403"/>
                    </a:lnTo>
                    <a:lnTo>
                      <a:pt x="158" y="363"/>
                    </a:lnTo>
                    <a:lnTo>
                      <a:pt x="184" y="331"/>
                    </a:lnTo>
                    <a:lnTo>
                      <a:pt x="199" y="358"/>
                    </a:lnTo>
                    <a:lnTo>
                      <a:pt x="229" y="383"/>
                    </a:lnTo>
                    <a:lnTo>
                      <a:pt x="246" y="443"/>
                    </a:lnTo>
                    <a:lnTo>
                      <a:pt x="251" y="483"/>
                    </a:lnTo>
                    <a:lnTo>
                      <a:pt x="269" y="487"/>
                    </a:lnTo>
                    <a:lnTo>
                      <a:pt x="284" y="412"/>
                    </a:lnTo>
                    <a:lnTo>
                      <a:pt x="319" y="397"/>
                    </a:lnTo>
                    <a:lnTo>
                      <a:pt x="341" y="434"/>
                    </a:lnTo>
                    <a:lnTo>
                      <a:pt x="370" y="461"/>
                    </a:lnTo>
                    <a:lnTo>
                      <a:pt x="402" y="479"/>
                    </a:lnTo>
                    <a:lnTo>
                      <a:pt x="395" y="397"/>
                    </a:lnTo>
                    <a:lnTo>
                      <a:pt x="368" y="286"/>
                    </a:lnTo>
                    <a:lnTo>
                      <a:pt x="341" y="246"/>
                    </a:lnTo>
                    <a:lnTo>
                      <a:pt x="330" y="201"/>
                    </a:lnTo>
                    <a:lnTo>
                      <a:pt x="398" y="244"/>
                    </a:lnTo>
                    <a:lnTo>
                      <a:pt x="404" y="266"/>
                    </a:lnTo>
                    <a:lnTo>
                      <a:pt x="422" y="261"/>
                    </a:lnTo>
                    <a:lnTo>
                      <a:pt x="447" y="238"/>
                    </a:lnTo>
                    <a:lnTo>
                      <a:pt x="479" y="234"/>
                    </a:lnTo>
                    <a:lnTo>
                      <a:pt x="473" y="207"/>
                    </a:lnTo>
                    <a:lnTo>
                      <a:pt x="428" y="178"/>
                    </a:lnTo>
                    <a:lnTo>
                      <a:pt x="400" y="122"/>
                    </a:lnTo>
                    <a:lnTo>
                      <a:pt x="402" y="92"/>
                    </a:lnTo>
                    <a:lnTo>
                      <a:pt x="368" y="74"/>
                    </a:lnTo>
                    <a:lnTo>
                      <a:pt x="276" y="43"/>
                    </a:lnTo>
                    <a:lnTo>
                      <a:pt x="231" y="29"/>
                    </a:lnTo>
                    <a:lnTo>
                      <a:pt x="210" y="29"/>
                    </a:lnTo>
                    <a:lnTo>
                      <a:pt x="1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2" name="Freeform 227"/>
              <p:cNvSpPr>
                <a:spLocks noChangeAspect="1"/>
              </p:cNvSpPr>
              <p:nvPr/>
            </p:nvSpPr>
            <p:spPr bwMode="gray">
              <a:xfrm>
                <a:off x="3008" y="2968"/>
                <a:ext cx="218" cy="182"/>
              </a:xfrm>
              <a:custGeom>
                <a:avLst/>
                <a:gdLst/>
                <a:ahLst/>
                <a:cxnLst>
                  <a:cxn ang="0">
                    <a:pos x="1174" y="264"/>
                  </a:cxn>
                  <a:cxn ang="0">
                    <a:pos x="961" y="242"/>
                  </a:cxn>
                  <a:cxn ang="0">
                    <a:pos x="913" y="249"/>
                  </a:cxn>
                  <a:cxn ang="0">
                    <a:pos x="835" y="273"/>
                  </a:cxn>
                  <a:cxn ang="0">
                    <a:pos x="718" y="322"/>
                  </a:cxn>
                  <a:cxn ang="0">
                    <a:pos x="804" y="375"/>
                  </a:cxn>
                  <a:cxn ang="0">
                    <a:pos x="849" y="434"/>
                  </a:cxn>
                  <a:cxn ang="0">
                    <a:pos x="749" y="387"/>
                  </a:cxn>
                  <a:cxn ang="0">
                    <a:pos x="774" y="451"/>
                  </a:cxn>
                  <a:cxn ang="0">
                    <a:pos x="749" y="467"/>
                  </a:cxn>
                  <a:cxn ang="0">
                    <a:pos x="690" y="417"/>
                  </a:cxn>
                  <a:cxn ang="0">
                    <a:pos x="683" y="461"/>
                  </a:cxn>
                  <a:cxn ang="0">
                    <a:pos x="697" y="504"/>
                  </a:cxn>
                  <a:cxn ang="0">
                    <a:pos x="639" y="420"/>
                  </a:cxn>
                  <a:cxn ang="0">
                    <a:pos x="551" y="349"/>
                  </a:cxn>
                  <a:cxn ang="0">
                    <a:pos x="510" y="340"/>
                  </a:cxn>
                  <a:cxn ang="0">
                    <a:pos x="501" y="448"/>
                  </a:cxn>
                  <a:cxn ang="0">
                    <a:pos x="533" y="523"/>
                  </a:cxn>
                  <a:cxn ang="0">
                    <a:pos x="614" y="642"/>
                  </a:cxn>
                  <a:cxn ang="0">
                    <a:pos x="641" y="710"/>
                  </a:cxn>
                  <a:cxn ang="0">
                    <a:pos x="607" y="716"/>
                  </a:cxn>
                  <a:cxn ang="0">
                    <a:pos x="598" y="669"/>
                  </a:cxn>
                  <a:cxn ang="0">
                    <a:pos x="555" y="696"/>
                  </a:cxn>
                  <a:cxn ang="0">
                    <a:pos x="565" y="760"/>
                  </a:cxn>
                  <a:cxn ang="0">
                    <a:pos x="524" y="762"/>
                  </a:cxn>
                  <a:cxn ang="0">
                    <a:pos x="503" y="793"/>
                  </a:cxn>
                  <a:cxn ang="0">
                    <a:pos x="580" y="823"/>
                  </a:cxn>
                  <a:cxn ang="0">
                    <a:pos x="641" y="840"/>
                  </a:cxn>
                  <a:cxn ang="0">
                    <a:pos x="683" y="882"/>
                  </a:cxn>
                  <a:cxn ang="0">
                    <a:pos x="740" y="935"/>
                  </a:cxn>
                  <a:cxn ang="0">
                    <a:pos x="788" y="956"/>
                  </a:cxn>
                  <a:cxn ang="0">
                    <a:pos x="743" y="1064"/>
                  </a:cxn>
                  <a:cxn ang="0">
                    <a:pos x="655" y="1025"/>
                  </a:cxn>
                  <a:cxn ang="0">
                    <a:pos x="567" y="1007"/>
                  </a:cxn>
                  <a:cxn ang="0">
                    <a:pos x="612" y="966"/>
                  </a:cxn>
                  <a:cxn ang="0">
                    <a:pos x="517" y="910"/>
                  </a:cxn>
                  <a:cxn ang="0">
                    <a:pos x="459" y="916"/>
                  </a:cxn>
                  <a:cxn ang="0">
                    <a:pos x="365" y="915"/>
                  </a:cxn>
                  <a:cxn ang="0">
                    <a:pos x="249" y="903"/>
                  </a:cxn>
                  <a:cxn ang="0">
                    <a:pos x="228" y="916"/>
                  </a:cxn>
                  <a:cxn ang="0">
                    <a:pos x="190" y="898"/>
                  </a:cxn>
                  <a:cxn ang="0">
                    <a:pos x="122" y="782"/>
                  </a:cxn>
                  <a:cxn ang="0">
                    <a:pos x="196" y="780"/>
                  </a:cxn>
                  <a:cxn ang="0">
                    <a:pos x="129" y="725"/>
                  </a:cxn>
                  <a:cxn ang="0">
                    <a:pos x="63" y="665"/>
                  </a:cxn>
                  <a:cxn ang="0">
                    <a:pos x="12" y="578"/>
                  </a:cxn>
                  <a:cxn ang="0">
                    <a:pos x="0" y="568"/>
                  </a:cxn>
                  <a:cxn ang="0">
                    <a:pos x="36" y="545"/>
                  </a:cxn>
                  <a:cxn ang="0">
                    <a:pos x="63" y="478"/>
                  </a:cxn>
                  <a:cxn ang="0">
                    <a:pos x="133" y="387"/>
                  </a:cxn>
                  <a:cxn ang="0">
                    <a:pos x="181" y="291"/>
                  </a:cxn>
                  <a:cxn ang="0">
                    <a:pos x="307" y="235"/>
                  </a:cxn>
                  <a:cxn ang="0">
                    <a:pos x="415" y="169"/>
                  </a:cxn>
                  <a:cxn ang="0">
                    <a:pos x="546" y="119"/>
                  </a:cxn>
                  <a:cxn ang="0">
                    <a:pos x="619" y="111"/>
                  </a:cxn>
                  <a:cxn ang="0">
                    <a:pos x="765" y="97"/>
                  </a:cxn>
                  <a:cxn ang="0">
                    <a:pos x="923" y="60"/>
                  </a:cxn>
                  <a:cxn ang="0">
                    <a:pos x="1092" y="140"/>
                  </a:cxn>
                  <a:cxn ang="0">
                    <a:pos x="1218" y="79"/>
                  </a:cxn>
                  <a:cxn ang="0">
                    <a:pos x="1268" y="0"/>
                  </a:cxn>
                  <a:cxn ang="0">
                    <a:pos x="1311" y="52"/>
                  </a:cxn>
                  <a:cxn ang="0">
                    <a:pos x="1267" y="126"/>
                  </a:cxn>
                  <a:cxn ang="0">
                    <a:pos x="1247" y="238"/>
                  </a:cxn>
                </a:cxnLst>
                <a:rect l="0" t="0" r="r" b="b"/>
                <a:pathLst>
                  <a:path w="1311" h="1095">
                    <a:moveTo>
                      <a:pt x="1208" y="293"/>
                    </a:moveTo>
                    <a:lnTo>
                      <a:pt x="1174" y="264"/>
                    </a:lnTo>
                    <a:lnTo>
                      <a:pt x="997" y="217"/>
                    </a:lnTo>
                    <a:lnTo>
                      <a:pt x="961" y="242"/>
                    </a:lnTo>
                    <a:lnTo>
                      <a:pt x="941" y="249"/>
                    </a:lnTo>
                    <a:lnTo>
                      <a:pt x="913" y="249"/>
                    </a:lnTo>
                    <a:lnTo>
                      <a:pt x="873" y="232"/>
                    </a:lnTo>
                    <a:lnTo>
                      <a:pt x="835" y="273"/>
                    </a:lnTo>
                    <a:lnTo>
                      <a:pt x="774" y="286"/>
                    </a:lnTo>
                    <a:lnTo>
                      <a:pt x="718" y="322"/>
                    </a:lnTo>
                    <a:lnTo>
                      <a:pt x="749" y="355"/>
                    </a:lnTo>
                    <a:lnTo>
                      <a:pt x="804" y="375"/>
                    </a:lnTo>
                    <a:lnTo>
                      <a:pt x="839" y="414"/>
                    </a:lnTo>
                    <a:lnTo>
                      <a:pt x="849" y="434"/>
                    </a:lnTo>
                    <a:lnTo>
                      <a:pt x="808" y="401"/>
                    </a:lnTo>
                    <a:lnTo>
                      <a:pt x="749" y="387"/>
                    </a:lnTo>
                    <a:lnTo>
                      <a:pt x="733" y="421"/>
                    </a:lnTo>
                    <a:lnTo>
                      <a:pt x="774" y="451"/>
                    </a:lnTo>
                    <a:lnTo>
                      <a:pt x="778" y="498"/>
                    </a:lnTo>
                    <a:lnTo>
                      <a:pt x="749" y="467"/>
                    </a:lnTo>
                    <a:lnTo>
                      <a:pt x="726" y="431"/>
                    </a:lnTo>
                    <a:lnTo>
                      <a:pt x="690" y="417"/>
                    </a:lnTo>
                    <a:lnTo>
                      <a:pt x="675" y="421"/>
                    </a:lnTo>
                    <a:lnTo>
                      <a:pt x="683" y="461"/>
                    </a:lnTo>
                    <a:lnTo>
                      <a:pt x="718" y="489"/>
                    </a:lnTo>
                    <a:lnTo>
                      <a:pt x="697" y="504"/>
                    </a:lnTo>
                    <a:lnTo>
                      <a:pt x="659" y="467"/>
                    </a:lnTo>
                    <a:lnTo>
                      <a:pt x="639" y="420"/>
                    </a:lnTo>
                    <a:lnTo>
                      <a:pt x="553" y="363"/>
                    </a:lnTo>
                    <a:lnTo>
                      <a:pt x="551" y="349"/>
                    </a:lnTo>
                    <a:lnTo>
                      <a:pt x="563" y="322"/>
                    </a:lnTo>
                    <a:lnTo>
                      <a:pt x="510" y="340"/>
                    </a:lnTo>
                    <a:lnTo>
                      <a:pt x="501" y="393"/>
                    </a:lnTo>
                    <a:lnTo>
                      <a:pt x="501" y="448"/>
                    </a:lnTo>
                    <a:lnTo>
                      <a:pt x="508" y="495"/>
                    </a:lnTo>
                    <a:lnTo>
                      <a:pt x="533" y="523"/>
                    </a:lnTo>
                    <a:lnTo>
                      <a:pt x="549" y="579"/>
                    </a:lnTo>
                    <a:lnTo>
                      <a:pt x="614" y="642"/>
                    </a:lnTo>
                    <a:lnTo>
                      <a:pt x="633" y="680"/>
                    </a:lnTo>
                    <a:lnTo>
                      <a:pt x="641" y="710"/>
                    </a:lnTo>
                    <a:lnTo>
                      <a:pt x="623" y="721"/>
                    </a:lnTo>
                    <a:lnTo>
                      <a:pt x="607" y="716"/>
                    </a:lnTo>
                    <a:lnTo>
                      <a:pt x="614" y="692"/>
                    </a:lnTo>
                    <a:lnTo>
                      <a:pt x="598" y="669"/>
                    </a:lnTo>
                    <a:lnTo>
                      <a:pt x="565" y="665"/>
                    </a:lnTo>
                    <a:lnTo>
                      <a:pt x="555" y="696"/>
                    </a:lnTo>
                    <a:lnTo>
                      <a:pt x="576" y="747"/>
                    </a:lnTo>
                    <a:lnTo>
                      <a:pt x="565" y="760"/>
                    </a:lnTo>
                    <a:lnTo>
                      <a:pt x="546" y="763"/>
                    </a:lnTo>
                    <a:lnTo>
                      <a:pt x="524" y="762"/>
                    </a:lnTo>
                    <a:lnTo>
                      <a:pt x="487" y="768"/>
                    </a:lnTo>
                    <a:lnTo>
                      <a:pt x="503" y="793"/>
                    </a:lnTo>
                    <a:lnTo>
                      <a:pt x="546" y="813"/>
                    </a:lnTo>
                    <a:lnTo>
                      <a:pt x="580" y="823"/>
                    </a:lnTo>
                    <a:lnTo>
                      <a:pt x="607" y="837"/>
                    </a:lnTo>
                    <a:lnTo>
                      <a:pt x="641" y="840"/>
                    </a:lnTo>
                    <a:lnTo>
                      <a:pt x="659" y="882"/>
                    </a:lnTo>
                    <a:lnTo>
                      <a:pt x="683" y="882"/>
                    </a:lnTo>
                    <a:lnTo>
                      <a:pt x="710" y="913"/>
                    </a:lnTo>
                    <a:lnTo>
                      <a:pt x="740" y="935"/>
                    </a:lnTo>
                    <a:lnTo>
                      <a:pt x="761" y="937"/>
                    </a:lnTo>
                    <a:lnTo>
                      <a:pt x="788" y="956"/>
                    </a:lnTo>
                    <a:lnTo>
                      <a:pt x="792" y="1095"/>
                    </a:lnTo>
                    <a:lnTo>
                      <a:pt x="743" y="1064"/>
                    </a:lnTo>
                    <a:lnTo>
                      <a:pt x="704" y="1016"/>
                    </a:lnTo>
                    <a:lnTo>
                      <a:pt x="655" y="1025"/>
                    </a:lnTo>
                    <a:lnTo>
                      <a:pt x="600" y="1025"/>
                    </a:lnTo>
                    <a:lnTo>
                      <a:pt x="567" y="1007"/>
                    </a:lnTo>
                    <a:lnTo>
                      <a:pt x="606" y="995"/>
                    </a:lnTo>
                    <a:lnTo>
                      <a:pt x="612" y="966"/>
                    </a:lnTo>
                    <a:lnTo>
                      <a:pt x="569" y="959"/>
                    </a:lnTo>
                    <a:lnTo>
                      <a:pt x="517" y="910"/>
                    </a:lnTo>
                    <a:lnTo>
                      <a:pt x="495" y="931"/>
                    </a:lnTo>
                    <a:lnTo>
                      <a:pt x="459" y="916"/>
                    </a:lnTo>
                    <a:lnTo>
                      <a:pt x="411" y="924"/>
                    </a:lnTo>
                    <a:lnTo>
                      <a:pt x="365" y="915"/>
                    </a:lnTo>
                    <a:lnTo>
                      <a:pt x="300" y="924"/>
                    </a:lnTo>
                    <a:lnTo>
                      <a:pt x="249" y="903"/>
                    </a:lnTo>
                    <a:lnTo>
                      <a:pt x="235" y="903"/>
                    </a:lnTo>
                    <a:lnTo>
                      <a:pt x="228" y="916"/>
                    </a:lnTo>
                    <a:lnTo>
                      <a:pt x="206" y="924"/>
                    </a:lnTo>
                    <a:lnTo>
                      <a:pt x="190" y="898"/>
                    </a:lnTo>
                    <a:lnTo>
                      <a:pt x="169" y="851"/>
                    </a:lnTo>
                    <a:lnTo>
                      <a:pt x="122" y="782"/>
                    </a:lnTo>
                    <a:lnTo>
                      <a:pt x="161" y="786"/>
                    </a:lnTo>
                    <a:lnTo>
                      <a:pt x="196" y="780"/>
                    </a:lnTo>
                    <a:lnTo>
                      <a:pt x="183" y="747"/>
                    </a:lnTo>
                    <a:lnTo>
                      <a:pt x="129" y="725"/>
                    </a:lnTo>
                    <a:lnTo>
                      <a:pt x="120" y="760"/>
                    </a:lnTo>
                    <a:lnTo>
                      <a:pt x="63" y="665"/>
                    </a:lnTo>
                    <a:lnTo>
                      <a:pt x="28" y="637"/>
                    </a:lnTo>
                    <a:lnTo>
                      <a:pt x="12" y="578"/>
                    </a:lnTo>
                    <a:lnTo>
                      <a:pt x="5" y="568"/>
                    </a:lnTo>
                    <a:lnTo>
                      <a:pt x="0" y="568"/>
                    </a:lnTo>
                    <a:lnTo>
                      <a:pt x="5" y="570"/>
                    </a:lnTo>
                    <a:lnTo>
                      <a:pt x="36" y="545"/>
                    </a:lnTo>
                    <a:lnTo>
                      <a:pt x="52" y="521"/>
                    </a:lnTo>
                    <a:lnTo>
                      <a:pt x="63" y="478"/>
                    </a:lnTo>
                    <a:lnTo>
                      <a:pt x="100" y="451"/>
                    </a:lnTo>
                    <a:lnTo>
                      <a:pt x="133" y="387"/>
                    </a:lnTo>
                    <a:lnTo>
                      <a:pt x="181" y="342"/>
                    </a:lnTo>
                    <a:lnTo>
                      <a:pt x="181" y="291"/>
                    </a:lnTo>
                    <a:lnTo>
                      <a:pt x="174" y="252"/>
                    </a:lnTo>
                    <a:lnTo>
                      <a:pt x="307" y="235"/>
                    </a:lnTo>
                    <a:lnTo>
                      <a:pt x="348" y="195"/>
                    </a:lnTo>
                    <a:lnTo>
                      <a:pt x="415" y="169"/>
                    </a:lnTo>
                    <a:lnTo>
                      <a:pt x="493" y="169"/>
                    </a:lnTo>
                    <a:lnTo>
                      <a:pt x="546" y="119"/>
                    </a:lnTo>
                    <a:lnTo>
                      <a:pt x="571" y="113"/>
                    </a:lnTo>
                    <a:lnTo>
                      <a:pt x="619" y="111"/>
                    </a:lnTo>
                    <a:lnTo>
                      <a:pt x="680" y="97"/>
                    </a:lnTo>
                    <a:lnTo>
                      <a:pt x="765" y="97"/>
                    </a:lnTo>
                    <a:lnTo>
                      <a:pt x="880" y="58"/>
                    </a:lnTo>
                    <a:lnTo>
                      <a:pt x="923" y="60"/>
                    </a:lnTo>
                    <a:lnTo>
                      <a:pt x="958" y="93"/>
                    </a:lnTo>
                    <a:lnTo>
                      <a:pt x="1092" y="140"/>
                    </a:lnTo>
                    <a:lnTo>
                      <a:pt x="1167" y="123"/>
                    </a:lnTo>
                    <a:lnTo>
                      <a:pt x="1218" y="79"/>
                    </a:lnTo>
                    <a:lnTo>
                      <a:pt x="1224" y="5"/>
                    </a:lnTo>
                    <a:lnTo>
                      <a:pt x="1268" y="0"/>
                    </a:lnTo>
                    <a:lnTo>
                      <a:pt x="1278" y="23"/>
                    </a:lnTo>
                    <a:lnTo>
                      <a:pt x="1311" y="52"/>
                    </a:lnTo>
                    <a:lnTo>
                      <a:pt x="1307" y="94"/>
                    </a:lnTo>
                    <a:lnTo>
                      <a:pt x="1267" y="126"/>
                    </a:lnTo>
                    <a:lnTo>
                      <a:pt x="1260" y="182"/>
                    </a:lnTo>
                    <a:lnTo>
                      <a:pt x="1247" y="238"/>
                    </a:lnTo>
                    <a:lnTo>
                      <a:pt x="1208" y="29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3" name="Freeform 228"/>
            <p:cNvSpPr>
              <a:spLocks noChangeAspect="1"/>
            </p:cNvSpPr>
            <p:nvPr/>
          </p:nvSpPr>
          <p:spPr bwMode="gray">
            <a:xfrm>
              <a:off x="2369" y="2932"/>
              <a:ext cx="13" cy="8"/>
            </a:xfrm>
            <a:custGeom>
              <a:avLst/>
              <a:gdLst/>
              <a:ahLst/>
              <a:cxnLst>
                <a:cxn ang="0">
                  <a:pos x="70" y="27"/>
                </a:cxn>
                <a:cxn ang="0">
                  <a:pos x="77" y="43"/>
                </a:cxn>
                <a:cxn ang="0">
                  <a:pos x="61" y="49"/>
                </a:cxn>
                <a:cxn ang="0">
                  <a:pos x="36" y="48"/>
                </a:cxn>
                <a:cxn ang="0">
                  <a:pos x="25" y="25"/>
                </a:cxn>
                <a:cxn ang="0">
                  <a:pos x="0" y="0"/>
                </a:cxn>
                <a:cxn ang="0">
                  <a:pos x="50" y="6"/>
                </a:cxn>
                <a:cxn ang="0">
                  <a:pos x="70" y="27"/>
                </a:cxn>
              </a:cxnLst>
              <a:rect l="0" t="0" r="r" b="b"/>
              <a:pathLst>
                <a:path w="77" h="49">
                  <a:moveTo>
                    <a:pt x="70" y="27"/>
                  </a:moveTo>
                  <a:lnTo>
                    <a:pt x="77" y="43"/>
                  </a:lnTo>
                  <a:lnTo>
                    <a:pt x="61" y="49"/>
                  </a:lnTo>
                  <a:lnTo>
                    <a:pt x="36" y="48"/>
                  </a:lnTo>
                  <a:lnTo>
                    <a:pt x="25" y="25"/>
                  </a:lnTo>
                  <a:lnTo>
                    <a:pt x="0" y="0"/>
                  </a:lnTo>
                  <a:lnTo>
                    <a:pt x="50" y="6"/>
                  </a:lnTo>
                  <a:lnTo>
                    <a:pt x="70"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4" name="Freeform 229"/>
            <p:cNvSpPr>
              <a:spLocks noChangeAspect="1"/>
            </p:cNvSpPr>
            <p:nvPr/>
          </p:nvSpPr>
          <p:spPr bwMode="gray">
            <a:xfrm>
              <a:off x="3680" y="2881"/>
              <a:ext cx="229" cy="111"/>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5" name="Freeform 230"/>
            <p:cNvSpPr>
              <a:spLocks noChangeAspect="1"/>
            </p:cNvSpPr>
            <p:nvPr/>
          </p:nvSpPr>
          <p:spPr bwMode="gray">
            <a:xfrm>
              <a:off x="3801" y="2983"/>
              <a:ext cx="105" cy="108"/>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06" name="Group 231"/>
            <p:cNvGrpSpPr>
              <a:grpSpLocks noChangeAspect="1"/>
            </p:cNvGrpSpPr>
            <p:nvPr/>
          </p:nvGrpSpPr>
          <p:grpSpPr bwMode="auto">
            <a:xfrm>
              <a:off x="3847" y="2958"/>
              <a:ext cx="189" cy="152"/>
              <a:chOff x="3847" y="2958"/>
              <a:chExt cx="189" cy="152"/>
            </a:xfrm>
            <a:grpFill/>
          </p:grpSpPr>
          <p:sp>
            <p:nvSpPr>
              <p:cNvPr id="107" name="Freeform 232"/>
              <p:cNvSpPr>
                <a:spLocks noChangeAspect="1"/>
              </p:cNvSpPr>
              <p:nvPr/>
            </p:nvSpPr>
            <p:spPr bwMode="gray">
              <a:xfrm>
                <a:off x="3847" y="3054"/>
                <a:ext cx="40" cy="37"/>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9" name="Freeform 233"/>
              <p:cNvSpPr>
                <a:spLocks noChangeAspect="1"/>
              </p:cNvSpPr>
              <p:nvPr/>
            </p:nvSpPr>
            <p:spPr bwMode="gray">
              <a:xfrm>
                <a:off x="3853" y="2958"/>
                <a:ext cx="183" cy="152"/>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sp>
        <p:nvSpPr>
          <p:cNvPr id="238" name="Round Diagonal Corner Rectangle 163"/>
          <p:cNvSpPr/>
          <p:nvPr/>
        </p:nvSpPr>
        <p:spPr>
          <a:xfrm>
            <a:off x="2459542" y="1655402"/>
            <a:ext cx="2630770" cy="566877"/>
          </a:xfrm>
          <a:prstGeom prst="round2DiagRect">
            <a:avLst>
              <a:gd name="adj1" fmla="val 0"/>
              <a:gd name="adj2" fmla="val 0"/>
            </a:avLst>
          </a:prstGeom>
          <a:solidFill>
            <a:schemeClr val="accent2"/>
          </a:solidFill>
          <a:ln w="6350">
            <a:noFill/>
            <a:miter lim="800000"/>
            <a:headEnd/>
            <a:tailEnd/>
          </a:ln>
        </p:spPr>
        <p:txBody>
          <a:bodyPr vert="horz" lIns="54000" tIns="54000" rIns="54000" bIns="54000" anchor="ctr" anchorCtr="0"/>
          <a:lstStyle/>
          <a:p>
            <a:pPr marL="216000" indent="-216000" defTabSz="762000" eaLnBrk="0" fontAlgn="base" hangingPunct="0">
              <a:lnSpc>
                <a:spcPct val="90000"/>
              </a:lnSpc>
              <a:spcBef>
                <a:spcPct val="0"/>
              </a:spcBef>
              <a:spcAft>
                <a:spcPct val="0"/>
              </a:spcAft>
              <a:buClr>
                <a:schemeClr val="bg1"/>
              </a:buClr>
              <a:buFont typeface="Univers for KPMG Light" panose="020B0403020202020204" pitchFamily="34" charset="0"/>
              <a:buChar char="—"/>
              <a:defRPr/>
            </a:pPr>
            <a:r>
              <a:rPr lang="en-US" sz="900" dirty="0" smtClean="0">
                <a:solidFill>
                  <a:schemeClr val="bg1"/>
                </a:solidFill>
              </a:rPr>
              <a:t>Scandinavian coffee market is consolidated</a:t>
            </a:r>
          </a:p>
          <a:p>
            <a:pPr marL="216000" indent="-216000" defTabSz="762000" eaLnBrk="0" fontAlgn="base" hangingPunct="0">
              <a:lnSpc>
                <a:spcPct val="90000"/>
              </a:lnSpc>
              <a:spcBef>
                <a:spcPct val="0"/>
              </a:spcBef>
              <a:spcAft>
                <a:spcPct val="0"/>
              </a:spcAft>
              <a:buClr>
                <a:schemeClr val="bg1"/>
              </a:buClr>
              <a:buFont typeface="Univers for KPMG Light" panose="020B0403020202020204" pitchFamily="34" charset="0"/>
              <a:buChar char="—"/>
              <a:defRPr/>
            </a:pPr>
            <a:endParaRPr lang="en-US" sz="900" dirty="0" smtClean="0">
              <a:solidFill>
                <a:schemeClr val="bg1"/>
              </a:solidFill>
            </a:endParaRPr>
          </a:p>
          <a:p>
            <a:pPr marL="216000" indent="-216000" defTabSz="762000" eaLnBrk="0" fontAlgn="base" hangingPunct="0">
              <a:lnSpc>
                <a:spcPct val="90000"/>
              </a:lnSpc>
              <a:spcBef>
                <a:spcPct val="0"/>
              </a:spcBef>
              <a:spcAft>
                <a:spcPct val="0"/>
              </a:spcAft>
              <a:buClr>
                <a:schemeClr val="bg1"/>
              </a:buClr>
              <a:buFont typeface="Univers for KPMG Light" panose="020B0403020202020204" pitchFamily="34" charset="0"/>
              <a:buChar char="—"/>
              <a:defRPr/>
            </a:pPr>
            <a:r>
              <a:rPr lang="en-US" sz="900" dirty="0" smtClean="0">
                <a:solidFill>
                  <a:schemeClr val="bg1"/>
                </a:solidFill>
              </a:rPr>
              <a:t>Top four players account for over 80% of the total market in each country</a:t>
            </a:r>
          </a:p>
        </p:txBody>
      </p:sp>
      <p:sp>
        <p:nvSpPr>
          <p:cNvPr id="239" name="Round Diagonal Corner Rectangle 165"/>
          <p:cNvSpPr/>
          <p:nvPr/>
        </p:nvSpPr>
        <p:spPr>
          <a:xfrm>
            <a:off x="6791184" y="1637904"/>
            <a:ext cx="2630770" cy="555399"/>
          </a:xfrm>
          <a:prstGeom prst="round2DiagRect">
            <a:avLst>
              <a:gd name="adj1" fmla="val 0"/>
              <a:gd name="adj2" fmla="val 0"/>
            </a:avLst>
          </a:prstGeom>
          <a:solidFill>
            <a:schemeClr val="accent4"/>
          </a:solidFill>
          <a:ln w="6350">
            <a:noFill/>
            <a:miter lim="800000"/>
            <a:headEnd/>
            <a:tailEnd/>
          </a:ln>
        </p:spPr>
        <p:txBody>
          <a:bodyPr vert="horz" lIns="54000" tIns="54000" rIns="54000" bIns="54000" anchor="ctr" anchorCtr="0"/>
          <a:lstStyle/>
          <a:p>
            <a:pPr marL="216000" indent="-216000" defTabSz="762000" eaLnBrk="0" fontAlgn="base" hangingPunct="0">
              <a:lnSpc>
                <a:spcPct val="90000"/>
              </a:lnSpc>
              <a:spcBef>
                <a:spcPct val="0"/>
              </a:spcBef>
              <a:spcAft>
                <a:spcPct val="0"/>
              </a:spcAft>
              <a:buClr>
                <a:schemeClr val="bg1"/>
              </a:buClr>
              <a:buFont typeface="Univers for KPMG Light" panose="020B0403020202020204" pitchFamily="34" charset="0"/>
              <a:buChar char="—"/>
              <a:defRPr/>
            </a:pPr>
            <a:r>
              <a:rPr lang="en-US" sz="900" dirty="0" smtClean="0">
                <a:solidFill>
                  <a:schemeClr val="bg1"/>
                </a:solidFill>
              </a:rPr>
              <a:t>[Target] has a strong market position in Finland</a:t>
            </a:r>
          </a:p>
          <a:p>
            <a:pPr marL="216000" indent="-216000" defTabSz="762000" eaLnBrk="0" fontAlgn="base" hangingPunct="0">
              <a:lnSpc>
                <a:spcPct val="90000"/>
              </a:lnSpc>
              <a:spcBef>
                <a:spcPct val="0"/>
              </a:spcBef>
              <a:spcAft>
                <a:spcPct val="0"/>
              </a:spcAft>
              <a:buClr>
                <a:schemeClr val="bg1"/>
              </a:buClr>
              <a:buFont typeface="Univers for KPMG Light" panose="020B0403020202020204" pitchFamily="34" charset="0"/>
              <a:buChar char="—"/>
              <a:defRPr/>
            </a:pPr>
            <a:r>
              <a:rPr lang="en-US" sz="900" dirty="0" smtClean="0">
                <a:solidFill>
                  <a:schemeClr val="bg1"/>
                </a:solidFill>
              </a:rPr>
              <a:t>However, [Target] face a stiff competition in the Norwegian and Swedish coffee market </a:t>
            </a:r>
            <a:endParaRPr lang="en-US" sz="900" dirty="0">
              <a:solidFill>
                <a:schemeClr val="bg1"/>
              </a:solidFill>
            </a:endParaRPr>
          </a:p>
        </p:txBody>
      </p:sp>
      <p:sp>
        <p:nvSpPr>
          <p:cNvPr id="240" name="Rectangle 166"/>
          <p:cNvSpPr/>
          <p:nvPr/>
        </p:nvSpPr>
        <p:spPr>
          <a:xfrm>
            <a:off x="2852325" y="1412903"/>
            <a:ext cx="1845205" cy="22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2"/>
                </a:solidFill>
              </a:rPr>
              <a:t>Insights on market</a:t>
            </a:r>
            <a:endParaRPr lang="en-US" sz="900" b="1" dirty="0">
              <a:solidFill>
                <a:schemeClr val="accent2"/>
              </a:solidFill>
            </a:endParaRPr>
          </a:p>
        </p:txBody>
      </p:sp>
      <p:sp>
        <p:nvSpPr>
          <p:cNvPr id="241" name="Rectangle 167"/>
          <p:cNvSpPr/>
          <p:nvPr/>
        </p:nvSpPr>
        <p:spPr>
          <a:xfrm>
            <a:off x="7207896" y="1412903"/>
            <a:ext cx="1845205" cy="22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4"/>
                </a:solidFill>
              </a:rPr>
              <a:t>Insights on the target</a:t>
            </a:r>
            <a:endParaRPr lang="en-US" sz="900" b="1" dirty="0">
              <a:solidFill>
                <a:schemeClr val="accent4"/>
              </a:solidFill>
            </a:endParaRPr>
          </a:p>
        </p:txBody>
      </p:sp>
      <p:sp>
        <p:nvSpPr>
          <p:cNvPr id="244" name="Textfeld 59"/>
          <p:cNvSpPr txBox="1"/>
          <p:nvPr/>
        </p:nvSpPr>
        <p:spPr>
          <a:xfrm>
            <a:off x="2463492" y="6025188"/>
            <a:ext cx="6943702" cy="184666"/>
          </a:xfrm>
          <a:prstGeom prst="rect">
            <a:avLst/>
          </a:prstGeom>
          <a:noFill/>
        </p:spPr>
        <p:txBody>
          <a:bodyPr wrap="square" lIns="0" tIns="0" rIns="0" bIns="0" rtlCol="0">
            <a:spAutoFit/>
          </a:bodyPr>
          <a:lstStyle/>
          <a:p>
            <a:pPr marL="360363" indent="-360363" defTabSz="361950"/>
            <a:r>
              <a:rPr lang="en-US" sz="600" dirty="0" smtClean="0"/>
              <a:t>Note: 	Pie charts are recreated and thus, represent indicative values.</a:t>
            </a:r>
          </a:p>
          <a:p>
            <a:pPr marL="360363" indent="-360363" defTabSz="361950"/>
            <a:r>
              <a:rPr lang="en-US" sz="600" dirty="0" smtClean="0"/>
              <a:t>Sources: 	Euromonitor; KPMG Research</a:t>
            </a:r>
          </a:p>
        </p:txBody>
      </p:sp>
      <p:sp>
        <p:nvSpPr>
          <p:cNvPr id="245" name="Rechteck 43"/>
          <p:cNvSpPr/>
          <p:nvPr/>
        </p:nvSpPr>
        <p:spPr>
          <a:xfrm>
            <a:off x="7411915" y="2625521"/>
            <a:ext cx="2010040" cy="260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tx2"/>
                </a:solidFill>
              </a:rPr>
              <a:t>Swedish coffee market share (20X1)</a:t>
            </a:r>
            <a:endParaRPr lang="en-US" sz="900" b="1" baseline="30000" dirty="0">
              <a:solidFill>
                <a:schemeClr val="tx2"/>
              </a:solidFill>
            </a:endParaRPr>
          </a:p>
        </p:txBody>
      </p:sp>
      <p:sp>
        <p:nvSpPr>
          <p:cNvPr id="246" name="Rechteck 43"/>
          <p:cNvSpPr/>
          <p:nvPr/>
        </p:nvSpPr>
        <p:spPr>
          <a:xfrm>
            <a:off x="2652704" y="2625521"/>
            <a:ext cx="2078328" cy="260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tx2"/>
                </a:solidFill>
              </a:rPr>
              <a:t>Finnish coffee market share (20X1)</a:t>
            </a:r>
            <a:endParaRPr lang="en-US" sz="900" b="1" baseline="30000" dirty="0">
              <a:solidFill>
                <a:schemeClr val="tx2"/>
              </a:solidFill>
            </a:endParaRPr>
          </a:p>
        </p:txBody>
      </p:sp>
      <p:sp>
        <p:nvSpPr>
          <p:cNvPr id="247" name="Rectangle 153"/>
          <p:cNvSpPr/>
          <p:nvPr/>
        </p:nvSpPr>
        <p:spPr>
          <a:xfrm>
            <a:off x="2506980" y="4389119"/>
            <a:ext cx="2245238" cy="1340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Finnish coffee market is consolidated. Top four companies contribute to about 89% of market</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Private label players gained market share in 20X2. These companies would intensify competition in the near future</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In 20X2, </a:t>
            </a:r>
            <a:r>
              <a:rPr lang="en-US" sz="900" dirty="0" smtClean="0">
                <a:solidFill>
                  <a:schemeClr val="tx1"/>
                </a:solidFill>
                <a:cs typeface="Arial" pitchFamily="34" charset="0"/>
              </a:rPr>
              <a:t>[Name] entered </a:t>
            </a:r>
            <a:r>
              <a:rPr lang="en-US" sz="900" dirty="0" smtClean="0">
                <a:solidFill>
                  <a:schemeClr val="tx1"/>
                </a:solidFill>
                <a:cs typeface="Arial" pitchFamily="34" charset="0"/>
              </a:rPr>
              <a:t>Finnish market and is likely to intensify the competition</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Other key players include </a:t>
            </a:r>
            <a:r>
              <a:rPr lang="en-US" sz="900" dirty="0" smtClean="0">
                <a:solidFill>
                  <a:schemeClr val="tx1"/>
                </a:solidFill>
                <a:cs typeface="Arial" pitchFamily="34" charset="0"/>
              </a:rPr>
              <a:t>[Names]</a:t>
            </a:r>
            <a:endParaRPr lang="en-US" sz="900" dirty="0" smtClean="0">
              <a:solidFill>
                <a:schemeClr val="tx1"/>
              </a:solidFill>
              <a:cs typeface="Arial" pitchFamily="34" charset="0"/>
            </a:endParaRPr>
          </a:p>
        </p:txBody>
      </p:sp>
      <p:sp>
        <p:nvSpPr>
          <p:cNvPr id="248" name="Rechteck 43"/>
          <p:cNvSpPr/>
          <p:nvPr/>
        </p:nvSpPr>
        <p:spPr>
          <a:xfrm>
            <a:off x="5028525" y="2625521"/>
            <a:ext cx="2078328" cy="260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tx2"/>
                </a:solidFill>
              </a:rPr>
              <a:t>Norwegian coffee market share (20X1)</a:t>
            </a:r>
            <a:endParaRPr lang="en-US" sz="900" b="1" baseline="30000" dirty="0">
              <a:solidFill>
                <a:schemeClr val="tx2"/>
              </a:solidFill>
            </a:endParaRPr>
          </a:p>
        </p:txBody>
      </p:sp>
      <p:sp>
        <p:nvSpPr>
          <p:cNvPr id="249" name="Rectangle 155"/>
          <p:cNvSpPr/>
          <p:nvPr/>
        </p:nvSpPr>
        <p:spPr>
          <a:xfrm>
            <a:off x="5006340" y="4389119"/>
            <a:ext cx="2127346" cy="1340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Norwegian coffee market is consolidated and top four players attribute about 80% to total market</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Domestic players, </a:t>
            </a:r>
            <a:r>
              <a:rPr lang="en-US" sz="900" dirty="0" smtClean="0">
                <a:solidFill>
                  <a:schemeClr val="tx1"/>
                </a:solidFill>
                <a:cs typeface="Arial" pitchFamily="34" charset="0"/>
              </a:rPr>
              <a:t>[Names], dominate </a:t>
            </a:r>
            <a:r>
              <a:rPr lang="en-US" sz="900" dirty="0" smtClean="0">
                <a:solidFill>
                  <a:schemeClr val="tx1"/>
                </a:solidFill>
                <a:cs typeface="Arial" pitchFamily="34" charset="0"/>
              </a:rPr>
              <a:t>and account for about 55% to the Norwegian coffee market</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Other key players include </a:t>
            </a:r>
            <a:r>
              <a:rPr lang="en-US" sz="900" dirty="0">
                <a:solidFill>
                  <a:schemeClr val="tx1"/>
                </a:solidFill>
                <a:cs typeface="Arial" pitchFamily="34" charset="0"/>
              </a:rPr>
              <a:t>[Names], </a:t>
            </a:r>
            <a:endParaRPr lang="en-US" sz="900" dirty="0" smtClean="0">
              <a:solidFill>
                <a:schemeClr val="tx1"/>
              </a:solidFill>
              <a:cs typeface="Arial" pitchFamily="34" charset="0"/>
            </a:endParaRPr>
          </a:p>
        </p:txBody>
      </p:sp>
      <p:sp>
        <p:nvSpPr>
          <p:cNvPr id="250" name="Rectangle 156"/>
          <p:cNvSpPr/>
          <p:nvPr/>
        </p:nvSpPr>
        <p:spPr>
          <a:xfrm>
            <a:off x="7307579" y="4389119"/>
            <a:ext cx="2070413" cy="1340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Swedish coffee market is consolidated . Top four players account for about 81% of the market</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latin typeface="Arial"/>
                <a:cs typeface="Arial" pitchFamily="34" charset="0"/>
              </a:rPr>
              <a:t>These four companies are likely to dominate in the near future</a:t>
            </a:r>
          </a:p>
          <a:p>
            <a:pPr marL="216000" lvl="2" indent="-216000">
              <a:spcAft>
                <a:spcPts val="300"/>
              </a:spcAft>
              <a:buClr>
                <a:schemeClr val="tx2"/>
              </a:buClr>
              <a:buFont typeface="Univers for KPMG Light" panose="020B0403020202020204" pitchFamily="34" charset="0"/>
              <a:buChar char="—"/>
              <a:defRPr/>
            </a:pPr>
            <a:r>
              <a:rPr lang="en-US" sz="900" dirty="0" smtClean="0">
                <a:solidFill>
                  <a:schemeClr val="tx1"/>
                </a:solidFill>
                <a:cs typeface="Arial" pitchFamily="34" charset="0"/>
              </a:rPr>
              <a:t>Market players also include private label coffee brands of various retailers, such as </a:t>
            </a:r>
            <a:r>
              <a:rPr lang="en-US" sz="900" dirty="0">
                <a:solidFill>
                  <a:schemeClr val="tx1"/>
                </a:solidFill>
                <a:cs typeface="Arial" pitchFamily="34" charset="0"/>
              </a:rPr>
              <a:t>[Names], </a:t>
            </a:r>
            <a:endParaRPr lang="en-US" sz="900" dirty="0" smtClean="0">
              <a:solidFill>
                <a:schemeClr val="tx1"/>
              </a:solidFill>
              <a:latin typeface="Arial"/>
              <a:cs typeface="Arial" pitchFamily="34" charset="0"/>
            </a:endParaRPr>
          </a:p>
        </p:txBody>
      </p:sp>
      <p:pic>
        <p:nvPicPr>
          <p:cNvPr id="251" name="Picture 28" descr="fin"/>
          <p:cNvPicPr>
            <a:picLocks noChangeArrowheads="1"/>
          </p:cNvPicPr>
          <p:nvPr/>
        </p:nvPicPr>
        <p:blipFill>
          <a:blip r:embed="rId7" cstate="print"/>
          <a:srcRect/>
          <a:stretch>
            <a:fillRect/>
          </a:stretch>
        </p:blipFill>
        <p:spPr bwMode="gray">
          <a:xfrm>
            <a:off x="2481577" y="2688277"/>
            <a:ext cx="201607" cy="133521"/>
          </a:xfrm>
          <a:prstGeom prst="rect">
            <a:avLst/>
          </a:prstGeom>
          <a:noFill/>
          <a:ln w="6350" algn="ctr">
            <a:solidFill>
              <a:srgbClr val="97989A"/>
            </a:solidFill>
            <a:miter lim="800000"/>
            <a:headEnd/>
            <a:tailEnd/>
          </a:ln>
          <a:effectLst/>
        </p:spPr>
      </p:pic>
      <p:pic>
        <p:nvPicPr>
          <p:cNvPr id="252" name="Picture 32" descr="nor"/>
          <p:cNvPicPr>
            <a:picLocks noChangeArrowheads="1"/>
          </p:cNvPicPr>
          <p:nvPr/>
        </p:nvPicPr>
        <p:blipFill>
          <a:blip r:embed="rId8" cstate="print"/>
          <a:srcRect/>
          <a:stretch>
            <a:fillRect/>
          </a:stretch>
        </p:blipFill>
        <p:spPr bwMode="gray">
          <a:xfrm>
            <a:off x="4796559" y="2688277"/>
            <a:ext cx="201607" cy="133521"/>
          </a:xfrm>
          <a:prstGeom prst="rect">
            <a:avLst/>
          </a:prstGeom>
          <a:noFill/>
          <a:ln w="6350" algn="ctr">
            <a:solidFill>
              <a:srgbClr val="97989A"/>
            </a:solidFill>
            <a:miter lim="800000"/>
            <a:headEnd/>
            <a:tailEnd/>
          </a:ln>
          <a:effectLst/>
        </p:spPr>
      </p:pic>
      <p:pic>
        <p:nvPicPr>
          <p:cNvPr id="253" name="Picture 34" descr="swe"/>
          <p:cNvPicPr>
            <a:picLocks noChangeArrowheads="1"/>
          </p:cNvPicPr>
          <p:nvPr/>
        </p:nvPicPr>
        <p:blipFill>
          <a:blip r:embed="rId9" cstate="print"/>
          <a:srcRect/>
          <a:stretch>
            <a:fillRect/>
          </a:stretch>
        </p:blipFill>
        <p:spPr bwMode="gray">
          <a:xfrm>
            <a:off x="7203568" y="2688277"/>
            <a:ext cx="201607" cy="133521"/>
          </a:xfrm>
          <a:prstGeom prst="rect">
            <a:avLst/>
          </a:prstGeom>
          <a:noFill/>
          <a:ln w="6350" algn="ctr">
            <a:solidFill>
              <a:srgbClr val="97989A"/>
            </a:solidFill>
            <a:miter lim="800000"/>
            <a:headEnd/>
            <a:tailEnd/>
          </a:ln>
          <a:effectLst/>
        </p:spPr>
      </p:pic>
      <p:cxnSp>
        <p:nvCxnSpPr>
          <p:cNvPr id="35" name="Gerader Verbinder 34"/>
          <p:cNvCxnSpPr/>
          <p:nvPr/>
        </p:nvCxnSpPr>
        <p:spPr>
          <a:xfrm>
            <a:off x="4859338" y="2951668"/>
            <a:ext cx="0" cy="296907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7236778" y="2974528"/>
            <a:ext cx="0" cy="296907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custDataLst>
              <p:tags r:id="rId2"/>
            </p:custDataLst>
          </p:nvPr>
        </p:nvPicPr>
        <p:blipFill>
          <a:blip r:embed="rId10"/>
          <a:stretch>
            <a:fillRect/>
          </a:stretch>
        </p:blipFill>
        <p:spPr>
          <a:xfrm>
            <a:off x="-2652790" y="1460941"/>
            <a:ext cx="1993565" cy="2225233"/>
          </a:xfrm>
          <a:prstGeom prst="rect">
            <a:avLst/>
          </a:prstGeom>
        </p:spPr>
      </p:pic>
      <p:pic>
        <p:nvPicPr>
          <p:cNvPr id="9" name="Grafik 8"/>
          <p:cNvPicPr>
            <a:picLocks noChangeAspect="1"/>
          </p:cNvPicPr>
          <p:nvPr>
            <p:custDataLst>
              <p:tags r:id="rId3"/>
            </p:custDataLst>
          </p:nvPr>
        </p:nvPicPr>
        <p:blipFill>
          <a:blip r:embed="rId11"/>
          <a:stretch>
            <a:fillRect/>
          </a:stretch>
        </p:blipFill>
        <p:spPr>
          <a:xfrm>
            <a:off x="-2660762" y="3807626"/>
            <a:ext cx="1993565" cy="2225233"/>
          </a:xfrm>
          <a:prstGeom prst="rect">
            <a:avLst/>
          </a:prstGeom>
        </p:spPr>
      </p:pic>
      <p:pic>
        <p:nvPicPr>
          <p:cNvPr id="12" name="Grafik 11"/>
          <p:cNvPicPr>
            <a:picLocks noChangeAspect="1"/>
          </p:cNvPicPr>
          <p:nvPr>
            <p:custDataLst>
              <p:tags r:id="rId4"/>
            </p:custDataLst>
          </p:nvPr>
        </p:nvPicPr>
        <p:blipFill>
          <a:blip r:embed="rId12"/>
          <a:stretch>
            <a:fillRect/>
          </a:stretch>
        </p:blipFill>
        <p:spPr>
          <a:xfrm>
            <a:off x="10501856" y="1418521"/>
            <a:ext cx="1993565" cy="2225233"/>
          </a:xfrm>
          <a:prstGeom prst="rect">
            <a:avLst/>
          </a:prstGeom>
        </p:spPr>
      </p:pic>
      <p:graphicFrame>
        <p:nvGraphicFramePr>
          <p:cNvPr id="179" name="Objekt 178"/>
          <p:cNvGraphicFramePr>
            <a:graphicFrameLocks noChangeAspect="1"/>
          </p:cNvGraphicFramePr>
          <p:nvPr>
            <p:extLst>
              <p:ext uri="{D42A27DB-BD31-4B8C-83A1-F6EECF244321}">
                <p14:modId xmlns:p14="http://schemas.microsoft.com/office/powerpoint/2010/main" val="2146004412"/>
              </p:ext>
            </p:extLst>
          </p:nvPr>
        </p:nvGraphicFramePr>
        <p:xfrm>
          <a:off x="-1581597" y="750196"/>
          <a:ext cx="914400" cy="771525"/>
        </p:xfrm>
        <a:graphic>
          <a:graphicData uri="http://schemas.openxmlformats.org/presentationml/2006/ole">
            <mc:AlternateContent xmlns:mc="http://schemas.openxmlformats.org/markup-compatibility/2006">
              <mc:Choice xmlns:v="urn:schemas-microsoft-com:vml" Requires="v">
                <p:oleObj spid="_x0000_s13362" name="Worksheet" showAsIcon="1" r:id="rId13" imgW="914400" imgH="771480" progId="Excel.Sheet.12">
                  <p:embed/>
                </p:oleObj>
              </mc:Choice>
              <mc:Fallback>
                <p:oleObj name="Worksheet" showAsIcon="1" r:id="rId13" imgW="914400" imgH="771480" progId="Excel.Sheet.12">
                  <p:embed/>
                  <p:pic>
                    <p:nvPicPr>
                      <p:cNvPr id="0" name=""/>
                      <p:cNvPicPr/>
                      <p:nvPr/>
                    </p:nvPicPr>
                    <p:blipFill>
                      <a:blip r:embed="rId14"/>
                      <a:stretch>
                        <a:fillRect/>
                      </a:stretch>
                    </p:blipFill>
                    <p:spPr>
                      <a:xfrm>
                        <a:off x="-1581597" y="750196"/>
                        <a:ext cx="914400" cy="771525"/>
                      </a:xfrm>
                      <a:prstGeom prst="rect">
                        <a:avLst/>
                      </a:prstGeom>
                    </p:spPr>
                  </p:pic>
                </p:oleObj>
              </mc:Fallback>
            </mc:AlternateContent>
          </a:graphicData>
        </a:graphic>
      </p:graphicFrame>
      <p:pic>
        <p:nvPicPr>
          <p:cNvPr id="10" name="Picture 9"/>
          <p:cNvPicPr>
            <a:picLocks noChangeAspect="1"/>
          </p:cNvPicPr>
          <p:nvPr/>
        </p:nvPicPr>
        <p:blipFill>
          <a:blip r:embed="rId15"/>
          <a:stretch>
            <a:fillRect/>
          </a:stretch>
        </p:blipFill>
        <p:spPr>
          <a:xfrm>
            <a:off x="4830473" y="2577906"/>
            <a:ext cx="2479172" cy="2113806"/>
          </a:xfrm>
          <a:prstGeom prst="rect">
            <a:avLst/>
          </a:prstGeom>
        </p:spPr>
      </p:pic>
      <p:pic>
        <p:nvPicPr>
          <p:cNvPr id="13" name="Picture 12"/>
          <p:cNvPicPr>
            <a:picLocks noChangeAspect="1"/>
          </p:cNvPicPr>
          <p:nvPr/>
        </p:nvPicPr>
        <p:blipFill>
          <a:blip r:embed="rId16"/>
          <a:stretch>
            <a:fillRect/>
          </a:stretch>
        </p:blipFill>
        <p:spPr>
          <a:xfrm>
            <a:off x="2512305" y="2752477"/>
            <a:ext cx="2431906" cy="1754657"/>
          </a:xfrm>
          <a:prstGeom prst="rect">
            <a:avLst/>
          </a:prstGeom>
        </p:spPr>
      </p:pic>
      <p:pic>
        <p:nvPicPr>
          <p:cNvPr id="17" name="Picture 16"/>
          <p:cNvPicPr>
            <a:picLocks noChangeAspect="1"/>
          </p:cNvPicPr>
          <p:nvPr/>
        </p:nvPicPr>
        <p:blipFill>
          <a:blip r:embed="rId17"/>
          <a:stretch>
            <a:fillRect/>
          </a:stretch>
        </p:blipFill>
        <p:spPr>
          <a:xfrm>
            <a:off x="7191167" y="2726054"/>
            <a:ext cx="2431906" cy="1754657"/>
          </a:xfrm>
          <a:prstGeom prst="rect">
            <a:avLst/>
          </a:prstGeom>
        </p:spPr>
      </p:pic>
    </p:spTree>
    <p:extLst>
      <p:ext uri="{BB962C8B-B14F-4D97-AF65-F5344CB8AC3E}">
        <p14:creationId xmlns:p14="http://schemas.microsoft.com/office/powerpoint/2010/main" val="2358795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The sector had increasing sales and increasing margins between </a:t>
            </a:r>
            <a:r>
              <a:rPr lang="en-US" dirty="0" smtClean="0"/>
              <a:t>20X1-20X5</a:t>
            </a:r>
            <a:endParaRPr lang="en-US" dirty="0"/>
          </a:p>
          <a:p>
            <a:pPr lvl="0"/>
            <a:r>
              <a:rPr lang="en-US" dirty="0"/>
              <a:t>The [target] showed decreasing margins despite increasing sales</a:t>
            </a:r>
          </a:p>
          <a:p>
            <a:pPr lvl="0"/>
            <a:r>
              <a:rPr lang="en-US" dirty="0"/>
              <a:t>[Comp 4] appears to have achieved the strongest increase in sales with a poor cost structure or low sales prices</a:t>
            </a:r>
          </a:p>
          <a:p>
            <a:pPr lvl="0"/>
            <a:r>
              <a:rPr lang="en-US" dirty="0"/>
              <a:t>The economic crisis has resulted in a cyclic development in the sector</a:t>
            </a:r>
          </a:p>
          <a:p>
            <a:endParaRPr lang="en-US" dirty="0"/>
          </a:p>
        </p:txBody>
      </p:sp>
      <p:sp>
        <p:nvSpPr>
          <p:cNvPr id="5" name="Titel 4"/>
          <p:cNvSpPr>
            <a:spLocks noGrp="1"/>
          </p:cNvSpPr>
          <p:nvPr>
            <p:ph type="title"/>
          </p:nvPr>
        </p:nvSpPr>
        <p:spPr/>
        <p:txBody>
          <a:bodyPr/>
          <a:lstStyle/>
          <a:p>
            <a:r>
              <a:rPr lang="en-US" dirty="0" smtClean="0"/>
              <a:t>4. </a:t>
            </a:r>
            <a:r>
              <a:rPr lang="en-US" dirty="0" smtClean="0">
                <a:cs typeface="Arial" pitchFamily="34" charset="0"/>
              </a:rPr>
              <a:t>Analysis of the historical sector profitability and trends, analysis of the market shares </a:t>
            </a:r>
            <a:r>
              <a:rPr lang="en-US" dirty="0" smtClean="0"/>
              <a:t>(1/3)</a:t>
            </a:r>
            <a:endParaRPr lang="en-US" dirty="0"/>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8" name="Text Placeholder 12"/>
          <p:cNvSpPr txBox="1">
            <a:spLocks/>
          </p:cNvSpPr>
          <p:nvPr>
            <p:custDataLst>
              <p:tags r:id="rId1"/>
            </p:custDataLst>
          </p:nvPr>
        </p:nvSpPr>
        <p:spPr>
          <a:xfrm>
            <a:off x="2447922" y="1422401"/>
            <a:ext cx="3407755" cy="151422"/>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Key competitor performance in Pulp &amp; </a:t>
            </a:r>
            <a:r>
              <a:rPr lang="en-US" sz="900" kern="0" dirty="0" smtClean="0">
                <a:latin typeface="Arial" panose="020B0604020202020204" pitchFamily="34" charset="0"/>
                <a:cs typeface="Arial" panose="020B0604020202020204" pitchFamily="34" charset="0"/>
              </a:rPr>
              <a:t>Paper (20X1-X5)</a:t>
            </a:r>
            <a:endParaRPr lang="en-US" sz="900" kern="0" dirty="0">
              <a:latin typeface="Arial" panose="020B0604020202020204" pitchFamily="34" charset="0"/>
              <a:cs typeface="Arial" panose="020B0604020202020204" pitchFamily="34" charset="0"/>
            </a:endParaRPr>
          </a:p>
        </p:txBody>
      </p:sp>
      <p:sp>
        <p:nvSpPr>
          <p:cNvPr id="171" name="Text Placeholder 12"/>
          <p:cNvSpPr txBox="1">
            <a:spLocks/>
          </p:cNvSpPr>
          <p:nvPr>
            <p:custDataLst>
              <p:tags r:id="rId2"/>
            </p:custDataLst>
          </p:nvPr>
        </p:nvSpPr>
        <p:spPr>
          <a:xfrm>
            <a:off x="2500676" y="1660587"/>
            <a:ext cx="3355001" cy="19722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solidFill>
                  <a:schemeClr val="tx1"/>
                </a:solidFill>
                <a:latin typeface="Arial" panose="020B0604020202020204" pitchFamily="34" charset="0"/>
                <a:cs typeface="Arial" panose="020B0604020202020204" pitchFamily="34" charset="0"/>
              </a:rPr>
              <a:t>- Revenue- </a:t>
            </a:r>
            <a:endParaRPr lang="en-US" sz="900" kern="0" dirty="0">
              <a:solidFill>
                <a:schemeClr val="tx1"/>
              </a:solidFill>
              <a:latin typeface="Arial" panose="020B0604020202020204" pitchFamily="34" charset="0"/>
              <a:cs typeface="Arial" panose="020B0604020202020204" pitchFamily="34" charset="0"/>
            </a:endParaRPr>
          </a:p>
        </p:txBody>
      </p:sp>
      <p:sp>
        <p:nvSpPr>
          <p:cNvPr id="172" name="Text Placeholder 12"/>
          <p:cNvSpPr txBox="1">
            <a:spLocks/>
          </p:cNvSpPr>
          <p:nvPr>
            <p:custDataLst>
              <p:tags r:id="rId3"/>
            </p:custDataLst>
          </p:nvPr>
        </p:nvSpPr>
        <p:spPr>
          <a:xfrm>
            <a:off x="6093069" y="1660587"/>
            <a:ext cx="3350357" cy="177006"/>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solidFill>
                  <a:schemeClr val="tx1"/>
                </a:solidFill>
                <a:latin typeface="Arial" panose="020B0604020202020204" pitchFamily="34" charset="0"/>
                <a:cs typeface="Arial" panose="020B0604020202020204" pitchFamily="34" charset="0"/>
              </a:rPr>
              <a:t>- EBIT margin- </a:t>
            </a:r>
            <a:endParaRPr lang="en-US" sz="900" kern="0" dirty="0">
              <a:solidFill>
                <a:schemeClr val="tx1"/>
              </a:solidFill>
              <a:latin typeface="Arial" panose="020B0604020202020204" pitchFamily="34" charset="0"/>
              <a:cs typeface="Arial" panose="020B0604020202020204" pitchFamily="34" charset="0"/>
            </a:endParaRPr>
          </a:p>
        </p:txBody>
      </p:sp>
      <p:graphicFrame>
        <p:nvGraphicFramePr>
          <p:cNvPr id="4" name="Object 97"/>
          <p:cNvGraphicFramePr>
            <a:graphicFrameLocks noChangeAspect="1"/>
          </p:cNvGraphicFramePr>
          <p:nvPr>
            <p:custDataLst>
              <p:tags r:id="rId4"/>
            </p:custDataLst>
            <p:extLst>
              <p:ext uri="{D42A27DB-BD31-4B8C-83A1-F6EECF244321}">
                <p14:modId xmlns:p14="http://schemas.microsoft.com/office/powerpoint/2010/main" val="2009457821"/>
              </p:ext>
            </p:extLst>
          </p:nvPr>
        </p:nvGraphicFramePr>
        <p:xfrm>
          <a:off x="2395415" y="2179432"/>
          <a:ext cx="2445488" cy="3183034"/>
        </p:xfrm>
        <a:graphic>
          <a:graphicData uri="http://schemas.openxmlformats.org/drawingml/2006/chart">
            <c:chart xmlns:c="http://schemas.openxmlformats.org/drawingml/2006/chart" xmlns:r="http://schemas.openxmlformats.org/officeDocument/2006/relationships" r:id="rId28"/>
          </a:graphicData>
        </a:graphic>
      </p:graphicFrame>
      <p:sp>
        <p:nvSpPr>
          <p:cNvPr id="57" name="Rectangle 105"/>
          <p:cNvSpPr/>
          <p:nvPr>
            <p:custDataLst>
              <p:tags r:id="rId5"/>
            </p:custDataLst>
          </p:nvPr>
        </p:nvSpPr>
        <p:spPr bwMode="auto">
          <a:xfrm>
            <a:off x="4870214" y="2495966"/>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BA6CBC3F-8BC8-4A69-821E-576925355567}" type="datetime'''[''''C''o''''''''''''m''''p ''''4'''''''''''''''''''']'''''">
              <a:rPr lang="en-US" sz="800" smtClean="0">
                <a:solidFill>
                  <a:schemeClr val="accent3"/>
                </a:solidFill>
                <a:cs typeface="Arial"/>
              </a:rPr>
              <a:pPr/>
              <a:t>[Comp 4]</a:t>
            </a:fld>
            <a:endParaRPr lang="en-US" sz="800" dirty="0">
              <a:solidFill>
                <a:schemeClr val="accent3"/>
              </a:solidFill>
              <a:latin typeface="Arial"/>
              <a:cs typeface="Arial"/>
              <a:sym typeface="Arial"/>
            </a:endParaRPr>
          </a:p>
        </p:txBody>
      </p:sp>
      <p:sp>
        <p:nvSpPr>
          <p:cNvPr id="58" name="Rectangle 107"/>
          <p:cNvSpPr/>
          <p:nvPr>
            <p:custDataLst>
              <p:tags r:id="rId6"/>
            </p:custDataLst>
          </p:nvPr>
        </p:nvSpPr>
        <p:spPr bwMode="auto">
          <a:xfrm>
            <a:off x="4870214" y="3922422"/>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E29FEDD6-D82B-44A4-BE23-404112A63F4A}" type="datetime'''''[''''''''''C''''om''''p'''''''' ''''3'']'''">
              <a:rPr lang="en-US" sz="800" smtClean="0">
                <a:solidFill>
                  <a:schemeClr val="accent2"/>
                </a:solidFill>
                <a:cs typeface="Arial"/>
              </a:rPr>
              <a:pPr/>
              <a:t>[Comp 3]</a:t>
            </a:fld>
            <a:endParaRPr lang="en-US" sz="800" dirty="0">
              <a:solidFill>
                <a:schemeClr val="accent2"/>
              </a:solidFill>
              <a:latin typeface="Arial"/>
              <a:cs typeface="Arial"/>
              <a:sym typeface="Arial"/>
            </a:endParaRPr>
          </a:p>
        </p:txBody>
      </p:sp>
      <p:sp>
        <p:nvSpPr>
          <p:cNvPr id="59" name="Rectangle 108"/>
          <p:cNvSpPr/>
          <p:nvPr>
            <p:custDataLst>
              <p:tags r:id="rId7"/>
            </p:custDataLst>
          </p:nvPr>
        </p:nvSpPr>
        <p:spPr bwMode="auto">
          <a:xfrm>
            <a:off x="4870214" y="4125385"/>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69276C02-477F-4DE5-A8BD-CD7E38998797}" type="datetime'''''''[C''o''''''''m''''''''''''''p'''''''''''''''' ''2'']'''">
              <a:rPr lang="en-US" sz="800" smtClean="0">
                <a:solidFill>
                  <a:schemeClr val="accent1"/>
                </a:solidFill>
                <a:cs typeface="Arial"/>
              </a:rPr>
              <a:pPr/>
              <a:t>[Comp 2]</a:t>
            </a:fld>
            <a:endParaRPr lang="en-US" sz="800" dirty="0">
              <a:solidFill>
                <a:schemeClr val="accent1"/>
              </a:solidFill>
              <a:latin typeface="Arial"/>
              <a:cs typeface="Arial"/>
              <a:sym typeface="Arial"/>
            </a:endParaRPr>
          </a:p>
        </p:txBody>
      </p:sp>
      <p:sp>
        <p:nvSpPr>
          <p:cNvPr id="60" name="Rectangle 109"/>
          <p:cNvSpPr/>
          <p:nvPr>
            <p:custDataLst>
              <p:tags r:id="rId8"/>
            </p:custDataLst>
          </p:nvPr>
        </p:nvSpPr>
        <p:spPr bwMode="auto">
          <a:xfrm>
            <a:off x="4870214" y="3753763"/>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1F10EF8D-7244-4CEB-AC22-06C8CC862B54}" type="datetime'''''[''C''''''''''''o''''m''''''p'''''' ''''''''1'']'''''''''">
              <a:rPr lang="en-US" sz="800" smtClean="0">
                <a:solidFill>
                  <a:schemeClr val="tx2"/>
                </a:solidFill>
                <a:cs typeface="Arial"/>
              </a:rPr>
              <a:pPr/>
              <a:t>[Comp 1]</a:t>
            </a:fld>
            <a:endParaRPr lang="en-US" sz="800" dirty="0">
              <a:solidFill>
                <a:schemeClr val="tx2"/>
              </a:solidFill>
              <a:latin typeface="Arial"/>
              <a:cs typeface="Arial"/>
              <a:sym typeface="Arial"/>
            </a:endParaRPr>
          </a:p>
        </p:txBody>
      </p:sp>
      <p:sp>
        <p:nvSpPr>
          <p:cNvPr id="61" name="Rectangle 110"/>
          <p:cNvSpPr/>
          <p:nvPr>
            <p:custDataLst>
              <p:tags r:id="rId9"/>
            </p:custDataLst>
          </p:nvPr>
        </p:nvSpPr>
        <p:spPr bwMode="auto">
          <a:xfrm>
            <a:off x="4870214" y="3533649"/>
            <a:ext cx="434512"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72920A65-45BF-480F-AAB0-4CC5DFC83940}" type="datetime'''''''''[''''''''Tar''g''''''e''''''''''''t'''''''']'''''">
              <a:rPr lang="en-US" sz="800" smtClean="0">
                <a:solidFill>
                  <a:schemeClr val="accent4"/>
                </a:solidFill>
                <a:cs typeface="Arial"/>
              </a:rPr>
              <a:pPr>
                <a:spcBef>
                  <a:spcPct val="0"/>
                </a:spcBef>
                <a:spcAft>
                  <a:spcPct val="0"/>
                </a:spcAft>
              </a:pPr>
              <a:t>[Target]</a:t>
            </a:fld>
            <a:r>
              <a:rPr lang="en-US" sz="800" baseline="30000" dirty="0" smtClean="0">
                <a:solidFill>
                  <a:schemeClr val="accent4"/>
                </a:solidFill>
                <a:cs typeface="Arial"/>
              </a:rPr>
              <a:t>(b)</a:t>
            </a:r>
            <a:endParaRPr lang="en-US" sz="800" dirty="0">
              <a:solidFill>
                <a:schemeClr val="accent4"/>
              </a:solidFill>
              <a:latin typeface="Arial"/>
              <a:cs typeface="Arial"/>
              <a:sym typeface="Arial"/>
            </a:endParaRPr>
          </a:p>
        </p:txBody>
      </p:sp>
      <p:sp>
        <p:nvSpPr>
          <p:cNvPr id="62" name="Rectangle 111"/>
          <p:cNvSpPr/>
          <p:nvPr>
            <p:custDataLst>
              <p:tags r:id="rId10"/>
            </p:custDataLst>
          </p:nvPr>
        </p:nvSpPr>
        <p:spPr bwMode="auto">
          <a:xfrm>
            <a:off x="4639896" y="5293135"/>
            <a:ext cx="259363"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800" dirty="0" smtClean="0">
                <a:solidFill>
                  <a:schemeClr val="tx1"/>
                </a:solidFill>
                <a:cs typeface="Arial"/>
              </a:rPr>
              <a:t>20X5</a:t>
            </a:r>
            <a:endParaRPr lang="en-US" sz="800" dirty="0">
              <a:solidFill>
                <a:schemeClr val="tx1"/>
              </a:solidFill>
              <a:latin typeface="Arial"/>
              <a:cs typeface="Arial"/>
              <a:sym typeface="Arial"/>
            </a:endParaRPr>
          </a:p>
        </p:txBody>
      </p:sp>
      <p:sp>
        <p:nvSpPr>
          <p:cNvPr id="63" name="Rectangle 112"/>
          <p:cNvSpPr/>
          <p:nvPr>
            <p:custDataLst>
              <p:tags r:id="rId11"/>
            </p:custDataLst>
          </p:nvPr>
        </p:nvSpPr>
        <p:spPr bwMode="auto">
          <a:xfrm>
            <a:off x="4211300" y="5293135"/>
            <a:ext cx="12578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endParaRPr lang="en-US" sz="800" dirty="0">
              <a:solidFill>
                <a:schemeClr val="tx1"/>
              </a:solidFill>
              <a:latin typeface="Arial"/>
              <a:cs typeface="Arial"/>
              <a:sym typeface="Arial"/>
            </a:endParaRPr>
          </a:p>
        </p:txBody>
      </p:sp>
      <p:sp>
        <p:nvSpPr>
          <p:cNvPr id="64" name="Rectangle 113"/>
          <p:cNvSpPr/>
          <p:nvPr>
            <p:custDataLst>
              <p:tags r:id="rId12"/>
            </p:custDataLst>
          </p:nvPr>
        </p:nvSpPr>
        <p:spPr bwMode="auto">
          <a:xfrm>
            <a:off x="3688171" y="5293135"/>
            <a:ext cx="12578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endParaRPr lang="en-US" sz="800" dirty="0">
              <a:solidFill>
                <a:schemeClr val="tx1"/>
              </a:solidFill>
              <a:latin typeface="Arial"/>
              <a:cs typeface="Arial"/>
              <a:sym typeface="Arial"/>
            </a:endParaRPr>
          </a:p>
        </p:txBody>
      </p:sp>
      <p:sp>
        <p:nvSpPr>
          <p:cNvPr id="65" name="Rectangle 114"/>
          <p:cNvSpPr/>
          <p:nvPr>
            <p:custDataLst>
              <p:tags r:id="rId13"/>
            </p:custDataLst>
          </p:nvPr>
        </p:nvSpPr>
        <p:spPr bwMode="auto">
          <a:xfrm>
            <a:off x="3173618" y="5293135"/>
            <a:ext cx="12578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endParaRPr lang="en-US" sz="800" dirty="0">
              <a:solidFill>
                <a:schemeClr val="tx1"/>
              </a:solidFill>
              <a:latin typeface="Arial"/>
              <a:cs typeface="Arial"/>
              <a:sym typeface="Arial"/>
            </a:endParaRPr>
          </a:p>
        </p:txBody>
      </p:sp>
      <p:sp>
        <p:nvSpPr>
          <p:cNvPr id="66" name="Rectangle 115"/>
          <p:cNvSpPr/>
          <p:nvPr>
            <p:custDataLst>
              <p:tags r:id="rId14"/>
            </p:custDataLst>
          </p:nvPr>
        </p:nvSpPr>
        <p:spPr bwMode="auto">
          <a:xfrm>
            <a:off x="2593317" y="5293135"/>
            <a:ext cx="240125"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800" dirty="0" smtClean="0">
                <a:solidFill>
                  <a:schemeClr val="tx1"/>
                </a:solidFill>
                <a:cs typeface="Arial"/>
              </a:rPr>
              <a:t>20X1</a:t>
            </a:r>
            <a:endParaRPr lang="en-US" sz="800" dirty="0">
              <a:solidFill>
                <a:schemeClr val="tx1"/>
              </a:solidFill>
              <a:latin typeface="Arial"/>
              <a:cs typeface="Arial"/>
              <a:sym typeface="Arial"/>
            </a:endParaRPr>
          </a:p>
        </p:txBody>
      </p:sp>
      <p:sp>
        <p:nvSpPr>
          <p:cNvPr id="67" name="Rectangle 30"/>
          <p:cNvSpPr txBox="1">
            <a:spLocks noChangeArrowheads="1"/>
          </p:cNvSpPr>
          <p:nvPr/>
        </p:nvSpPr>
        <p:spPr bwMode="auto">
          <a:xfrm>
            <a:off x="5428037" y="2503465"/>
            <a:ext cx="202058"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3"/>
                </a:solidFill>
              </a:rPr>
              <a:t>32.1</a:t>
            </a:r>
            <a:endParaRPr lang="en-US" sz="800" dirty="0">
              <a:solidFill>
                <a:schemeClr val="accent3"/>
              </a:solidFill>
            </a:endParaRPr>
          </a:p>
        </p:txBody>
      </p:sp>
      <p:sp>
        <p:nvSpPr>
          <p:cNvPr id="68" name="Rectangle 30"/>
          <p:cNvSpPr txBox="1">
            <a:spLocks noChangeArrowheads="1"/>
          </p:cNvSpPr>
          <p:nvPr/>
        </p:nvSpPr>
        <p:spPr bwMode="auto">
          <a:xfrm>
            <a:off x="5758094" y="2504259"/>
            <a:ext cx="285335" cy="123111"/>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3"/>
                </a:solidFill>
              </a:rPr>
              <a:t>59.2</a:t>
            </a:r>
            <a:r>
              <a:rPr lang="en-US" sz="800" baseline="30000" dirty="0" smtClean="0">
                <a:solidFill>
                  <a:schemeClr val="accent3"/>
                </a:solidFill>
                <a:cs typeface="Arial"/>
              </a:rPr>
              <a:t>(a)</a:t>
            </a:r>
            <a:endParaRPr lang="en-US" sz="800" dirty="0">
              <a:solidFill>
                <a:schemeClr val="accent3"/>
              </a:solidFill>
            </a:endParaRPr>
          </a:p>
        </p:txBody>
      </p:sp>
      <p:sp>
        <p:nvSpPr>
          <p:cNvPr id="69" name="Rectangle 30"/>
          <p:cNvSpPr txBox="1">
            <a:spLocks noChangeArrowheads="1"/>
          </p:cNvSpPr>
          <p:nvPr/>
        </p:nvSpPr>
        <p:spPr bwMode="auto">
          <a:xfrm>
            <a:off x="5800231" y="3545303"/>
            <a:ext cx="202058"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4"/>
                </a:solidFill>
              </a:rPr>
              <a:t>37.0</a:t>
            </a:r>
            <a:endParaRPr lang="en-US" sz="800" dirty="0">
              <a:solidFill>
                <a:schemeClr val="accent4"/>
              </a:solidFill>
            </a:endParaRPr>
          </a:p>
        </p:txBody>
      </p:sp>
      <p:sp>
        <p:nvSpPr>
          <p:cNvPr id="70" name="Rectangle 30"/>
          <p:cNvSpPr txBox="1">
            <a:spLocks noChangeArrowheads="1"/>
          </p:cNvSpPr>
          <p:nvPr/>
        </p:nvSpPr>
        <p:spPr bwMode="auto">
          <a:xfrm>
            <a:off x="5422333" y="3545303"/>
            <a:ext cx="213604"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4"/>
                </a:solidFill>
              </a:rPr>
              <a:t>(5.1)</a:t>
            </a:r>
            <a:endParaRPr lang="en-US" sz="800" dirty="0">
              <a:solidFill>
                <a:schemeClr val="accent4"/>
              </a:solidFill>
            </a:endParaRPr>
          </a:p>
        </p:txBody>
      </p:sp>
      <p:sp>
        <p:nvSpPr>
          <p:cNvPr id="71" name="Rectangle 30"/>
          <p:cNvSpPr txBox="1">
            <a:spLocks noChangeArrowheads="1"/>
          </p:cNvSpPr>
          <p:nvPr/>
        </p:nvSpPr>
        <p:spPr bwMode="auto">
          <a:xfrm>
            <a:off x="5800231" y="3751696"/>
            <a:ext cx="202058"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tx2"/>
                </a:solidFill>
              </a:rPr>
              <a:t>19.9</a:t>
            </a:r>
            <a:endParaRPr lang="en-US" sz="800" dirty="0">
              <a:solidFill>
                <a:schemeClr val="tx2"/>
              </a:solidFill>
            </a:endParaRPr>
          </a:p>
        </p:txBody>
      </p:sp>
      <p:sp>
        <p:nvSpPr>
          <p:cNvPr id="72" name="Rectangle 30"/>
          <p:cNvSpPr txBox="1">
            <a:spLocks noChangeArrowheads="1"/>
          </p:cNvSpPr>
          <p:nvPr/>
        </p:nvSpPr>
        <p:spPr bwMode="auto">
          <a:xfrm>
            <a:off x="5422333" y="3751696"/>
            <a:ext cx="213604"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tx2"/>
                </a:solidFill>
              </a:rPr>
              <a:t>(1.3)</a:t>
            </a:r>
            <a:endParaRPr lang="en-US" sz="800" dirty="0">
              <a:solidFill>
                <a:schemeClr val="tx2"/>
              </a:solidFill>
            </a:endParaRPr>
          </a:p>
        </p:txBody>
      </p:sp>
      <p:graphicFrame>
        <p:nvGraphicFramePr>
          <p:cNvPr id="7" name="Object 123"/>
          <p:cNvGraphicFramePr>
            <a:graphicFrameLocks noChangeAspect="1"/>
          </p:cNvGraphicFramePr>
          <p:nvPr>
            <p:custDataLst>
              <p:tags r:id="rId15"/>
            </p:custDataLst>
            <p:extLst>
              <p:ext uri="{D42A27DB-BD31-4B8C-83A1-F6EECF244321}">
                <p14:modId xmlns:p14="http://schemas.microsoft.com/office/powerpoint/2010/main" val="1602734875"/>
              </p:ext>
            </p:extLst>
          </p:nvPr>
        </p:nvGraphicFramePr>
        <p:xfrm>
          <a:off x="6065894" y="2179432"/>
          <a:ext cx="2445488" cy="3183034"/>
        </p:xfrm>
        <a:graphic>
          <a:graphicData uri="http://schemas.openxmlformats.org/drawingml/2006/chart">
            <c:chart xmlns:c="http://schemas.openxmlformats.org/drawingml/2006/chart" xmlns:r="http://schemas.openxmlformats.org/officeDocument/2006/relationships" r:id="rId29"/>
          </a:graphicData>
        </a:graphic>
      </p:graphicFrame>
      <p:sp>
        <p:nvSpPr>
          <p:cNvPr id="74" name="Rectangle 143"/>
          <p:cNvSpPr/>
          <p:nvPr>
            <p:custDataLst>
              <p:tags r:id="rId16"/>
            </p:custDataLst>
          </p:nvPr>
        </p:nvSpPr>
        <p:spPr bwMode="auto">
          <a:xfrm>
            <a:off x="7350075" y="5293135"/>
            <a:ext cx="12578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endParaRPr lang="en-US" sz="800" dirty="0">
              <a:solidFill>
                <a:schemeClr val="tx1"/>
              </a:solidFill>
              <a:latin typeface="Arial"/>
              <a:cs typeface="Arial"/>
              <a:sym typeface="Arial"/>
            </a:endParaRPr>
          </a:p>
        </p:txBody>
      </p:sp>
      <p:sp>
        <p:nvSpPr>
          <p:cNvPr id="75" name="Rectangle 144"/>
          <p:cNvSpPr/>
          <p:nvPr>
            <p:custDataLst>
              <p:tags r:id="rId17"/>
            </p:custDataLst>
          </p:nvPr>
        </p:nvSpPr>
        <p:spPr bwMode="auto">
          <a:xfrm>
            <a:off x="6818370" y="5293135"/>
            <a:ext cx="12578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endParaRPr lang="en-US" sz="800" dirty="0">
              <a:solidFill>
                <a:schemeClr val="tx1"/>
              </a:solidFill>
              <a:latin typeface="Arial"/>
              <a:cs typeface="Arial"/>
              <a:sym typeface="Arial"/>
            </a:endParaRPr>
          </a:p>
        </p:txBody>
      </p:sp>
      <p:sp>
        <p:nvSpPr>
          <p:cNvPr id="76" name="Rectangle 145"/>
          <p:cNvSpPr/>
          <p:nvPr>
            <p:custDataLst>
              <p:tags r:id="rId18"/>
            </p:custDataLst>
          </p:nvPr>
        </p:nvSpPr>
        <p:spPr bwMode="auto">
          <a:xfrm>
            <a:off x="6238068" y="5293135"/>
            <a:ext cx="240125"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800" dirty="0" smtClean="0">
                <a:solidFill>
                  <a:schemeClr val="tx1"/>
                </a:solidFill>
                <a:latin typeface="Arial"/>
                <a:cs typeface="Arial"/>
                <a:sym typeface="Arial"/>
              </a:rPr>
              <a:t>20X1</a:t>
            </a:r>
            <a:endParaRPr lang="en-US" sz="800" dirty="0">
              <a:solidFill>
                <a:schemeClr val="tx1"/>
              </a:solidFill>
              <a:latin typeface="Arial"/>
              <a:cs typeface="Arial"/>
              <a:sym typeface="Arial"/>
            </a:endParaRPr>
          </a:p>
        </p:txBody>
      </p:sp>
      <p:sp>
        <p:nvSpPr>
          <p:cNvPr id="77" name="Rectangle 135"/>
          <p:cNvSpPr/>
          <p:nvPr>
            <p:custDataLst>
              <p:tags r:id="rId19"/>
            </p:custDataLst>
          </p:nvPr>
        </p:nvSpPr>
        <p:spPr bwMode="auto">
          <a:xfrm>
            <a:off x="8555933" y="4314054"/>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1D16CA50-8CD0-473C-9A2B-C5BEF7D1CCE5}" type="datetime'''[''''''''''''''C''''o''''''mp'''''''' ''''''''''4]'''''''''">
              <a:rPr lang="en-US" sz="800" smtClean="0">
                <a:solidFill>
                  <a:schemeClr val="accent3"/>
                </a:solidFill>
                <a:cs typeface="Arial"/>
              </a:rPr>
              <a:pPr/>
              <a:t>[Comp 4]</a:t>
            </a:fld>
            <a:endParaRPr lang="en-US" sz="800" dirty="0">
              <a:solidFill>
                <a:schemeClr val="accent3"/>
              </a:solidFill>
              <a:latin typeface="Arial"/>
              <a:cs typeface="Arial"/>
              <a:sym typeface="Arial"/>
            </a:endParaRPr>
          </a:p>
        </p:txBody>
      </p:sp>
      <p:sp>
        <p:nvSpPr>
          <p:cNvPr id="78" name="Rectangle 137"/>
          <p:cNvSpPr/>
          <p:nvPr>
            <p:custDataLst>
              <p:tags r:id="rId20"/>
            </p:custDataLst>
          </p:nvPr>
        </p:nvSpPr>
        <p:spPr bwMode="auto">
          <a:xfrm>
            <a:off x="8555933" y="2608883"/>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3F4026B4-F48A-4343-BA1D-82FF1C50132F}" type="datetime'''''''[''C''''''omp'''''' ''''''''''''''3]'''''''''''''''">
              <a:rPr lang="en-US" sz="800" smtClean="0">
                <a:solidFill>
                  <a:schemeClr val="accent2"/>
                </a:solidFill>
                <a:cs typeface="Arial"/>
              </a:rPr>
              <a:pPr/>
              <a:t>[Comp 3]</a:t>
            </a:fld>
            <a:endParaRPr lang="en-US" sz="800" dirty="0">
              <a:solidFill>
                <a:schemeClr val="accent2"/>
              </a:solidFill>
              <a:latin typeface="Arial"/>
              <a:cs typeface="Arial"/>
              <a:sym typeface="Arial"/>
            </a:endParaRPr>
          </a:p>
        </p:txBody>
      </p:sp>
      <p:sp>
        <p:nvSpPr>
          <p:cNvPr id="79" name="Rectangle 138"/>
          <p:cNvSpPr/>
          <p:nvPr>
            <p:custDataLst>
              <p:tags r:id="rId21"/>
            </p:custDataLst>
          </p:nvPr>
        </p:nvSpPr>
        <p:spPr bwMode="auto">
          <a:xfrm>
            <a:off x="8555933" y="2440224"/>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4C3B757E-FA31-4B1F-AE46-D33886A1523C}" type="datetime'[''''''''''''''''''''''''''''''Comp'''' 2]'''''''">
              <a:rPr lang="en-US" sz="800" smtClean="0">
                <a:solidFill>
                  <a:schemeClr val="accent1"/>
                </a:solidFill>
                <a:cs typeface="Arial"/>
              </a:rPr>
              <a:pPr/>
              <a:t>[Comp 2]</a:t>
            </a:fld>
            <a:endParaRPr lang="en-US" sz="800" dirty="0">
              <a:solidFill>
                <a:schemeClr val="accent1"/>
              </a:solidFill>
              <a:latin typeface="Arial"/>
              <a:cs typeface="Arial"/>
              <a:sym typeface="Arial"/>
            </a:endParaRPr>
          </a:p>
        </p:txBody>
      </p:sp>
      <p:sp>
        <p:nvSpPr>
          <p:cNvPr id="80" name="Rectangle 139"/>
          <p:cNvSpPr/>
          <p:nvPr>
            <p:custDataLst>
              <p:tags r:id="rId22"/>
            </p:custDataLst>
          </p:nvPr>
        </p:nvSpPr>
        <p:spPr bwMode="auto">
          <a:xfrm>
            <a:off x="8555933" y="2777542"/>
            <a:ext cx="41736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293A1537-DCC1-4F4C-B2CC-448650A749BA}" type="datetime'[''''''''''''''''''''''''C''''''''''''''''o''''mp'' 1'''']'">
              <a:rPr lang="en-US" sz="800" smtClean="0">
                <a:solidFill>
                  <a:schemeClr val="tx2"/>
                </a:solidFill>
                <a:cs typeface="Arial"/>
              </a:rPr>
              <a:pPr/>
              <a:t>[Comp 1]</a:t>
            </a:fld>
            <a:endParaRPr lang="en-US" sz="800" dirty="0">
              <a:solidFill>
                <a:schemeClr val="tx2"/>
              </a:solidFill>
              <a:latin typeface="Arial"/>
              <a:cs typeface="Arial"/>
              <a:sym typeface="Arial"/>
            </a:endParaRPr>
          </a:p>
        </p:txBody>
      </p:sp>
      <p:sp>
        <p:nvSpPr>
          <p:cNvPr id="81" name="Rectangle 140"/>
          <p:cNvSpPr/>
          <p:nvPr>
            <p:custDataLst>
              <p:tags r:id="rId23"/>
            </p:custDataLst>
          </p:nvPr>
        </p:nvSpPr>
        <p:spPr bwMode="auto">
          <a:xfrm>
            <a:off x="8555933" y="3379283"/>
            <a:ext cx="434512"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spcBef>
                <a:spcPct val="0"/>
              </a:spcBef>
              <a:spcAft>
                <a:spcPct val="0"/>
              </a:spcAft>
            </a:pPr>
            <a:fld id="{4B947D72-FB1E-41A5-A5F4-67C4B3AFD757}" type="datetime'''''[T''a''r''''''''g''''''''''''e''''''''t'''''''']'''''''''">
              <a:rPr lang="en-US" sz="800" smtClean="0">
                <a:solidFill>
                  <a:schemeClr val="accent4"/>
                </a:solidFill>
                <a:cs typeface="Arial"/>
              </a:rPr>
              <a:pPr>
                <a:spcBef>
                  <a:spcPct val="0"/>
                </a:spcBef>
                <a:spcAft>
                  <a:spcPct val="0"/>
                </a:spcAft>
              </a:pPr>
              <a:t>[Target]</a:t>
            </a:fld>
            <a:r>
              <a:rPr lang="en-US" sz="800" baseline="30000" dirty="0" smtClean="0">
                <a:solidFill>
                  <a:schemeClr val="accent4"/>
                </a:solidFill>
                <a:cs typeface="Arial"/>
              </a:rPr>
              <a:t>(b)</a:t>
            </a:r>
            <a:endParaRPr lang="en-US" sz="800" dirty="0">
              <a:solidFill>
                <a:schemeClr val="accent4"/>
              </a:solidFill>
              <a:latin typeface="Arial"/>
              <a:cs typeface="Arial"/>
              <a:sym typeface="Arial"/>
            </a:endParaRPr>
          </a:p>
        </p:txBody>
      </p:sp>
      <p:sp>
        <p:nvSpPr>
          <p:cNvPr id="82" name="Rectangle 141"/>
          <p:cNvSpPr/>
          <p:nvPr>
            <p:custDataLst>
              <p:tags r:id="rId24"/>
            </p:custDataLst>
          </p:nvPr>
        </p:nvSpPr>
        <p:spPr bwMode="auto">
          <a:xfrm>
            <a:off x="8334374" y="5293135"/>
            <a:ext cx="349181"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r>
              <a:rPr lang="en-US" sz="800" dirty="0" smtClean="0">
                <a:solidFill>
                  <a:schemeClr val="tx1"/>
                </a:solidFill>
                <a:cs typeface="Arial"/>
              </a:rPr>
              <a:t>20X5</a:t>
            </a:r>
            <a:endParaRPr lang="en-US" sz="800" dirty="0">
              <a:solidFill>
                <a:schemeClr val="tx1"/>
              </a:solidFill>
              <a:latin typeface="Arial"/>
              <a:cs typeface="Arial"/>
              <a:sym typeface="Arial"/>
            </a:endParaRPr>
          </a:p>
        </p:txBody>
      </p:sp>
      <p:sp>
        <p:nvSpPr>
          <p:cNvPr id="83" name="Rectangle 142"/>
          <p:cNvSpPr/>
          <p:nvPr>
            <p:custDataLst>
              <p:tags r:id="rId25"/>
            </p:custDataLst>
          </p:nvPr>
        </p:nvSpPr>
        <p:spPr bwMode="auto">
          <a:xfrm>
            <a:off x="7873204" y="5293135"/>
            <a:ext cx="125780" cy="12292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spcBef>
                <a:spcPct val="0"/>
              </a:spcBef>
              <a:spcAft>
                <a:spcPct val="0"/>
              </a:spcAft>
            </a:pPr>
            <a:endParaRPr lang="en-US" sz="800" dirty="0">
              <a:solidFill>
                <a:schemeClr val="tx1"/>
              </a:solidFill>
              <a:latin typeface="Arial"/>
              <a:cs typeface="Arial"/>
              <a:sym typeface="Arial"/>
            </a:endParaRPr>
          </a:p>
        </p:txBody>
      </p:sp>
      <p:sp>
        <p:nvSpPr>
          <p:cNvPr id="84" name="Text Placeholder 7"/>
          <p:cNvSpPr txBox="1">
            <a:spLocks/>
          </p:cNvSpPr>
          <p:nvPr/>
        </p:nvSpPr>
        <p:spPr>
          <a:xfrm>
            <a:off x="9010389" y="1966842"/>
            <a:ext cx="469680" cy="246221"/>
          </a:xfrm>
          <a:prstGeom prst="rect">
            <a:avLst/>
          </a:prstGeom>
        </p:spPr>
        <p:txBody>
          <a:bodyPr wrap="none" lIns="0" tIns="0" rIns="0" bIns="0" anchor="ctr">
            <a:spAutoFit/>
          </a:bodyPr>
          <a:lstStyle/>
          <a:p>
            <a:pPr marL="0" lvl="2" indent="3175" algn="ctr">
              <a:spcBef>
                <a:spcPts val="600"/>
              </a:spcBef>
              <a:buClr>
                <a:srgbClr val="97989A"/>
              </a:buClr>
              <a:defRPr/>
            </a:pPr>
            <a:r>
              <a:rPr lang="en-US" sz="800" i="1" dirty="0" smtClean="0">
                <a:solidFill>
                  <a:srgbClr val="000000"/>
                </a:solidFill>
                <a:latin typeface="Arial" pitchFamily="34" charset="0"/>
                <a:cs typeface="Arial" pitchFamily="34" charset="0"/>
              </a:rPr>
              <a:t>∆PPT%</a:t>
            </a:r>
            <a:br>
              <a:rPr lang="en-US" sz="800" i="1" dirty="0" smtClean="0">
                <a:solidFill>
                  <a:srgbClr val="000000"/>
                </a:solidFill>
                <a:latin typeface="Arial" pitchFamily="34" charset="0"/>
                <a:cs typeface="Arial" pitchFamily="34" charset="0"/>
              </a:rPr>
            </a:br>
            <a:r>
              <a:rPr lang="en-US" sz="800" i="1" dirty="0" smtClean="0">
                <a:solidFill>
                  <a:srgbClr val="000000"/>
                </a:solidFill>
                <a:latin typeface="Arial" pitchFamily="34" charset="0"/>
                <a:cs typeface="Arial" pitchFamily="34" charset="0"/>
              </a:rPr>
              <a:t>(20X1-X5)</a:t>
            </a:r>
          </a:p>
        </p:txBody>
      </p:sp>
      <p:sp>
        <p:nvSpPr>
          <p:cNvPr id="85" name="Rectangle 30"/>
          <p:cNvSpPr txBox="1">
            <a:spLocks noChangeArrowheads="1"/>
          </p:cNvSpPr>
          <p:nvPr/>
        </p:nvSpPr>
        <p:spPr bwMode="auto">
          <a:xfrm>
            <a:off x="9163542" y="2779954"/>
            <a:ext cx="144327"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tx2"/>
                </a:solidFill>
              </a:rPr>
              <a:t>0.7</a:t>
            </a:r>
            <a:endParaRPr lang="en-US" sz="800" dirty="0">
              <a:solidFill>
                <a:schemeClr val="tx2"/>
              </a:solidFill>
            </a:endParaRPr>
          </a:p>
        </p:txBody>
      </p:sp>
      <p:sp>
        <p:nvSpPr>
          <p:cNvPr id="86" name="Textfeld 102"/>
          <p:cNvSpPr txBox="1"/>
          <p:nvPr/>
        </p:nvSpPr>
        <p:spPr>
          <a:xfrm>
            <a:off x="5107949" y="1951398"/>
            <a:ext cx="1231823" cy="249398"/>
          </a:xfrm>
          <a:prstGeom prst="rect">
            <a:avLst/>
          </a:prstGeom>
          <a:noFill/>
        </p:spPr>
        <p:txBody>
          <a:bodyPr wrap="square" lIns="0" tIns="0" rIns="0" bIns="0" rtlCol="0">
            <a:spAutoFit/>
          </a:bodyPr>
          <a:lstStyle/>
          <a:p>
            <a:pPr algn="ctr"/>
            <a:r>
              <a:rPr lang="en-US" sz="800" i="1" dirty="0" smtClean="0">
                <a:latin typeface="Arial" pitchFamily="34" charset="0"/>
                <a:cs typeface="Arial" pitchFamily="34" charset="0"/>
              </a:rPr>
              <a:t>CAGR% </a:t>
            </a:r>
            <a:br>
              <a:rPr lang="en-US" sz="800" i="1" dirty="0" smtClean="0">
                <a:latin typeface="Arial" pitchFamily="34" charset="0"/>
                <a:cs typeface="Arial" pitchFamily="34" charset="0"/>
              </a:rPr>
            </a:br>
            <a:r>
              <a:rPr lang="en-US" sz="800" i="1" dirty="0" smtClean="0">
                <a:latin typeface="Arial" pitchFamily="34" charset="0"/>
                <a:cs typeface="Arial" pitchFamily="34" charset="0"/>
              </a:rPr>
              <a:t>(20X1-X5) (20X1-X5)</a:t>
            </a:r>
          </a:p>
        </p:txBody>
      </p:sp>
      <p:sp>
        <p:nvSpPr>
          <p:cNvPr id="87" name="Textfeld 815"/>
          <p:cNvSpPr txBox="1"/>
          <p:nvPr/>
        </p:nvSpPr>
        <p:spPr>
          <a:xfrm>
            <a:off x="2453244" y="2078607"/>
            <a:ext cx="453829" cy="12311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Index</a:t>
            </a:r>
          </a:p>
        </p:txBody>
      </p:sp>
      <p:sp>
        <p:nvSpPr>
          <p:cNvPr id="88" name="Textfeld 815"/>
          <p:cNvSpPr txBox="1"/>
          <p:nvPr/>
        </p:nvSpPr>
        <p:spPr>
          <a:xfrm>
            <a:off x="6211885" y="2117662"/>
            <a:ext cx="453829" cy="124698"/>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a:t>
            </a:r>
          </a:p>
        </p:txBody>
      </p:sp>
      <p:sp>
        <p:nvSpPr>
          <p:cNvPr id="89" name="Rectangle 30"/>
          <p:cNvSpPr txBox="1">
            <a:spLocks noChangeArrowheads="1"/>
          </p:cNvSpPr>
          <p:nvPr/>
        </p:nvSpPr>
        <p:spPr bwMode="auto">
          <a:xfrm>
            <a:off x="9088230" y="3388305"/>
            <a:ext cx="294953" cy="123111"/>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4"/>
                </a:solidFill>
              </a:rPr>
              <a:t>(2.4)</a:t>
            </a:r>
            <a:r>
              <a:rPr lang="en-US" sz="800" baseline="30000" dirty="0" smtClean="0">
                <a:solidFill>
                  <a:schemeClr val="accent4"/>
                </a:solidFill>
              </a:rPr>
              <a:t>(d)</a:t>
            </a:r>
            <a:endParaRPr lang="en-US" sz="800" baseline="30000" dirty="0">
              <a:solidFill>
                <a:schemeClr val="accent4"/>
              </a:solidFill>
            </a:endParaRPr>
          </a:p>
        </p:txBody>
      </p:sp>
      <p:sp>
        <p:nvSpPr>
          <p:cNvPr id="90" name="Rectangle 30"/>
          <p:cNvSpPr txBox="1">
            <a:spLocks noChangeArrowheads="1"/>
          </p:cNvSpPr>
          <p:nvPr/>
        </p:nvSpPr>
        <p:spPr bwMode="auto">
          <a:xfrm>
            <a:off x="5828789" y="3934495"/>
            <a:ext cx="144327"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2"/>
                </a:solidFill>
              </a:rPr>
              <a:t>4.9</a:t>
            </a:r>
            <a:endParaRPr lang="en-US" sz="800" dirty="0">
              <a:solidFill>
                <a:schemeClr val="accent2"/>
              </a:solidFill>
            </a:endParaRPr>
          </a:p>
        </p:txBody>
      </p:sp>
      <p:sp>
        <p:nvSpPr>
          <p:cNvPr id="91" name="Rectangle 30"/>
          <p:cNvSpPr txBox="1">
            <a:spLocks noChangeArrowheads="1"/>
          </p:cNvSpPr>
          <p:nvPr/>
        </p:nvSpPr>
        <p:spPr bwMode="auto">
          <a:xfrm>
            <a:off x="5428037" y="3934495"/>
            <a:ext cx="202058"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2"/>
                </a:solidFill>
              </a:rPr>
              <a:t>10.2</a:t>
            </a:r>
            <a:endParaRPr lang="en-US" sz="800" dirty="0">
              <a:solidFill>
                <a:schemeClr val="accent2"/>
              </a:solidFill>
            </a:endParaRPr>
          </a:p>
        </p:txBody>
      </p:sp>
      <p:sp>
        <p:nvSpPr>
          <p:cNvPr id="92" name="Rectangle 30"/>
          <p:cNvSpPr txBox="1">
            <a:spLocks noChangeArrowheads="1"/>
          </p:cNvSpPr>
          <p:nvPr/>
        </p:nvSpPr>
        <p:spPr bwMode="auto">
          <a:xfrm>
            <a:off x="5800231" y="4135891"/>
            <a:ext cx="202058"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1"/>
                </a:solidFill>
              </a:rPr>
              <a:t>15.1</a:t>
            </a:r>
            <a:endParaRPr lang="en-US" sz="800" dirty="0">
              <a:solidFill>
                <a:schemeClr val="accent1"/>
              </a:solidFill>
            </a:endParaRPr>
          </a:p>
        </p:txBody>
      </p:sp>
      <p:sp>
        <p:nvSpPr>
          <p:cNvPr id="93" name="Rectangle 30"/>
          <p:cNvSpPr txBox="1">
            <a:spLocks noChangeArrowheads="1"/>
          </p:cNvSpPr>
          <p:nvPr/>
        </p:nvSpPr>
        <p:spPr bwMode="auto">
          <a:xfrm>
            <a:off x="5393775" y="4135891"/>
            <a:ext cx="271336"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1"/>
                </a:solidFill>
              </a:rPr>
              <a:t>(10.4)</a:t>
            </a:r>
            <a:endParaRPr lang="en-US" sz="800" dirty="0">
              <a:solidFill>
                <a:schemeClr val="accent1"/>
              </a:solidFill>
            </a:endParaRPr>
          </a:p>
        </p:txBody>
      </p:sp>
      <p:sp>
        <p:nvSpPr>
          <p:cNvPr id="95" name="Rectangle 30"/>
          <p:cNvSpPr txBox="1">
            <a:spLocks noChangeArrowheads="1"/>
          </p:cNvSpPr>
          <p:nvPr/>
        </p:nvSpPr>
        <p:spPr bwMode="auto">
          <a:xfrm>
            <a:off x="9090633" y="4314054"/>
            <a:ext cx="290144" cy="123111"/>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3"/>
                </a:solidFill>
              </a:rPr>
              <a:t>(9.5)</a:t>
            </a:r>
            <a:r>
              <a:rPr lang="en-US" sz="800" baseline="30000" dirty="0" smtClean="0">
                <a:solidFill>
                  <a:schemeClr val="accent3"/>
                </a:solidFill>
              </a:rPr>
              <a:t>(c)</a:t>
            </a:r>
            <a:endParaRPr lang="en-US" sz="800" dirty="0">
              <a:solidFill>
                <a:schemeClr val="accent3"/>
              </a:solidFill>
            </a:endParaRPr>
          </a:p>
        </p:txBody>
      </p:sp>
      <p:sp>
        <p:nvSpPr>
          <p:cNvPr id="96" name="Rectangle 30"/>
          <p:cNvSpPr txBox="1">
            <a:spLocks noChangeArrowheads="1"/>
          </p:cNvSpPr>
          <p:nvPr/>
        </p:nvSpPr>
        <p:spPr bwMode="auto">
          <a:xfrm>
            <a:off x="9163542" y="2627419"/>
            <a:ext cx="144327"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2"/>
                </a:solidFill>
              </a:rPr>
              <a:t>1.7</a:t>
            </a:r>
          </a:p>
        </p:txBody>
      </p:sp>
      <p:sp>
        <p:nvSpPr>
          <p:cNvPr id="97" name="Rectangle 30"/>
          <p:cNvSpPr txBox="1">
            <a:spLocks noChangeArrowheads="1"/>
          </p:cNvSpPr>
          <p:nvPr/>
        </p:nvSpPr>
        <p:spPr bwMode="auto">
          <a:xfrm>
            <a:off x="9128903" y="2437722"/>
            <a:ext cx="213604" cy="124698"/>
          </a:xfrm>
          <a:prstGeom prst="rect">
            <a:avLst/>
          </a:prstGeom>
          <a:noFill/>
          <a:ln w="9525">
            <a:noFill/>
            <a:miter lim="800000"/>
            <a:headEnd/>
            <a:tailEnd/>
          </a:ln>
        </p:spPr>
        <p:txBody>
          <a:bodyPr wrap="none" lIns="0" tIns="0" rIns="0" bIns="0" anchor="ctr">
            <a:spAutoFit/>
          </a:bodyPr>
          <a:lstStyle/>
          <a:p>
            <a:pPr algn="ctr"/>
            <a:r>
              <a:rPr lang="en-US" sz="800" dirty="0" smtClean="0">
                <a:solidFill>
                  <a:schemeClr val="accent1"/>
                </a:solidFill>
              </a:rPr>
              <a:t>(0.7)</a:t>
            </a:r>
            <a:endParaRPr lang="en-US" sz="800" dirty="0">
              <a:solidFill>
                <a:schemeClr val="accent1"/>
              </a:solidFill>
            </a:endParaRPr>
          </a:p>
        </p:txBody>
      </p:sp>
      <p:sp>
        <p:nvSpPr>
          <p:cNvPr id="106" name="Textfeld 815"/>
          <p:cNvSpPr txBox="1"/>
          <p:nvPr/>
        </p:nvSpPr>
        <p:spPr>
          <a:xfrm>
            <a:off x="2470134" y="6021388"/>
            <a:ext cx="4500000" cy="184666"/>
          </a:xfrm>
          <a:prstGeom prst="rect">
            <a:avLst/>
          </a:prstGeom>
          <a:noFill/>
        </p:spPr>
        <p:txBody>
          <a:bodyPr wrap="square" lIns="0" tIns="0" rIns="0" bIns="0" rtlCol="0">
            <a:spAutoFit/>
          </a:bodyPr>
          <a:lstStyle/>
          <a:p>
            <a:pPr marL="358775" indent="-358775"/>
            <a:r>
              <a:rPr lang="en-US" sz="600" dirty="0" smtClean="0">
                <a:latin typeface="Arial" pitchFamily="34" charset="0"/>
                <a:cs typeface="Arial" pitchFamily="34" charset="0"/>
              </a:rPr>
              <a:t>Note: 	(a) 20X3-20X4; (b) [Target] materials handling division only; (c) (20X1-X4); (d) (20X2-X5)</a:t>
            </a:r>
          </a:p>
          <a:p>
            <a:pPr marL="358775" indent="-358775"/>
            <a:r>
              <a:rPr lang="en-US" sz="600" dirty="0" smtClean="0">
                <a:latin typeface="Arial" pitchFamily="34" charset="0"/>
                <a:cs typeface="Arial" pitchFamily="34" charset="0"/>
              </a:rPr>
              <a:t>Source: 	Management information; Amadeus; annual reports; company websites; KPMG analysis</a:t>
            </a:r>
          </a:p>
        </p:txBody>
      </p:sp>
    </p:spTree>
    <p:extLst>
      <p:ext uri="{BB962C8B-B14F-4D97-AF65-F5344CB8AC3E}">
        <p14:creationId xmlns:p14="http://schemas.microsoft.com/office/powerpoint/2010/main" val="162315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Picture 2"/>
          <p:cNvPicPr>
            <a:picLocks noChangeAspect="1" noChangeArrowheads="1"/>
          </p:cNvPicPr>
          <p:nvPr/>
        </p:nvPicPr>
        <p:blipFill rotWithShape="1">
          <a:blip r:embed="rId4" cstate="print"/>
          <a:srcRect r="21239" b="23457"/>
          <a:stretch/>
        </p:blipFill>
        <p:spPr bwMode="auto">
          <a:xfrm>
            <a:off x="2525896" y="1508408"/>
            <a:ext cx="6894329" cy="3492217"/>
          </a:xfrm>
          <a:prstGeom prst="rect">
            <a:avLst/>
          </a:prstGeom>
          <a:noFill/>
          <a:ln w="9525">
            <a:noFill/>
            <a:miter lim="800000"/>
            <a:headEnd/>
            <a:tailEnd/>
          </a:ln>
          <a:effectLst/>
        </p:spPr>
      </p:pic>
      <p:sp>
        <p:nvSpPr>
          <p:cNvPr id="286" name="Rechteck 285"/>
          <p:cNvSpPr/>
          <p:nvPr/>
        </p:nvSpPr>
        <p:spPr>
          <a:xfrm>
            <a:off x="3181350" y="1733550"/>
            <a:ext cx="5734050" cy="292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pPr lvl="0"/>
            <a:r>
              <a:rPr lang="en-US" dirty="0"/>
              <a:t>[Target] has the highest sales with a moderate growth and a stable EBIT margin</a:t>
            </a:r>
          </a:p>
          <a:p>
            <a:pPr lvl="0"/>
            <a:r>
              <a:rPr lang="en-US" dirty="0"/>
              <a:t>The majority of the companies in the peer group have margins above 8% and sales growth rates of up to 6%</a:t>
            </a:r>
          </a:p>
          <a:p>
            <a:endParaRPr lang="en-US" dirty="0"/>
          </a:p>
        </p:txBody>
      </p:sp>
      <p:sp>
        <p:nvSpPr>
          <p:cNvPr id="5" name="Titel 4"/>
          <p:cNvSpPr>
            <a:spLocks noGrp="1"/>
          </p:cNvSpPr>
          <p:nvPr>
            <p:ph type="title"/>
          </p:nvPr>
        </p:nvSpPr>
        <p:spPr/>
        <p:txBody>
          <a:bodyPr/>
          <a:lstStyle/>
          <a:p>
            <a:r>
              <a:rPr lang="en-US" dirty="0" smtClean="0"/>
              <a:t>4. </a:t>
            </a:r>
            <a:r>
              <a:rPr lang="en-US" dirty="0" smtClean="0">
                <a:cs typeface="Arial" pitchFamily="34" charset="0"/>
              </a:rPr>
              <a:t>Analysis of the historical sector profitability and trends, analysis of the market shares </a:t>
            </a:r>
            <a:r>
              <a:rPr lang="en-US" dirty="0" smtClean="0"/>
              <a:t>(2/3)</a:t>
            </a:r>
            <a:endParaRPr lang="en-US" dirty="0"/>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8" name="Text Placeholder 12"/>
          <p:cNvSpPr txBox="1">
            <a:spLocks/>
          </p:cNvSpPr>
          <p:nvPr>
            <p:custDataLst>
              <p:tags r:id="rId1"/>
            </p:custDataLst>
          </p:nvPr>
        </p:nvSpPr>
        <p:spPr>
          <a:xfrm>
            <a:off x="2447922" y="1422401"/>
            <a:ext cx="3407755" cy="151422"/>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Peer group – analysis of key </a:t>
            </a:r>
            <a:r>
              <a:rPr lang="en-US" sz="900" kern="0" dirty="0" smtClean="0">
                <a:latin typeface="Arial" panose="020B0604020202020204" pitchFamily="34" charset="0"/>
                <a:cs typeface="Arial" panose="020B0604020202020204" pitchFamily="34" charset="0"/>
              </a:rPr>
              <a:t>financials (Example) </a:t>
            </a:r>
            <a:endParaRPr lang="en-US" sz="900" kern="0" dirty="0">
              <a:latin typeface="Arial" panose="020B0604020202020204" pitchFamily="34" charset="0"/>
              <a:cs typeface="Arial" panose="020B0604020202020204" pitchFamily="34" charset="0"/>
            </a:endParaRPr>
          </a:p>
        </p:txBody>
      </p:sp>
      <p:sp>
        <p:nvSpPr>
          <p:cNvPr id="109" name="TextBox 8"/>
          <p:cNvSpPr txBox="1"/>
          <p:nvPr/>
        </p:nvSpPr>
        <p:spPr>
          <a:xfrm rot="16200000">
            <a:off x="1568742" y="3175046"/>
            <a:ext cx="1872211" cy="123111"/>
          </a:xfrm>
          <a:prstGeom prst="rect">
            <a:avLst/>
          </a:prstGeom>
          <a:noFill/>
        </p:spPr>
        <p:txBody>
          <a:bodyPr wrap="square" lIns="0" tIns="0" rIns="0" bIns="0" rtlCol="0">
            <a:spAutoFit/>
          </a:bodyPr>
          <a:lstStyle/>
          <a:p>
            <a:r>
              <a:rPr lang="en-US" sz="800" b="1" dirty="0" smtClean="0">
                <a:solidFill>
                  <a:schemeClr val="dk1"/>
                </a:solidFill>
                <a:latin typeface="Arial" pitchFamily="34" charset="0"/>
                <a:cs typeface="Arial" pitchFamily="34" charset="0"/>
              </a:rPr>
              <a:t>Average – EBIT margin (2013-2014)</a:t>
            </a:r>
          </a:p>
        </p:txBody>
      </p:sp>
      <p:grpSp>
        <p:nvGrpSpPr>
          <p:cNvPr id="285" name="Gruppieren 284"/>
          <p:cNvGrpSpPr/>
          <p:nvPr/>
        </p:nvGrpSpPr>
        <p:grpSpPr>
          <a:xfrm>
            <a:off x="4256213" y="2223965"/>
            <a:ext cx="3419475" cy="1890712"/>
            <a:chOff x="11337926" y="2173288"/>
            <a:chExt cx="3419475" cy="1890712"/>
          </a:xfrm>
        </p:grpSpPr>
        <p:sp>
          <p:nvSpPr>
            <p:cNvPr id="126" name="Oval 93"/>
            <p:cNvSpPr>
              <a:spLocks noChangeArrowheads="1"/>
            </p:cNvSpPr>
            <p:nvPr/>
          </p:nvSpPr>
          <p:spPr bwMode="auto">
            <a:xfrm>
              <a:off x="12647613" y="3949700"/>
              <a:ext cx="114300" cy="114300"/>
            </a:xfrm>
            <a:prstGeom prst="ellipse">
              <a:avLst/>
            </a:pr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Oval 102"/>
            <p:cNvSpPr>
              <a:spLocks noChangeArrowheads="1"/>
            </p:cNvSpPr>
            <p:nvPr/>
          </p:nvSpPr>
          <p:spPr bwMode="auto">
            <a:xfrm>
              <a:off x="11966576" y="3292476"/>
              <a:ext cx="104775" cy="104775"/>
            </a:xfrm>
            <a:prstGeom prst="ellipse">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72" name="Gruppieren 271"/>
            <p:cNvGrpSpPr/>
            <p:nvPr/>
          </p:nvGrpSpPr>
          <p:grpSpPr>
            <a:xfrm>
              <a:off x="11337926" y="2173288"/>
              <a:ext cx="3419475" cy="1733550"/>
              <a:chOff x="11337926" y="2173288"/>
              <a:chExt cx="3419475" cy="1733550"/>
            </a:xfrm>
          </p:grpSpPr>
          <p:sp>
            <p:nvSpPr>
              <p:cNvPr id="127" name="Freeform 94"/>
              <p:cNvSpPr>
                <a:spLocks noEditPoints="1"/>
              </p:cNvSpPr>
              <p:nvPr/>
            </p:nvSpPr>
            <p:spPr bwMode="auto">
              <a:xfrm>
                <a:off x="12674900" y="3783013"/>
                <a:ext cx="123825" cy="123825"/>
              </a:xfrm>
              <a:custGeom>
                <a:avLst/>
                <a:gdLst>
                  <a:gd name="T0" fmla="*/ 208 w 209"/>
                  <a:gd name="T1" fmla="*/ 106 h 209"/>
                  <a:gd name="T2" fmla="*/ 199 w 209"/>
                  <a:gd name="T3" fmla="*/ 146 h 209"/>
                  <a:gd name="T4" fmla="*/ 177 w 209"/>
                  <a:gd name="T5" fmla="*/ 179 h 209"/>
                  <a:gd name="T6" fmla="*/ 143 w 209"/>
                  <a:gd name="T7" fmla="*/ 200 h 209"/>
                  <a:gd name="T8" fmla="*/ 103 w 209"/>
                  <a:gd name="T9" fmla="*/ 208 h 209"/>
                  <a:gd name="T10" fmla="*/ 63 w 209"/>
                  <a:gd name="T11" fmla="*/ 199 h 209"/>
                  <a:gd name="T12" fmla="*/ 30 w 209"/>
                  <a:gd name="T13" fmla="*/ 177 h 209"/>
                  <a:gd name="T14" fmla="*/ 9 w 209"/>
                  <a:gd name="T15" fmla="*/ 143 h 209"/>
                  <a:gd name="T16" fmla="*/ 1 w 209"/>
                  <a:gd name="T17" fmla="*/ 103 h 209"/>
                  <a:gd name="T18" fmla="*/ 10 w 209"/>
                  <a:gd name="T19" fmla="*/ 63 h 209"/>
                  <a:gd name="T20" fmla="*/ 32 w 209"/>
                  <a:gd name="T21" fmla="*/ 30 h 209"/>
                  <a:gd name="T22" fmla="*/ 66 w 209"/>
                  <a:gd name="T23" fmla="*/ 9 h 209"/>
                  <a:gd name="T24" fmla="*/ 106 w 209"/>
                  <a:gd name="T25" fmla="*/ 1 h 209"/>
                  <a:gd name="T26" fmla="*/ 146 w 209"/>
                  <a:gd name="T27" fmla="*/ 10 h 209"/>
                  <a:gd name="T28" fmla="*/ 179 w 209"/>
                  <a:gd name="T29" fmla="*/ 32 h 209"/>
                  <a:gd name="T30" fmla="*/ 200 w 209"/>
                  <a:gd name="T31" fmla="*/ 66 h 209"/>
                  <a:gd name="T32" fmla="*/ 185 w 209"/>
                  <a:gd name="T33" fmla="*/ 69 h 209"/>
                  <a:gd name="T34" fmla="*/ 166 w 209"/>
                  <a:gd name="T35" fmla="*/ 41 h 209"/>
                  <a:gd name="T36" fmla="*/ 137 w 209"/>
                  <a:gd name="T37" fmla="*/ 23 h 209"/>
                  <a:gd name="T38" fmla="*/ 103 w 209"/>
                  <a:gd name="T39" fmla="*/ 16 h 209"/>
                  <a:gd name="T40" fmla="*/ 69 w 209"/>
                  <a:gd name="T41" fmla="*/ 24 h 209"/>
                  <a:gd name="T42" fmla="*/ 41 w 209"/>
                  <a:gd name="T43" fmla="*/ 43 h 209"/>
                  <a:gd name="T44" fmla="*/ 23 w 209"/>
                  <a:gd name="T45" fmla="*/ 72 h 209"/>
                  <a:gd name="T46" fmla="*/ 16 w 209"/>
                  <a:gd name="T47" fmla="*/ 106 h 209"/>
                  <a:gd name="T48" fmla="*/ 24 w 209"/>
                  <a:gd name="T49" fmla="*/ 140 h 209"/>
                  <a:gd name="T50" fmla="*/ 43 w 209"/>
                  <a:gd name="T51" fmla="*/ 168 h 209"/>
                  <a:gd name="T52" fmla="*/ 72 w 209"/>
                  <a:gd name="T53" fmla="*/ 186 h 209"/>
                  <a:gd name="T54" fmla="*/ 106 w 209"/>
                  <a:gd name="T55" fmla="*/ 193 h 209"/>
                  <a:gd name="T56" fmla="*/ 140 w 209"/>
                  <a:gd name="T57" fmla="*/ 185 h 209"/>
                  <a:gd name="T58" fmla="*/ 168 w 209"/>
                  <a:gd name="T59" fmla="*/ 166 h 209"/>
                  <a:gd name="T60" fmla="*/ 186 w 209"/>
                  <a:gd name="T61" fmla="*/ 137 h 209"/>
                  <a:gd name="T62" fmla="*/ 193 w 209"/>
                  <a:gd name="T63" fmla="*/ 103 h 209"/>
                  <a:gd name="T64" fmla="*/ 185 w 209"/>
                  <a:gd name="T65" fmla="*/ 6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09">
                    <a:moveTo>
                      <a:pt x="208" y="103"/>
                    </a:moveTo>
                    <a:cubicBezTo>
                      <a:pt x="209" y="104"/>
                      <a:pt x="209" y="105"/>
                      <a:pt x="208" y="106"/>
                    </a:cubicBezTo>
                    <a:lnTo>
                      <a:pt x="200" y="143"/>
                    </a:lnTo>
                    <a:cubicBezTo>
                      <a:pt x="200" y="144"/>
                      <a:pt x="200" y="145"/>
                      <a:pt x="199" y="146"/>
                    </a:cubicBezTo>
                    <a:lnTo>
                      <a:pt x="179" y="177"/>
                    </a:lnTo>
                    <a:cubicBezTo>
                      <a:pt x="179" y="178"/>
                      <a:pt x="178" y="179"/>
                      <a:pt x="177" y="179"/>
                    </a:cubicBezTo>
                    <a:lnTo>
                      <a:pt x="146" y="199"/>
                    </a:lnTo>
                    <a:cubicBezTo>
                      <a:pt x="145" y="200"/>
                      <a:pt x="144" y="200"/>
                      <a:pt x="143" y="200"/>
                    </a:cubicBezTo>
                    <a:lnTo>
                      <a:pt x="106" y="208"/>
                    </a:lnTo>
                    <a:cubicBezTo>
                      <a:pt x="105" y="209"/>
                      <a:pt x="104" y="209"/>
                      <a:pt x="103" y="208"/>
                    </a:cubicBezTo>
                    <a:lnTo>
                      <a:pt x="66" y="200"/>
                    </a:lnTo>
                    <a:cubicBezTo>
                      <a:pt x="65" y="200"/>
                      <a:pt x="64" y="200"/>
                      <a:pt x="63" y="199"/>
                    </a:cubicBezTo>
                    <a:lnTo>
                      <a:pt x="32" y="179"/>
                    </a:lnTo>
                    <a:cubicBezTo>
                      <a:pt x="31" y="179"/>
                      <a:pt x="30" y="178"/>
                      <a:pt x="30" y="177"/>
                    </a:cubicBezTo>
                    <a:lnTo>
                      <a:pt x="10" y="146"/>
                    </a:lnTo>
                    <a:cubicBezTo>
                      <a:pt x="9" y="145"/>
                      <a:pt x="9" y="144"/>
                      <a:pt x="9" y="143"/>
                    </a:cubicBezTo>
                    <a:lnTo>
                      <a:pt x="1" y="106"/>
                    </a:lnTo>
                    <a:cubicBezTo>
                      <a:pt x="0" y="105"/>
                      <a:pt x="0" y="104"/>
                      <a:pt x="1" y="103"/>
                    </a:cubicBezTo>
                    <a:lnTo>
                      <a:pt x="9" y="66"/>
                    </a:lnTo>
                    <a:cubicBezTo>
                      <a:pt x="9" y="65"/>
                      <a:pt x="9" y="64"/>
                      <a:pt x="10" y="63"/>
                    </a:cubicBezTo>
                    <a:lnTo>
                      <a:pt x="30" y="32"/>
                    </a:lnTo>
                    <a:cubicBezTo>
                      <a:pt x="30" y="31"/>
                      <a:pt x="31" y="30"/>
                      <a:pt x="32" y="30"/>
                    </a:cubicBezTo>
                    <a:lnTo>
                      <a:pt x="63" y="10"/>
                    </a:lnTo>
                    <a:cubicBezTo>
                      <a:pt x="64" y="9"/>
                      <a:pt x="65" y="9"/>
                      <a:pt x="66" y="9"/>
                    </a:cubicBezTo>
                    <a:lnTo>
                      <a:pt x="103" y="1"/>
                    </a:lnTo>
                    <a:cubicBezTo>
                      <a:pt x="104" y="0"/>
                      <a:pt x="105" y="0"/>
                      <a:pt x="106" y="1"/>
                    </a:cubicBezTo>
                    <a:lnTo>
                      <a:pt x="143" y="9"/>
                    </a:lnTo>
                    <a:cubicBezTo>
                      <a:pt x="144" y="9"/>
                      <a:pt x="145" y="9"/>
                      <a:pt x="146" y="10"/>
                    </a:cubicBezTo>
                    <a:lnTo>
                      <a:pt x="177" y="30"/>
                    </a:lnTo>
                    <a:cubicBezTo>
                      <a:pt x="178" y="30"/>
                      <a:pt x="179" y="31"/>
                      <a:pt x="179" y="32"/>
                    </a:cubicBezTo>
                    <a:lnTo>
                      <a:pt x="199" y="63"/>
                    </a:lnTo>
                    <a:cubicBezTo>
                      <a:pt x="200" y="64"/>
                      <a:pt x="200" y="65"/>
                      <a:pt x="200" y="66"/>
                    </a:cubicBezTo>
                    <a:lnTo>
                      <a:pt x="208" y="103"/>
                    </a:lnTo>
                    <a:close/>
                    <a:moveTo>
                      <a:pt x="185" y="69"/>
                    </a:moveTo>
                    <a:lnTo>
                      <a:pt x="186" y="72"/>
                    </a:lnTo>
                    <a:lnTo>
                      <a:pt x="166" y="41"/>
                    </a:lnTo>
                    <a:lnTo>
                      <a:pt x="168" y="43"/>
                    </a:lnTo>
                    <a:lnTo>
                      <a:pt x="137" y="23"/>
                    </a:lnTo>
                    <a:lnTo>
                      <a:pt x="140" y="24"/>
                    </a:lnTo>
                    <a:lnTo>
                      <a:pt x="103" y="16"/>
                    </a:lnTo>
                    <a:lnTo>
                      <a:pt x="106" y="16"/>
                    </a:lnTo>
                    <a:lnTo>
                      <a:pt x="69" y="24"/>
                    </a:lnTo>
                    <a:lnTo>
                      <a:pt x="72" y="23"/>
                    </a:lnTo>
                    <a:lnTo>
                      <a:pt x="41" y="43"/>
                    </a:lnTo>
                    <a:lnTo>
                      <a:pt x="43" y="41"/>
                    </a:lnTo>
                    <a:lnTo>
                      <a:pt x="23" y="72"/>
                    </a:lnTo>
                    <a:lnTo>
                      <a:pt x="24" y="69"/>
                    </a:lnTo>
                    <a:lnTo>
                      <a:pt x="16" y="106"/>
                    </a:lnTo>
                    <a:lnTo>
                      <a:pt x="16" y="103"/>
                    </a:lnTo>
                    <a:lnTo>
                      <a:pt x="24" y="140"/>
                    </a:lnTo>
                    <a:lnTo>
                      <a:pt x="23" y="137"/>
                    </a:lnTo>
                    <a:lnTo>
                      <a:pt x="43" y="168"/>
                    </a:lnTo>
                    <a:lnTo>
                      <a:pt x="41" y="166"/>
                    </a:lnTo>
                    <a:lnTo>
                      <a:pt x="72" y="186"/>
                    </a:lnTo>
                    <a:lnTo>
                      <a:pt x="69" y="185"/>
                    </a:lnTo>
                    <a:lnTo>
                      <a:pt x="106" y="193"/>
                    </a:lnTo>
                    <a:lnTo>
                      <a:pt x="103" y="193"/>
                    </a:lnTo>
                    <a:lnTo>
                      <a:pt x="140" y="185"/>
                    </a:lnTo>
                    <a:lnTo>
                      <a:pt x="137" y="186"/>
                    </a:lnTo>
                    <a:lnTo>
                      <a:pt x="168" y="166"/>
                    </a:lnTo>
                    <a:lnTo>
                      <a:pt x="166" y="168"/>
                    </a:lnTo>
                    <a:lnTo>
                      <a:pt x="186" y="137"/>
                    </a:lnTo>
                    <a:lnTo>
                      <a:pt x="185" y="140"/>
                    </a:lnTo>
                    <a:lnTo>
                      <a:pt x="193" y="103"/>
                    </a:lnTo>
                    <a:lnTo>
                      <a:pt x="193" y="106"/>
                    </a:lnTo>
                    <a:lnTo>
                      <a:pt x="185" y="69"/>
                    </a:lnTo>
                    <a:close/>
                  </a:path>
                </a:pathLst>
              </a:custGeom>
              <a:solidFill>
                <a:srgbClr val="FFFFFF"/>
              </a:solidFill>
              <a:ln w="9525" cap="flat">
                <a:no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Oval 95"/>
              <p:cNvSpPr>
                <a:spLocks noChangeArrowheads="1"/>
              </p:cNvSpPr>
              <p:nvPr/>
            </p:nvSpPr>
            <p:spPr bwMode="auto">
              <a:xfrm>
                <a:off x="11499850" y="3687763"/>
                <a:ext cx="108000" cy="108000"/>
              </a:xfrm>
              <a:prstGeom prst="ellipse">
                <a:avLst/>
              </a:pr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Oval 96"/>
              <p:cNvSpPr>
                <a:spLocks noChangeArrowheads="1"/>
              </p:cNvSpPr>
              <p:nvPr/>
            </p:nvSpPr>
            <p:spPr bwMode="auto">
              <a:xfrm>
                <a:off x="12757151" y="3525838"/>
                <a:ext cx="219075" cy="219075"/>
              </a:xfrm>
              <a:prstGeom prst="ellipse">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Oval 97"/>
              <p:cNvSpPr>
                <a:spLocks noChangeArrowheads="1"/>
              </p:cNvSpPr>
              <p:nvPr/>
            </p:nvSpPr>
            <p:spPr bwMode="auto">
              <a:xfrm>
                <a:off x="11337926" y="2992438"/>
                <a:ext cx="495300" cy="49530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Oval 98"/>
              <p:cNvSpPr>
                <a:spLocks noChangeArrowheads="1"/>
              </p:cNvSpPr>
              <p:nvPr/>
            </p:nvSpPr>
            <p:spPr bwMode="auto">
              <a:xfrm>
                <a:off x="13538201" y="3278188"/>
                <a:ext cx="190500" cy="200025"/>
              </a:xfrm>
              <a:prstGeom prst="ellipse">
                <a:avLst/>
              </a:pr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Oval 99"/>
              <p:cNvSpPr>
                <a:spLocks noChangeArrowheads="1"/>
              </p:cNvSpPr>
              <p:nvPr/>
            </p:nvSpPr>
            <p:spPr bwMode="auto">
              <a:xfrm>
                <a:off x="13500101" y="2173288"/>
                <a:ext cx="152400" cy="152400"/>
              </a:xfrm>
              <a:prstGeom prst="ellipse">
                <a:avLst/>
              </a:prstGeom>
              <a:solidFill>
                <a:srgbClr val="9D93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Oval 100"/>
              <p:cNvSpPr>
                <a:spLocks noChangeArrowheads="1"/>
              </p:cNvSpPr>
              <p:nvPr/>
            </p:nvSpPr>
            <p:spPr bwMode="auto">
              <a:xfrm>
                <a:off x="13719176" y="2982913"/>
                <a:ext cx="209550" cy="209550"/>
              </a:xfrm>
              <a:prstGeom prst="ellipse">
                <a:avLst/>
              </a:prstGeom>
              <a:solidFill>
                <a:srgbClr val="C6007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Oval 101"/>
              <p:cNvSpPr>
                <a:spLocks noChangeArrowheads="1"/>
              </p:cNvSpPr>
              <p:nvPr/>
            </p:nvSpPr>
            <p:spPr bwMode="auto">
              <a:xfrm>
                <a:off x="14700251" y="3459163"/>
                <a:ext cx="57150" cy="57150"/>
              </a:xfrm>
              <a:prstGeom prst="ellipse">
                <a:avLst/>
              </a:prstGeom>
              <a:solidFill>
                <a:srgbClr val="E3BC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Oval 104"/>
              <p:cNvSpPr>
                <a:spLocks noChangeArrowheads="1"/>
              </p:cNvSpPr>
              <p:nvPr/>
            </p:nvSpPr>
            <p:spPr bwMode="auto">
              <a:xfrm>
                <a:off x="13690601" y="2706688"/>
                <a:ext cx="123825" cy="123825"/>
              </a:xfrm>
              <a:prstGeom prst="ellipse">
                <a:avLst/>
              </a:prstGeom>
              <a:solidFill>
                <a:srgbClr val="753F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38" name="Oval 105"/>
            <p:cNvSpPr>
              <a:spLocks noChangeArrowheads="1"/>
            </p:cNvSpPr>
            <p:nvPr/>
          </p:nvSpPr>
          <p:spPr bwMode="auto">
            <a:xfrm>
              <a:off x="12004676" y="3497263"/>
              <a:ext cx="238125" cy="228600"/>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88" name="TextBox 11"/>
          <p:cNvSpPr txBox="1"/>
          <p:nvPr/>
        </p:nvSpPr>
        <p:spPr>
          <a:xfrm>
            <a:off x="5184373" y="4964489"/>
            <a:ext cx="2735734" cy="123111"/>
          </a:xfrm>
          <a:prstGeom prst="rect">
            <a:avLst/>
          </a:prstGeom>
          <a:noFill/>
        </p:spPr>
        <p:txBody>
          <a:bodyPr wrap="square" lIns="0" tIns="0" rIns="0" bIns="0" rtlCol="0">
            <a:spAutoFit/>
          </a:bodyPr>
          <a:lstStyle/>
          <a:p>
            <a:r>
              <a:rPr lang="en-US" sz="800" b="1" dirty="0" smtClean="0">
                <a:latin typeface="Arial" pitchFamily="34" charset="0"/>
                <a:cs typeface="Arial" pitchFamily="34" charset="0"/>
              </a:rPr>
              <a:t>2-year Sales CAGR (2012-2014)</a:t>
            </a:r>
          </a:p>
        </p:txBody>
      </p:sp>
      <p:grpSp>
        <p:nvGrpSpPr>
          <p:cNvPr id="299" name="Gruppieren 298"/>
          <p:cNvGrpSpPr/>
          <p:nvPr/>
        </p:nvGrpSpPr>
        <p:grpSpPr>
          <a:xfrm>
            <a:off x="3040380" y="5339925"/>
            <a:ext cx="547370" cy="654492"/>
            <a:chOff x="3040380" y="5339925"/>
            <a:chExt cx="547370" cy="654492"/>
          </a:xfrm>
        </p:grpSpPr>
        <p:grpSp>
          <p:nvGrpSpPr>
            <p:cNvPr id="293" name="Gruppieren 292"/>
            <p:cNvGrpSpPr/>
            <p:nvPr/>
          </p:nvGrpSpPr>
          <p:grpSpPr>
            <a:xfrm>
              <a:off x="3040380" y="5364480"/>
              <a:ext cx="72000" cy="605400"/>
              <a:chOff x="3040380" y="5364480"/>
              <a:chExt cx="72000" cy="605400"/>
            </a:xfrm>
          </p:grpSpPr>
          <p:sp>
            <p:nvSpPr>
              <p:cNvPr id="289" name="Ellipse 288"/>
              <p:cNvSpPr/>
              <p:nvPr/>
            </p:nvSpPr>
            <p:spPr>
              <a:xfrm>
                <a:off x="3040380" y="5364480"/>
                <a:ext cx="72000" cy="72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90" name="Ellipse 289"/>
              <p:cNvSpPr/>
              <p:nvPr/>
            </p:nvSpPr>
            <p:spPr>
              <a:xfrm>
                <a:off x="3040380" y="554228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91" name="Ellipse 290"/>
              <p:cNvSpPr/>
              <p:nvPr/>
            </p:nvSpPr>
            <p:spPr>
              <a:xfrm>
                <a:off x="3040380" y="5720080"/>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92" name="Ellipse 291"/>
              <p:cNvSpPr/>
              <p:nvPr/>
            </p:nvSpPr>
            <p:spPr>
              <a:xfrm>
                <a:off x="3040380" y="5897880"/>
                <a:ext cx="72000" cy="7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
          <p:nvSpPr>
            <p:cNvPr id="294" name="Textfeld 293"/>
            <p:cNvSpPr txBox="1"/>
            <p:nvPr/>
          </p:nvSpPr>
          <p:spPr>
            <a:xfrm>
              <a:off x="3124200" y="5339925"/>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1- xxx</a:t>
              </a:r>
            </a:p>
          </p:txBody>
        </p:sp>
        <p:sp>
          <p:nvSpPr>
            <p:cNvPr id="295" name="Textfeld 294"/>
            <p:cNvSpPr txBox="1"/>
            <p:nvPr/>
          </p:nvSpPr>
          <p:spPr>
            <a:xfrm>
              <a:off x="3124200" y="5517742"/>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2- xxx</a:t>
              </a:r>
            </a:p>
          </p:txBody>
        </p:sp>
        <p:sp>
          <p:nvSpPr>
            <p:cNvPr id="296" name="Textfeld 295"/>
            <p:cNvSpPr txBox="1"/>
            <p:nvPr/>
          </p:nvSpPr>
          <p:spPr>
            <a:xfrm>
              <a:off x="3124200" y="5695559"/>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3- xxx</a:t>
              </a:r>
            </a:p>
          </p:txBody>
        </p:sp>
        <p:sp>
          <p:nvSpPr>
            <p:cNvPr id="297" name="Textfeld 296"/>
            <p:cNvSpPr txBox="1"/>
            <p:nvPr/>
          </p:nvSpPr>
          <p:spPr>
            <a:xfrm>
              <a:off x="3124200" y="5873342"/>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4- xxx</a:t>
              </a:r>
            </a:p>
          </p:txBody>
        </p:sp>
      </p:grpSp>
      <p:grpSp>
        <p:nvGrpSpPr>
          <p:cNvPr id="300" name="Gruppieren 299"/>
          <p:cNvGrpSpPr/>
          <p:nvPr/>
        </p:nvGrpSpPr>
        <p:grpSpPr>
          <a:xfrm>
            <a:off x="4230178" y="5333575"/>
            <a:ext cx="547370" cy="654492"/>
            <a:chOff x="3040380" y="5339925"/>
            <a:chExt cx="547370" cy="654492"/>
          </a:xfrm>
        </p:grpSpPr>
        <p:grpSp>
          <p:nvGrpSpPr>
            <p:cNvPr id="301" name="Gruppieren 300"/>
            <p:cNvGrpSpPr/>
            <p:nvPr/>
          </p:nvGrpSpPr>
          <p:grpSpPr>
            <a:xfrm>
              <a:off x="3040380" y="5364480"/>
              <a:ext cx="72000" cy="605400"/>
              <a:chOff x="3040380" y="5364480"/>
              <a:chExt cx="72000" cy="605400"/>
            </a:xfrm>
          </p:grpSpPr>
          <p:sp>
            <p:nvSpPr>
              <p:cNvPr id="306" name="Ellipse 305"/>
              <p:cNvSpPr/>
              <p:nvPr/>
            </p:nvSpPr>
            <p:spPr>
              <a:xfrm>
                <a:off x="3040380" y="5364480"/>
                <a:ext cx="72000" cy="7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07" name="Ellipse 306"/>
              <p:cNvSpPr/>
              <p:nvPr/>
            </p:nvSpPr>
            <p:spPr>
              <a:xfrm>
                <a:off x="3040380" y="5542280"/>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08" name="Ellipse 307"/>
              <p:cNvSpPr/>
              <p:nvPr/>
            </p:nvSpPr>
            <p:spPr>
              <a:xfrm>
                <a:off x="3040380" y="5720080"/>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09" name="Ellipse 308"/>
              <p:cNvSpPr/>
              <p:nvPr/>
            </p:nvSpPr>
            <p:spPr>
              <a:xfrm>
                <a:off x="3040380" y="5897880"/>
                <a:ext cx="72000" cy="72000"/>
              </a:xfrm>
              <a:prstGeom prst="ellipse">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
          <p:nvSpPr>
            <p:cNvPr id="302" name="Textfeld 301"/>
            <p:cNvSpPr txBox="1"/>
            <p:nvPr/>
          </p:nvSpPr>
          <p:spPr>
            <a:xfrm>
              <a:off x="3124200" y="5339925"/>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5- xxx</a:t>
              </a:r>
            </a:p>
          </p:txBody>
        </p:sp>
        <p:sp>
          <p:nvSpPr>
            <p:cNvPr id="303" name="Textfeld 302"/>
            <p:cNvSpPr txBox="1"/>
            <p:nvPr/>
          </p:nvSpPr>
          <p:spPr>
            <a:xfrm>
              <a:off x="3124200" y="5517742"/>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6- xxx</a:t>
              </a:r>
            </a:p>
          </p:txBody>
        </p:sp>
        <p:sp>
          <p:nvSpPr>
            <p:cNvPr id="304" name="Textfeld 303"/>
            <p:cNvSpPr txBox="1"/>
            <p:nvPr/>
          </p:nvSpPr>
          <p:spPr>
            <a:xfrm>
              <a:off x="3124200" y="5695559"/>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7- xxx</a:t>
              </a:r>
            </a:p>
          </p:txBody>
        </p:sp>
        <p:sp>
          <p:nvSpPr>
            <p:cNvPr id="305" name="Textfeld 304"/>
            <p:cNvSpPr txBox="1"/>
            <p:nvPr/>
          </p:nvSpPr>
          <p:spPr>
            <a:xfrm>
              <a:off x="3124200" y="5873342"/>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8- xxx</a:t>
              </a:r>
            </a:p>
          </p:txBody>
        </p:sp>
      </p:grpSp>
      <p:grpSp>
        <p:nvGrpSpPr>
          <p:cNvPr id="310" name="Gruppieren 309"/>
          <p:cNvGrpSpPr/>
          <p:nvPr/>
        </p:nvGrpSpPr>
        <p:grpSpPr>
          <a:xfrm>
            <a:off x="5349365" y="5339925"/>
            <a:ext cx="547370" cy="476709"/>
            <a:chOff x="3040380" y="5339925"/>
            <a:chExt cx="547370" cy="476709"/>
          </a:xfrm>
        </p:grpSpPr>
        <p:grpSp>
          <p:nvGrpSpPr>
            <p:cNvPr id="311" name="Gruppieren 310"/>
            <p:cNvGrpSpPr/>
            <p:nvPr/>
          </p:nvGrpSpPr>
          <p:grpSpPr>
            <a:xfrm>
              <a:off x="3040380" y="5364480"/>
              <a:ext cx="72000" cy="427600"/>
              <a:chOff x="3040380" y="5364480"/>
              <a:chExt cx="72000" cy="427600"/>
            </a:xfrm>
          </p:grpSpPr>
          <p:sp>
            <p:nvSpPr>
              <p:cNvPr id="316" name="Ellipse 315"/>
              <p:cNvSpPr/>
              <p:nvPr/>
            </p:nvSpPr>
            <p:spPr>
              <a:xfrm>
                <a:off x="3040380" y="5364480"/>
                <a:ext cx="72000" cy="72000"/>
              </a:xfrm>
              <a:prstGeom prst="ellipse">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7" name="Ellipse 316"/>
              <p:cNvSpPr/>
              <p:nvPr/>
            </p:nvSpPr>
            <p:spPr>
              <a:xfrm>
                <a:off x="3040380" y="5542280"/>
                <a:ext cx="72000" cy="72000"/>
              </a:xfrm>
              <a:prstGeom prst="ellipse">
                <a:avLst/>
              </a:prstGeom>
              <a:solidFill>
                <a:srgbClr val="9D937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18" name="Ellipse 317"/>
              <p:cNvSpPr/>
              <p:nvPr/>
            </p:nvSpPr>
            <p:spPr>
              <a:xfrm>
                <a:off x="3040380" y="5720080"/>
                <a:ext cx="72000" cy="72000"/>
              </a:xfrm>
              <a:prstGeom prst="ellipse">
                <a:avLst/>
              </a:prstGeom>
              <a:solidFill>
                <a:srgbClr val="E3BC9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grpSp>
        <p:sp>
          <p:nvSpPr>
            <p:cNvPr id="312" name="Textfeld 311"/>
            <p:cNvSpPr txBox="1"/>
            <p:nvPr/>
          </p:nvSpPr>
          <p:spPr>
            <a:xfrm>
              <a:off x="3124200" y="5339925"/>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9- xxx</a:t>
              </a:r>
            </a:p>
          </p:txBody>
        </p:sp>
        <p:sp>
          <p:nvSpPr>
            <p:cNvPr id="313" name="Textfeld 312"/>
            <p:cNvSpPr txBox="1"/>
            <p:nvPr/>
          </p:nvSpPr>
          <p:spPr>
            <a:xfrm>
              <a:off x="3124200" y="5517742"/>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10- xxx</a:t>
              </a:r>
            </a:p>
          </p:txBody>
        </p:sp>
        <p:sp>
          <p:nvSpPr>
            <p:cNvPr id="314" name="Textfeld 313"/>
            <p:cNvSpPr txBox="1"/>
            <p:nvPr/>
          </p:nvSpPr>
          <p:spPr>
            <a:xfrm>
              <a:off x="3124200" y="5695559"/>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11- xxx</a:t>
              </a:r>
            </a:p>
          </p:txBody>
        </p:sp>
      </p:grpSp>
      <p:sp>
        <p:nvSpPr>
          <p:cNvPr id="321" name="Textfeld 320"/>
          <p:cNvSpPr txBox="1"/>
          <p:nvPr/>
        </p:nvSpPr>
        <p:spPr>
          <a:xfrm>
            <a:off x="2516188" y="5325002"/>
            <a:ext cx="463550" cy="121075"/>
          </a:xfrm>
          <a:prstGeom prst="rect">
            <a:avLst/>
          </a:prstGeom>
          <a:noFill/>
        </p:spPr>
        <p:txBody>
          <a:bodyPr wrap="square" lIns="54610" tIns="54610" rIns="54610" bIns="54610" rtlCol="0" anchor="ctr">
            <a:noAutofit/>
          </a:bodyPr>
          <a:lstStyle/>
          <a:p>
            <a:pPr>
              <a:spcAft>
                <a:spcPts val="600"/>
              </a:spcAft>
            </a:pPr>
            <a:r>
              <a:rPr lang="en-US" sz="600" dirty="0" smtClean="0"/>
              <a:t>Key:</a:t>
            </a:r>
          </a:p>
        </p:txBody>
      </p:sp>
      <p:sp>
        <p:nvSpPr>
          <p:cNvPr id="322" name="Text Box 8"/>
          <p:cNvSpPr txBox="1">
            <a:spLocks noChangeArrowheads="1"/>
          </p:cNvSpPr>
          <p:nvPr/>
        </p:nvSpPr>
        <p:spPr bwMode="gray">
          <a:xfrm>
            <a:off x="2444582" y="6019512"/>
            <a:ext cx="6975644"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defRPr/>
            </a:pPr>
            <a:r>
              <a:rPr lang="en-US" sz="600" dirty="0" smtClean="0">
                <a:solidFill>
                  <a:srgbClr val="000000"/>
                </a:solidFill>
                <a:cs typeface="Arial" pitchFamily="34" charset="0"/>
              </a:rPr>
              <a:t>Note: 	Bubble size represents revenues of the respective company</a:t>
            </a:r>
          </a:p>
          <a:p>
            <a:pPr marL="534988" indent="-534988" defTabSz="762000" eaLnBrk="0" hangingPunct="0">
              <a:spcBef>
                <a:spcPts val="200"/>
              </a:spcBef>
              <a:tabLst>
                <a:tab pos="355600" algn="l"/>
              </a:tabLst>
              <a:defRPr/>
            </a:pPr>
            <a:r>
              <a:rPr lang="en-US" sz="600" dirty="0" smtClean="0">
                <a:solidFill>
                  <a:srgbClr val="000000"/>
                </a:solidFill>
                <a:cs typeface="Arial" pitchFamily="34" charset="0"/>
              </a:rPr>
              <a:t>Source: 	Capital IQ; KPMG analysis</a:t>
            </a:r>
          </a:p>
        </p:txBody>
      </p:sp>
    </p:spTree>
    <p:extLst>
      <p:ext uri="{BB962C8B-B14F-4D97-AF65-F5344CB8AC3E}">
        <p14:creationId xmlns:p14="http://schemas.microsoft.com/office/powerpoint/2010/main" val="2297402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877796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EBIT margins decreased in the past and are now at a low level (0.7)% and 7.4%)</a:t>
            </a:r>
          </a:p>
          <a:p>
            <a:pPr lvl="0"/>
            <a:r>
              <a:rPr lang="en-US" dirty="0"/>
              <a:t>Two of the seven competitors ([Comp 3] &amp; [Comp 6]) even reported losses</a:t>
            </a:r>
          </a:p>
          <a:p>
            <a:pPr lvl="0"/>
            <a:r>
              <a:rPr lang="en-US" dirty="0"/>
              <a:t>On average a slower growth rate is expected till </a:t>
            </a:r>
            <a:r>
              <a:rPr lang="en-US" dirty="0" smtClean="0"/>
              <a:t>2014 </a:t>
            </a:r>
            <a:endParaRPr lang="en-US" dirty="0"/>
          </a:p>
          <a:p>
            <a:pPr lvl="0"/>
            <a:r>
              <a:rPr lang="en-US" dirty="0"/>
              <a:t>The target will perform better than average with regard to sales and EBIT margin</a:t>
            </a:r>
          </a:p>
          <a:p>
            <a:endParaRPr lang="en-US" dirty="0"/>
          </a:p>
        </p:txBody>
      </p:sp>
      <p:sp>
        <p:nvSpPr>
          <p:cNvPr id="5" name="Titel 4"/>
          <p:cNvSpPr>
            <a:spLocks noGrp="1"/>
          </p:cNvSpPr>
          <p:nvPr>
            <p:ph type="title"/>
          </p:nvPr>
        </p:nvSpPr>
        <p:spPr/>
        <p:txBody>
          <a:bodyPr/>
          <a:lstStyle/>
          <a:p>
            <a:r>
              <a:rPr lang="en-US" dirty="0" smtClean="0"/>
              <a:t>4. </a:t>
            </a:r>
            <a:r>
              <a:rPr lang="en-US" dirty="0" smtClean="0">
                <a:cs typeface="Arial" pitchFamily="34" charset="0"/>
              </a:rPr>
              <a:t>Analysis of the historical sector profitability and trends, analysis of the market shares </a:t>
            </a:r>
            <a:r>
              <a:rPr lang="en-US" dirty="0" smtClean="0"/>
              <a:t>(3/3)</a:t>
            </a:r>
            <a:endParaRPr lang="en-US" dirty="0"/>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8" name="Text Placeholder 12"/>
          <p:cNvSpPr txBox="1">
            <a:spLocks/>
          </p:cNvSpPr>
          <p:nvPr>
            <p:custDataLst>
              <p:tags r:id="rId2"/>
            </p:custDataLst>
          </p:nvPr>
        </p:nvSpPr>
        <p:spPr>
          <a:xfrm>
            <a:off x="2447923" y="1422401"/>
            <a:ext cx="2411416" cy="151422"/>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Profitability comparison of peer group</a:t>
            </a:r>
          </a:p>
        </p:txBody>
      </p:sp>
      <p:sp>
        <p:nvSpPr>
          <p:cNvPr id="60" name="Text Placeholder 5"/>
          <p:cNvSpPr>
            <a:spLocks noGrp="1"/>
          </p:cNvSpPr>
          <p:nvPr>
            <p:ph type="body" sz="quarter" idx="4294967295"/>
          </p:nvPr>
        </p:nvSpPr>
        <p:spPr>
          <a:xfrm>
            <a:off x="5043431" y="1422401"/>
            <a:ext cx="4375697" cy="4581440"/>
          </a:xfrm>
          <a:prstGeom prst="rect">
            <a:avLst/>
          </a:prstGeom>
          <a:ln w="6350">
            <a:noFill/>
          </a:ln>
        </p:spPr>
        <p:txBody>
          <a:bodyPr vert="horz" lIns="0" tIns="0" rIns="0" bIns="0" rtlCol="0" anchor="t" anchorCtr="0">
            <a:noAutofit/>
          </a:bodyPr>
          <a:lstStyle/>
          <a:p>
            <a:pPr algn="just"/>
            <a:r>
              <a:rPr lang="en-US" dirty="0" smtClean="0"/>
              <a:t>Comparison of competitors (2011)</a:t>
            </a:r>
          </a:p>
          <a:p>
            <a:pPr lvl="2" algn="just">
              <a:spcAft>
                <a:spcPts val="400"/>
              </a:spcAft>
              <a:defRPr/>
            </a:pPr>
            <a:r>
              <a:rPr lang="en-US" dirty="0" smtClean="0">
                <a:solidFill>
                  <a:srgbClr val="000000"/>
                </a:solidFill>
              </a:rPr>
              <a:t>During the last years, profitability margins for wind energy companies have declined as a result </a:t>
            </a:r>
            <a:r>
              <a:rPr lang="en-US" dirty="0" smtClean="0"/>
              <a:t>of a decrease </a:t>
            </a:r>
            <a:r>
              <a:rPr lang="en-US" dirty="0" smtClean="0">
                <a:solidFill>
                  <a:srgbClr val="000000"/>
                </a:solidFill>
              </a:rPr>
              <a:t>in the market price of wind turbines due to excess capacity and increased competition from low cost Chinese manufacturers</a:t>
            </a:r>
          </a:p>
          <a:p>
            <a:pPr lvl="2" algn="just">
              <a:spcAft>
                <a:spcPts val="400"/>
              </a:spcAft>
              <a:defRPr/>
            </a:pPr>
            <a:r>
              <a:rPr lang="en-US" dirty="0" smtClean="0">
                <a:solidFill>
                  <a:srgbClr val="000000"/>
                </a:solidFill>
              </a:rPr>
              <a:t>In this context, wind turbine prices have witnessed a decline of approx. 25% from 2009 to 2011. </a:t>
            </a:r>
            <a:r>
              <a:rPr lang="en-US" dirty="0" smtClean="0"/>
              <a:t>P</a:t>
            </a:r>
            <a:r>
              <a:rPr lang="en-US" dirty="0" smtClean="0">
                <a:solidFill>
                  <a:srgbClr val="000000"/>
                </a:solidFill>
              </a:rPr>
              <a:t>rices of new and old wind turbines have declined by approx. 4% and 10%, respectively, in the first half of 2012 compared to the first half of 2011</a:t>
            </a:r>
          </a:p>
          <a:p>
            <a:pPr lvl="2" algn="just">
              <a:spcAft>
                <a:spcPts val="400"/>
              </a:spcAft>
              <a:defRPr/>
            </a:pPr>
            <a:r>
              <a:rPr lang="en-US" dirty="0" smtClean="0">
                <a:solidFill>
                  <a:srgbClr val="000000"/>
                </a:solidFill>
              </a:rPr>
              <a:t>In addition, profitability margins are hit </a:t>
            </a:r>
            <a:r>
              <a:rPr lang="en-US" dirty="0" smtClean="0"/>
              <a:t>by an incr</a:t>
            </a:r>
            <a:r>
              <a:rPr lang="en-US" dirty="0" smtClean="0">
                <a:solidFill>
                  <a:srgbClr val="000000"/>
                </a:solidFill>
              </a:rPr>
              <a:t>ease in R&amp;D investment to develop new technologies and advanced wind turbines, which are more efficient</a:t>
            </a:r>
          </a:p>
          <a:p>
            <a:pPr lvl="2" algn="just">
              <a:spcAft>
                <a:spcPts val="400"/>
              </a:spcAft>
              <a:defRPr/>
            </a:pPr>
            <a:r>
              <a:rPr lang="en-US" dirty="0" smtClean="0">
                <a:solidFill>
                  <a:srgbClr val="000000"/>
                </a:solidFill>
              </a:rPr>
              <a:t>In 2011, most wind energy companies had rather low EBIT margins. While [Target] was comparably profitable in 2011, [Comp 6] and [Comp 3] suffered operating losses in the same period</a:t>
            </a:r>
          </a:p>
          <a:p>
            <a:pPr lvl="2" algn="just">
              <a:spcAft>
                <a:spcPts val="400"/>
              </a:spcAft>
              <a:defRPr/>
            </a:pPr>
            <a:r>
              <a:rPr lang="en-US" dirty="0" smtClean="0">
                <a:solidFill>
                  <a:srgbClr val="000000"/>
                </a:solidFill>
              </a:rPr>
              <a:t>Wind energy companies are expected to achieve profitability margins between 2% and 4% by 2015</a:t>
            </a:r>
          </a:p>
          <a:p>
            <a:pPr marL="0" lvl="2" indent="0" algn="just">
              <a:buNone/>
              <a:defRPr/>
            </a:pPr>
            <a:r>
              <a:rPr lang="en-US" b="1" dirty="0" smtClean="0">
                <a:solidFill>
                  <a:srgbClr val="00338D"/>
                </a:solidFill>
              </a:rPr>
              <a:t>Competition outlook (2011 – 2014E)</a:t>
            </a:r>
          </a:p>
          <a:p>
            <a:pPr lvl="2" algn="just">
              <a:spcAft>
                <a:spcPts val="400"/>
              </a:spcAft>
              <a:defRPr/>
            </a:pPr>
            <a:r>
              <a:rPr lang="en-US" dirty="0" smtClean="0"/>
              <a:t>During 2011 to 2014, [Comp 5] and [Comp 3] are expected to witness a revenue growth of about 16% and 8%, respectively, which is relatively high compared to peers, such as [Comp 6] (about 5%) and [Comp 2] (about 4%)</a:t>
            </a:r>
          </a:p>
          <a:p>
            <a:pPr lvl="2" algn="just">
              <a:spcAft>
                <a:spcPts val="400"/>
              </a:spcAft>
              <a:defRPr/>
            </a:pPr>
            <a:r>
              <a:rPr lang="en-US" dirty="0" smtClean="0"/>
              <a:t>In the near future, wind energy companies are likely to witness slower revenue growth due to a market slowdown in Europe and uncertainty in regulations on wind sector subsidies, particularly in the US and India</a:t>
            </a:r>
          </a:p>
          <a:p>
            <a:pPr lvl="2" algn="just">
              <a:spcAft>
                <a:spcPts val="400"/>
              </a:spcAft>
              <a:defRPr/>
            </a:pPr>
            <a:r>
              <a:rPr lang="en-US" dirty="0" smtClean="0"/>
              <a:t>Bloomberg New Energy Finance e.g. anticipates a further decline in wind turbine prices in 2012 and 2013. It estimates the wind turbine prices to recover post 2014</a:t>
            </a:r>
          </a:p>
          <a:p>
            <a:pPr marL="0" lvl="2" indent="0" algn="just">
              <a:buNone/>
              <a:defRPr/>
            </a:pPr>
            <a:r>
              <a:rPr lang="en-US" b="1" dirty="0" smtClean="0">
                <a:solidFill>
                  <a:srgbClr val="00338D"/>
                </a:solidFill>
              </a:rPr>
              <a:t>Comparison of industry peers with [Target]</a:t>
            </a:r>
          </a:p>
          <a:p>
            <a:pPr lvl="2" algn="just">
              <a:defRPr/>
            </a:pPr>
            <a:r>
              <a:rPr lang="en-US" dirty="0" smtClean="0"/>
              <a:t>[Target] expects to achieve an average EBITDA margin of approx. 9%, highest among peers, during 2011 to 2014. The EBITDA figures for [Target] are based on the respective EBIT figures and the ratio of depreciation to revenue in 2011. The respective sales growth amounts to a CAGR of 2.56%</a:t>
            </a:r>
            <a:endParaRPr lang="en-US" dirty="0"/>
          </a:p>
        </p:txBody>
      </p:sp>
      <p:sp>
        <p:nvSpPr>
          <p:cNvPr id="67" name="Text Placeholder 12"/>
          <p:cNvSpPr txBox="1">
            <a:spLocks/>
          </p:cNvSpPr>
          <p:nvPr>
            <p:custDataLst>
              <p:tags r:id="rId3"/>
            </p:custDataLst>
          </p:nvPr>
        </p:nvSpPr>
        <p:spPr>
          <a:xfrm>
            <a:off x="2447923" y="3683196"/>
            <a:ext cx="2411416" cy="151422"/>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Estimated sales growth and EBITDA margin </a:t>
            </a:r>
            <a:br>
              <a:rPr lang="en-US" sz="900" kern="0" dirty="0">
                <a:latin typeface="Arial" panose="020B0604020202020204" pitchFamily="34" charset="0"/>
                <a:cs typeface="Arial" panose="020B0604020202020204" pitchFamily="34" charset="0"/>
              </a:rPr>
            </a:br>
            <a:r>
              <a:rPr lang="en-US" sz="900" kern="0" dirty="0" smtClean="0">
                <a:latin typeface="Arial" panose="020B0604020202020204" pitchFamily="34" charset="0"/>
                <a:cs typeface="Arial" panose="020B0604020202020204" pitchFamily="34" charset="0"/>
              </a:rPr>
              <a:t>(2011-2014)</a:t>
            </a:r>
            <a:endParaRPr lang="en-US" sz="900" kern="0" dirty="0">
              <a:latin typeface="Arial" panose="020B0604020202020204" pitchFamily="34" charset="0"/>
              <a:cs typeface="Arial" panose="020B0604020202020204" pitchFamily="34" charset="0"/>
            </a:endParaRPr>
          </a:p>
        </p:txBody>
      </p:sp>
      <p:sp>
        <p:nvSpPr>
          <p:cNvPr id="83" name="Rectangle 95"/>
          <p:cNvSpPr>
            <a:spLocks noChangeArrowheads="1"/>
          </p:cNvSpPr>
          <p:nvPr/>
        </p:nvSpPr>
        <p:spPr bwMode="auto">
          <a:xfrm>
            <a:off x="2908300" y="5651501"/>
            <a:ext cx="180337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rgbClr val="000000"/>
                </a:solidFill>
                <a:effectLst/>
                <a:latin typeface="Arial" panose="020B0604020202020204" pitchFamily="34" charset="0"/>
              </a:rPr>
              <a:t>Average EBITDA margin 2011 – 2014E</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97"/>
          <p:cNvSpPr>
            <a:spLocks noChangeArrowheads="1"/>
          </p:cNvSpPr>
          <p:nvPr/>
        </p:nvSpPr>
        <p:spPr bwMode="auto">
          <a:xfrm rot="16200000">
            <a:off x="1887014" y="4815245"/>
            <a:ext cx="125835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smtClean="0">
                <a:solidFill>
                  <a:srgbClr val="000000"/>
                </a:solidFill>
              </a:rPr>
              <a:t>Sales CAGR 2011 – 2014E</a:t>
            </a:r>
            <a:endParaRPr kumimoji="0" lang="en-US" altLang="en-US" sz="2000" b="0" i="0" u="none" strike="noStrike" cap="none" normalizeH="0" baseline="0" dirty="0" smtClean="0">
              <a:ln>
                <a:noFill/>
              </a:ln>
              <a:solidFill>
                <a:schemeClr val="tx1"/>
              </a:solidFill>
              <a:effectLst/>
            </a:endParaRPr>
          </a:p>
        </p:txBody>
      </p:sp>
      <p:grpSp>
        <p:nvGrpSpPr>
          <p:cNvPr id="86" name="Gruppieren 85"/>
          <p:cNvGrpSpPr/>
          <p:nvPr/>
        </p:nvGrpSpPr>
        <p:grpSpPr>
          <a:xfrm>
            <a:off x="2638425" y="4185691"/>
            <a:ext cx="2282974" cy="1373507"/>
            <a:chOff x="2568575" y="4192041"/>
            <a:chExt cx="2282974" cy="1373507"/>
          </a:xfrm>
        </p:grpSpPr>
        <p:sp>
          <p:nvSpPr>
            <p:cNvPr id="37" name="Rectangle 53"/>
            <p:cNvSpPr>
              <a:spLocks noChangeArrowheads="1"/>
            </p:cNvSpPr>
            <p:nvPr/>
          </p:nvSpPr>
          <p:spPr bwMode="auto">
            <a:xfrm>
              <a:off x="2857500" y="4300538"/>
              <a:ext cx="7937" cy="1100138"/>
            </a:xfrm>
            <a:prstGeom prst="rect">
              <a:avLst/>
            </a:pr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54"/>
            <p:cNvSpPr>
              <a:spLocks noEditPoints="1"/>
            </p:cNvSpPr>
            <p:nvPr/>
          </p:nvSpPr>
          <p:spPr bwMode="auto">
            <a:xfrm>
              <a:off x="2827338" y="4297363"/>
              <a:ext cx="33337" cy="1108075"/>
            </a:xfrm>
            <a:custGeom>
              <a:avLst/>
              <a:gdLst>
                <a:gd name="T0" fmla="*/ 0 w 21"/>
                <a:gd name="T1" fmla="*/ 693 h 698"/>
                <a:gd name="T2" fmla="*/ 21 w 21"/>
                <a:gd name="T3" fmla="*/ 693 h 698"/>
                <a:gd name="T4" fmla="*/ 21 w 21"/>
                <a:gd name="T5" fmla="*/ 698 h 698"/>
                <a:gd name="T6" fmla="*/ 0 w 21"/>
                <a:gd name="T7" fmla="*/ 698 h 698"/>
                <a:gd name="T8" fmla="*/ 0 w 21"/>
                <a:gd name="T9" fmla="*/ 693 h 698"/>
                <a:gd name="T10" fmla="*/ 0 w 21"/>
                <a:gd name="T11" fmla="*/ 460 h 698"/>
                <a:gd name="T12" fmla="*/ 21 w 21"/>
                <a:gd name="T13" fmla="*/ 460 h 698"/>
                <a:gd name="T14" fmla="*/ 21 w 21"/>
                <a:gd name="T15" fmla="*/ 465 h 698"/>
                <a:gd name="T16" fmla="*/ 0 w 21"/>
                <a:gd name="T17" fmla="*/ 465 h 698"/>
                <a:gd name="T18" fmla="*/ 0 w 21"/>
                <a:gd name="T19" fmla="*/ 460 h 698"/>
                <a:gd name="T20" fmla="*/ 0 w 21"/>
                <a:gd name="T21" fmla="*/ 232 h 698"/>
                <a:gd name="T22" fmla="*/ 21 w 21"/>
                <a:gd name="T23" fmla="*/ 232 h 698"/>
                <a:gd name="T24" fmla="*/ 21 w 21"/>
                <a:gd name="T25" fmla="*/ 238 h 698"/>
                <a:gd name="T26" fmla="*/ 0 w 21"/>
                <a:gd name="T27" fmla="*/ 238 h 698"/>
                <a:gd name="T28" fmla="*/ 0 w 21"/>
                <a:gd name="T29" fmla="*/ 232 h 698"/>
                <a:gd name="T30" fmla="*/ 0 w 21"/>
                <a:gd name="T31" fmla="*/ 0 h 698"/>
                <a:gd name="T32" fmla="*/ 21 w 21"/>
                <a:gd name="T33" fmla="*/ 0 h 698"/>
                <a:gd name="T34" fmla="*/ 21 w 21"/>
                <a:gd name="T35" fmla="*/ 5 h 698"/>
                <a:gd name="T36" fmla="*/ 0 w 21"/>
                <a:gd name="T37" fmla="*/ 5 h 698"/>
                <a:gd name="T38" fmla="*/ 0 w 21"/>
                <a:gd name="T39"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698">
                  <a:moveTo>
                    <a:pt x="0" y="693"/>
                  </a:moveTo>
                  <a:lnTo>
                    <a:pt x="21" y="693"/>
                  </a:lnTo>
                  <a:lnTo>
                    <a:pt x="21" y="698"/>
                  </a:lnTo>
                  <a:lnTo>
                    <a:pt x="0" y="698"/>
                  </a:lnTo>
                  <a:lnTo>
                    <a:pt x="0" y="693"/>
                  </a:lnTo>
                  <a:close/>
                  <a:moveTo>
                    <a:pt x="0" y="460"/>
                  </a:moveTo>
                  <a:lnTo>
                    <a:pt x="21" y="460"/>
                  </a:lnTo>
                  <a:lnTo>
                    <a:pt x="21" y="465"/>
                  </a:lnTo>
                  <a:lnTo>
                    <a:pt x="0" y="465"/>
                  </a:lnTo>
                  <a:lnTo>
                    <a:pt x="0" y="460"/>
                  </a:lnTo>
                  <a:close/>
                  <a:moveTo>
                    <a:pt x="0" y="232"/>
                  </a:moveTo>
                  <a:lnTo>
                    <a:pt x="21" y="232"/>
                  </a:lnTo>
                  <a:lnTo>
                    <a:pt x="21" y="238"/>
                  </a:lnTo>
                  <a:lnTo>
                    <a:pt x="0" y="238"/>
                  </a:lnTo>
                  <a:lnTo>
                    <a:pt x="0" y="232"/>
                  </a:lnTo>
                  <a:close/>
                  <a:moveTo>
                    <a:pt x="0" y="0"/>
                  </a:moveTo>
                  <a:lnTo>
                    <a:pt x="21" y="0"/>
                  </a:lnTo>
                  <a:lnTo>
                    <a:pt x="21" y="5"/>
                  </a:lnTo>
                  <a:lnTo>
                    <a:pt x="0" y="5"/>
                  </a:lnTo>
                  <a:lnTo>
                    <a:pt x="0"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Rectangle 55"/>
            <p:cNvSpPr>
              <a:spLocks noChangeArrowheads="1"/>
            </p:cNvSpPr>
            <p:nvPr/>
          </p:nvSpPr>
          <p:spPr bwMode="auto">
            <a:xfrm>
              <a:off x="2860675" y="5027613"/>
              <a:ext cx="1901825" cy="7938"/>
            </a:xfrm>
            <a:prstGeom prst="rect">
              <a:avLst/>
            </a:pr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56"/>
            <p:cNvSpPr>
              <a:spLocks noEditPoints="1"/>
            </p:cNvSpPr>
            <p:nvPr/>
          </p:nvSpPr>
          <p:spPr bwMode="auto">
            <a:xfrm>
              <a:off x="2857500" y="5032376"/>
              <a:ext cx="1908175" cy="33338"/>
            </a:xfrm>
            <a:custGeom>
              <a:avLst/>
              <a:gdLst>
                <a:gd name="T0" fmla="*/ 5 w 1202"/>
                <a:gd name="T1" fmla="*/ 0 h 21"/>
                <a:gd name="T2" fmla="*/ 5 w 1202"/>
                <a:gd name="T3" fmla="*/ 21 h 21"/>
                <a:gd name="T4" fmla="*/ 0 w 1202"/>
                <a:gd name="T5" fmla="*/ 21 h 21"/>
                <a:gd name="T6" fmla="*/ 0 w 1202"/>
                <a:gd name="T7" fmla="*/ 0 h 21"/>
                <a:gd name="T8" fmla="*/ 5 w 1202"/>
                <a:gd name="T9" fmla="*/ 0 h 21"/>
                <a:gd name="T10" fmla="*/ 244 w 1202"/>
                <a:gd name="T11" fmla="*/ 0 h 21"/>
                <a:gd name="T12" fmla="*/ 244 w 1202"/>
                <a:gd name="T13" fmla="*/ 21 h 21"/>
                <a:gd name="T14" fmla="*/ 238 w 1202"/>
                <a:gd name="T15" fmla="*/ 21 h 21"/>
                <a:gd name="T16" fmla="*/ 238 w 1202"/>
                <a:gd name="T17" fmla="*/ 0 h 21"/>
                <a:gd name="T18" fmla="*/ 244 w 1202"/>
                <a:gd name="T19" fmla="*/ 0 h 21"/>
                <a:gd name="T20" fmla="*/ 482 w 1202"/>
                <a:gd name="T21" fmla="*/ 0 h 21"/>
                <a:gd name="T22" fmla="*/ 482 w 1202"/>
                <a:gd name="T23" fmla="*/ 21 h 21"/>
                <a:gd name="T24" fmla="*/ 477 w 1202"/>
                <a:gd name="T25" fmla="*/ 21 h 21"/>
                <a:gd name="T26" fmla="*/ 477 w 1202"/>
                <a:gd name="T27" fmla="*/ 0 h 21"/>
                <a:gd name="T28" fmla="*/ 482 w 1202"/>
                <a:gd name="T29" fmla="*/ 0 h 21"/>
                <a:gd name="T30" fmla="*/ 726 w 1202"/>
                <a:gd name="T31" fmla="*/ 0 h 21"/>
                <a:gd name="T32" fmla="*/ 726 w 1202"/>
                <a:gd name="T33" fmla="*/ 21 h 21"/>
                <a:gd name="T34" fmla="*/ 720 w 1202"/>
                <a:gd name="T35" fmla="*/ 21 h 21"/>
                <a:gd name="T36" fmla="*/ 720 w 1202"/>
                <a:gd name="T37" fmla="*/ 0 h 21"/>
                <a:gd name="T38" fmla="*/ 726 w 1202"/>
                <a:gd name="T39" fmla="*/ 0 h 21"/>
                <a:gd name="T40" fmla="*/ 964 w 1202"/>
                <a:gd name="T41" fmla="*/ 0 h 21"/>
                <a:gd name="T42" fmla="*/ 964 w 1202"/>
                <a:gd name="T43" fmla="*/ 21 h 21"/>
                <a:gd name="T44" fmla="*/ 959 w 1202"/>
                <a:gd name="T45" fmla="*/ 21 h 21"/>
                <a:gd name="T46" fmla="*/ 959 w 1202"/>
                <a:gd name="T47" fmla="*/ 0 h 21"/>
                <a:gd name="T48" fmla="*/ 964 w 1202"/>
                <a:gd name="T49" fmla="*/ 0 h 21"/>
                <a:gd name="T50" fmla="*/ 1202 w 1202"/>
                <a:gd name="T51" fmla="*/ 0 h 21"/>
                <a:gd name="T52" fmla="*/ 1202 w 1202"/>
                <a:gd name="T53" fmla="*/ 21 h 21"/>
                <a:gd name="T54" fmla="*/ 1197 w 1202"/>
                <a:gd name="T55" fmla="*/ 21 h 21"/>
                <a:gd name="T56" fmla="*/ 1197 w 1202"/>
                <a:gd name="T57" fmla="*/ 0 h 21"/>
                <a:gd name="T58" fmla="*/ 1202 w 1202"/>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2" h="21">
                  <a:moveTo>
                    <a:pt x="5" y="0"/>
                  </a:moveTo>
                  <a:lnTo>
                    <a:pt x="5" y="21"/>
                  </a:lnTo>
                  <a:lnTo>
                    <a:pt x="0" y="21"/>
                  </a:lnTo>
                  <a:lnTo>
                    <a:pt x="0" y="0"/>
                  </a:lnTo>
                  <a:lnTo>
                    <a:pt x="5" y="0"/>
                  </a:lnTo>
                  <a:close/>
                  <a:moveTo>
                    <a:pt x="244" y="0"/>
                  </a:moveTo>
                  <a:lnTo>
                    <a:pt x="244" y="21"/>
                  </a:lnTo>
                  <a:lnTo>
                    <a:pt x="238" y="21"/>
                  </a:lnTo>
                  <a:lnTo>
                    <a:pt x="238" y="0"/>
                  </a:lnTo>
                  <a:lnTo>
                    <a:pt x="244" y="0"/>
                  </a:lnTo>
                  <a:close/>
                  <a:moveTo>
                    <a:pt x="482" y="0"/>
                  </a:moveTo>
                  <a:lnTo>
                    <a:pt x="482" y="21"/>
                  </a:lnTo>
                  <a:lnTo>
                    <a:pt x="477" y="21"/>
                  </a:lnTo>
                  <a:lnTo>
                    <a:pt x="477" y="0"/>
                  </a:lnTo>
                  <a:lnTo>
                    <a:pt x="482" y="0"/>
                  </a:lnTo>
                  <a:close/>
                  <a:moveTo>
                    <a:pt x="726" y="0"/>
                  </a:moveTo>
                  <a:lnTo>
                    <a:pt x="726" y="21"/>
                  </a:lnTo>
                  <a:lnTo>
                    <a:pt x="720" y="21"/>
                  </a:lnTo>
                  <a:lnTo>
                    <a:pt x="720" y="0"/>
                  </a:lnTo>
                  <a:lnTo>
                    <a:pt x="726" y="0"/>
                  </a:lnTo>
                  <a:close/>
                  <a:moveTo>
                    <a:pt x="964" y="0"/>
                  </a:moveTo>
                  <a:lnTo>
                    <a:pt x="964" y="21"/>
                  </a:lnTo>
                  <a:lnTo>
                    <a:pt x="959" y="21"/>
                  </a:lnTo>
                  <a:lnTo>
                    <a:pt x="959" y="0"/>
                  </a:lnTo>
                  <a:lnTo>
                    <a:pt x="964" y="0"/>
                  </a:lnTo>
                  <a:close/>
                  <a:moveTo>
                    <a:pt x="1202" y="0"/>
                  </a:moveTo>
                  <a:lnTo>
                    <a:pt x="1202" y="21"/>
                  </a:lnTo>
                  <a:lnTo>
                    <a:pt x="1197" y="21"/>
                  </a:lnTo>
                  <a:lnTo>
                    <a:pt x="1197" y="0"/>
                  </a:lnTo>
                  <a:lnTo>
                    <a:pt x="1202" y="0"/>
                  </a:lnTo>
                  <a:close/>
                </a:path>
              </a:pathLst>
            </a:custGeom>
            <a:solidFill>
              <a:srgbClr val="000000"/>
            </a:solidFill>
            <a:ln w="6350"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60"/>
            <p:cNvSpPr>
              <a:spLocks noEditPoints="1"/>
            </p:cNvSpPr>
            <p:nvPr/>
          </p:nvSpPr>
          <p:spPr bwMode="auto">
            <a:xfrm>
              <a:off x="3495675" y="4683126"/>
              <a:ext cx="136525" cy="134938"/>
            </a:xfrm>
            <a:custGeom>
              <a:avLst/>
              <a:gdLst>
                <a:gd name="T0" fmla="*/ 256 w 257"/>
                <a:gd name="T1" fmla="*/ 130 h 257"/>
                <a:gd name="T2" fmla="*/ 246 w 257"/>
                <a:gd name="T3" fmla="*/ 180 h 257"/>
                <a:gd name="T4" fmla="*/ 218 w 257"/>
                <a:gd name="T5" fmla="*/ 220 h 257"/>
                <a:gd name="T6" fmla="*/ 177 w 257"/>
                <a:gd name="T7" fmla="*/ 247 h 257"/>
                <a:gd name="T8" fmla="*/ 127 w 257"/>
                <a:gd name="T9" fmla="*/ 256 h 257"/>
                <a:gd name="T10" fmla="*/ 77 w 257"/>
                <a:gd name="T11" fmla="*/ 246 h 257"/>
                <a:gd name="T12" fmla="*/ 37 w 257"/>
                <a:gd name="T13" fmla="*/ 218 h 257"/>
                <a:gd name="T14" fmla="*/ 10 w 257"/>
                <a:gd name="T15" fmla="*/ 177 h 257"/>
                <a:gd name="T16" fmla="*/ 1 w 257"/>
                <a:gd name="T17" fmla="*/ 127 h 257"/>
                <a:gd name="T18" fmla="*/ 11 w 257"/>
                <a:gd name="T19" fmla="*/ 77 h 257"/>
                <a:gd name="T20" fmla="*/ 39 w 257"/>
                <a:gd name="T21" fmla="*/ 37 h 257"/>
                <a:gd name="T22" fmla="*/ 80 w 257"/>
                <a:gd name="T23" fmla="*/ 10 h 257"/>
                <a:gd name="T24" fmla="*/ 130 w 257"/>
                <a:gd name="T25" fmla="*/ 1 h 257"/>
                <a:gd name="T26" fmla="*/ 180 w 257"/>
                <a:gd name="T27" fmla="*/ 11 h 257"/>
                <a:gd name="T28" fmla="*/ 220 w 257"/>
                <a:gd name="T29" fmla="*/ 39 h 257"/>
                <a:gd name="T30" fmla="*/ 247 w 257"/>
                <a:gd name="T31" fmla="*/ 80 h 257"/>
                <a:gd name="T32" fmla="*/ 232 w 257"/>
                <a:gd name="T33" fmla="*/ 83 h 257"/>
                <a:gd name="T34" fmla="*/ 207 w 257"/>
                <a:gd name="T35" fmla="*/ 48 h 257"/>
                <a:gd name="T36" fmla="*/ 171 w 257"/>
                <a:gd name="T37" fmla="*/ 24 h 257"/>
                <a:gd name="T38" fmla="*/ 127 w 257"/>
                <a:gd name="T39" fmla="*/ 16 h 257"/>
                <a:gd name="T40" fmla="*/ 83 w 257"/>
                <a:gd name="T41" fmla="*/ 25 h 257"/>
                <a:gd name="T42" fmla="*/ 48 w 257"/>
                <a:gd name="T43" fmla="*/ 50 h 257"/>
                <a:gd name="T44" fmla="*/ 24 w 257"/>
                <a:gd name="T45" fmla="*/ 86 h 257"/>
                <a:gd name="T46" fmla="*/ 16 w 257"/>
                <a:gd name="T47" fmla="*/ 130 h 257"/>
                <a:gd name="T48" fmla="*/ 25 w 257"/>
                <a:gd name="T49" fmla="*/ 174 h 257"/>
                <a:gd name="T50" fmla="*/ 50 w 257"/>
                <a:gd name="T51" fmla="*/ 209 h 257"/>
                <a:gd name="T52" fmla="*/ 86 w 257"/>
                <a:gd name="T53" fmla="*/ 233 h 257"/>
                <a:gd name="T54" fmla="*/ 130 w 257"/>
                <a:gd name="T55" fmla="*/ 241 h 257"/>
                <a:gd name="T56" fmla="*/ 174 w 257"/>
                <a:gd name="T57" fmla="*/ 232 h 257"/>
                <a:gd name="T58" fmla="*/ 209 w 257"/>
                <a:gd name="T59" fmla="*/ 207 h 257"/>
                <a:gd name="T60" fmla="*/ 233 w 257"/>
                <a:gd name="T61" fmla="*/ 171 h 257"/>
                <a:gd name="T62" fmla="*/ 241 w 257"/>
                <a:gd name="T63" fmla="*/ 127 h 257"/>
                <a:gd name="T64" fmla="*/ 232 w 257"/>
                <a:gd name="T65" fmla="*/ 83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57">
                  <a:moveTo>
                    <a:pt x="256" y="127"/>
                  </a:moveTo>
                  <a:cubicBezTo>
                    <a:pt x="257" y="128"/>
                    <a:pt x="257" y="129"/>
                    <a:pt x="256" y="130"/>
                  </a:cubicBezTo>
                  <a:lnTo>
                    <a:pt x="247" y="177"/>
                  </a:lnTo>
                  <a:cubicBezTo>
                    <a:pt x="247" y="178"/>
                    <a:pt x="247" y="179"/>
                    <a:pt x="246" y="180"/>
                  </a:cubicBezTo>
                  <a:lnTo>
                    <a:pt x="220" y="218"/>
                  </a:lnTo>
                  <a:cubicBezTo>
                    <a:pt x="220" y="219"/>
                    <a:pt x="219" y="220"/>
                    <a:pt x="218" y="220"/>
                  </a:cubicBezTo>
                  <a:lnTo>
                    <a:pt x="180" y="246"/>
                  </a:lnTo>
                  <a:cubicBezTo>
                    <a:pt x="179" y="247"/>
                    <a:pt x="178" y="247"/>
                    <a:pt x="177" y="247"/>
                  </a:cubicBezTo>
                  <a:lnTo>
                    <a:pt x="130" y="256"/>
                  </a:lnTo>
                  <a:cubicBezTo>
                    <a:pt x="129" y="257"/>
                    <a:pt x="128" y="257"/>
                    <a:pt x="127" y="256"/>
                  </a:cubicBezTo>
                  <a:lnTo>
                    <a:pt x="80" y="247"/>
                  </a:lnTo>
                  <a:cubicBezTo>
                    <a:pt x="79" y="247"/>
                    <a:pt x="78" y="247"/>
                    <a:pt x="77" y="246"/>
                  </a:cubicBezTo>
                  <a:lnTo>
                    <a:pt x="39" y="220"/>
                  </a:lnTo>
                  <a:cubicBezTo>
                    <a:pt x="38" y="220"/>
                    <a:pt x="37" y="219"/>
                    <a:pt x="37" y="218"/>
                  </a:cubicBezTo>
                  <a:lnTo>
                    <a:pt x="11" y="180"/>
                  </a:lnTo>
                  <a:cubicBezTo>
                    <a:pt x="10" y="179"/>
                    <a:pt x="10" y="178"/>
                    <a:pt x="10" y="177"/>
                  </a:cubicBezTo>
                  <a:lnTo>
                    <a:pt x="1" y="130"/>
                  </a:lnTo>
                  <a:cubicBezTo>
                    <a:pt x="0" y="129"/>
                    <a:pt x="0" y="128"/>
                    <a:pt x="1" y="127"/>
                  </a:cubicBezTo>
                  <a:lnTo>
                    <a:pt x="10" y="80"/>
                  </a:lnTo>
                  <a:cubicBezTo>
                    <a:pt x="10" y="79"/>
                    <a:pt x="10" y="78"/>
                    <a:pt x="11" y="77"/>
                  </a:cubicBezTo>
                  <a:lnTo>
                    <a:pt x="37" y="39"/>
                  </a:lnTo>
                  <a:cubicBezTo>
                    <a:pt x="37" y="38"/>
                    <a:pt x="38" y="37"/>
                    <a:pt x="39" y="37"/>
                  </a:cubicBezTo>
                  <a:lnTo>
                    <a:pt x="77" y="11"/>
                  </a:lnTo>
                  <a:cubicBezTo>
                    <a:pt x="78" y="10"/>
                    <a:pt x="79" y="10"/>
                    <a:pt x="80" y="10"/>
                  </a:cubicBezTo>
                  <a:lnTo>
                    <a:pt x="127" y="1"/>
                  </a:lnTo>
                  <a:cubicBezTo>
                    <a:pt x="128" y="0"/>
                    <a:pt x="129" y="0"/>
                    <a:pt x="130" y="1"/>
                  </a:cubicBezTo>
                  <a:lnTo>
                    <a:pt x="177" y="10"/>
                  </a:lnTo>
                  <a:cubicBezTo>
                    <a:pt x="178" y="10"/>
                    <a:pt x="179" y="10"/>
                    <a:pt x="180" y="11"/>
                  </a:cubicBezTo>
                  <a:lnTo>
                    <a:pt x="218" y="37"/>
                  </a:lnTo>
                  <a:cubicBezTo>
                    <a:pt x="219" y="37"/>
                    <a:pt x="220" y="38"/>
                    <a:pt x="220" y="39"/>
                  </a:cubicBezTo>
                  <a:lnTo>
                    <a:pt x="246" y="77"/>
                  </a:lnTo>
                  <a:cubicBezTo>
                    <a:pt x="247" y="78"/>
                    <a:pt x="247" y="79"/>
                    <a:pt x="247" y="80"/>
                  </a:cubicBezTo>
                  <a:lnTo>
                    <a:pt x="256" y="127"/>
                  </a:lnTo>
                  <a:close/>
                  <a:moveTo>
                    <a:pt x="232" y="83"/>
                  </a:moveTo>
                  <a:lnTo>
                    <a:pt x="233" y="86"/>
                  </a:lnTo>
                  <a:lnTo>
                    <a:pt x="207" y="48"/>
                  </a:lnTo>
                  <a:lnTo>
                    <a:pt x="209" y="50"/>
                  </a:lnTo>
                  <a:lnTo>
                    <a:pt x="171" y="24"/>
                  </a:lnTo>
                  <a:lnTo>
                    <a:pt x="174" y="25"/>
                  </a:lnTo>
                  <a:lnTo>
                    <a:pt x="127" y="16"/>
                  </a:lnTo>
                  <a:lnTo>
                    <a:pt x="130" y="16"/>
                  </a:lnTo>
                  <a:lnTo>
                    <a:pt x="83" y="25"/>
                  </a:lnTo>
                  <a:lnTo>
                    <a:pt x="86" y="24"/>
                  </a:lnTo>
                  <a:lnTo>
                    <a:pt x="48" y="50"/>
                  </a:lnTo>
                  <a:lnTo>
                    <a:pt x="50" y="48"/>
                  </a:lnTo>
                  <a:lnTo>
                    <a:pt x="24" y="86"/>
                  </a:lnTo>
                  <a:lnTo>
                    <a:pt x="25" y="83"/>
                  </a:lnTo>
                  <a:lnTo>
                    <a:pt x="16" y="130"/>
                  </a:lnTo>
                  <a:lnTo>
                    <a:pt x="16" y="127"/>
                  </a:lnTo>
                  <a:lnTo>
                    <a:pt x="25" y="174"/>
                  </a:lnTo>
                  <a:lnTo>
                    <a:pt x="24" y="171"/>
                  </a:lnTo>
                  <a:lnTo>
                    <a:pt x="50" y="209"/>
                  </a:lnTo>
                  <a:lnTo>
                    <a:pt x="48" y="207"/>
                  </a:lnTo>
                  <a:lnTo>
                    <a:pt x="86" y="233"/>
                  </a:lnTo>
                  <a:lnTo>
                    <a:pt x="83" y="232"/>
                  </a:lnTo>
                  <a:lnTo>
                    <a:pt x="130" y="241"/>
                  </a:lnTo>
                  <a:lnTo>
                    <a:pt x="127" y="241"/>
                  </a:lnTo>
                  <a:lnTo>
                    <a:pt x="174" y="232"/>
                  </a:lnTo>
                  <a:lnTo>
                    <a:pt x="171" y="233"/>
                  </a:lnTo>
                  <a:lnTo>
                    <a:pt x="209" y="207"/>
                  </a:lnTo>
                  <a:lnTo>
                    <a:pt x="207" y="209"/>
                  </a:lnTo>
                  <a:lnTo>
                    <a:pt x="233" y="171"/>
                  </a:lnTo>
                  <a:lnTo>
                    <a:pt x="232" y="174"/>
                  </a:lnTo>
                  <a:lnTo>
                    <a:pt x="241" y="127"/>
                  </a:lnTo>
                  <a:lnTo>
                    <a:pt x="241" y="130"/>
                  </a:lnTo>
                  <a:lnTo>
                    <a:pt x="232" y="83"/>
                  </a:lnTo>
                  <a:close/>
                </a:path>
              </a:pathLst>
            </a:custGeom>
            <a:solidFill>
              <a:srgbClr val="FFFFFF"/>
            </a:solidFill>
            <a:ln w="7938" cap="flat">
              <a:solidFill>
                <a:srgbClr val="FFFFF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64"/>
            <p:cNvSpPr>
              <a:spLocks noEditPoints="1"/>
            </p:cNvSpPr>
            <p:nvPr/>
          </p:nvSpPr>
          <p:spPr bwMode="auto">
            <a:xfrm>
              <a:off x="4278313" y="4346576"/>
              <a:ext cx="209550" cy="211138"/>
            </a:xfrm>
            <a:custGeom>
              <a:avLst/>
              <a:gdLst>
                <a:gd name="T0" fmla="*/ 396 w 400"/>
                <a:gd name="T1" fmla="*/ 240 h 400"/>
                <a:gd name="T2" fmla="*/ 384 w 400"/>
                <a:gd name="T3" fmla="*/ 279 h 400"/>
                <a:gd name="T4" fmla="*/ 343 w 400"/>
                <a:gd name="T5" fmla="*/ 342 h 400"/>
                <a:gd name="T6" fmla="*/ 312 w 400"/>
                <a:gd name="T7" fmla="*/ 366 h 400"/>
                <a:gd name="T8" fmla="*/ 242 w 400"/>
                <a:gd name="T9" fmla="*/ 396 h 400"/>
                <a:gd name="T10" fmla="*/ 200 w 400"/>
                <a:gd name="T11" fmla="*/ 400 h 400"/>
                <a:gd name="T12" fmla="*/ 123 w 400"/>
                <a:gd name="T13" fmla="*/ 385 h 400"/>
                <a:gd name="T14" fmla="*/ 88 w 400"/>
                <a:gd name="T15" fmla="*/ 366 h 400"/>
                <a:gd name="T16" fmla="*/ 35 w 400"/>
                <a:gd name="T17" fmla="*/ 314 h 400"/>
                <a:gd name="T18" fmla="*/ 16 w 400"/>
                <a:gd name="T19" fmla="*/ 278 h 400"/>
                <a:gd name="T20" fmla="*/ 1 w 400"/>
                <a:gd name="T21" fmla="*/ 201 h 400"/>
                <a:gd name="T22" fmla="*/ 5 w 400"/>
                <a:gd name="T23" fmla="*/ 159 h 400"/>
                <a:gd name="T24" fmla="*/ 34 w 400"/>
                <a:gd name="T25" fmla="*/ 90 h 400"/>
                <a:gd name="T26" fmla="*/ 59 w 400"/>
                <a:gd name="T27" fmla="*/ 58 h 400"/>
                <a:gd name="T28" fmla="*/ 122 w 400"/>
                <a:gd name="T29" fmla="*/ 16 h 400"/>
                <a:gd name="T30" fmla="*/ 161 w 400"/>
                <a:gd name="T31" fmla="*/ 5 h 400"/>
                <a:gd name="T32" fmla="*/ 240 w 400"/>
                <a:gd name="T33" fmla="*/ 5 h 400"/>
                <a:gd name="T34" fmla="*/ 279 w 400"/>
                <a:gd name="T35" fmla="*/ 16 h 400"/>
                <a:gd name="T36" fmla="*/ 342 w 400"/>
                <a:gd name="T37" fmla="*/ 58 h 400"/>
                <a:gd name="T38" fmla="*/ 366 w 400"/>
                <a:gd name="T39" fmla="*/ 90 h 400"/>
                <a:gd name="T40" fmla="*/ 396 w 400"/>
                <a:gd name="T41" fmla="*/ 159 h 400"/>
                <a:gd name="T42" fmla="*/ 381 w 400"/>
                <a:gd name="T43" fmla="*/ 162 h 400"/>
                <a:gd name="T44" fmla="*/ 370 w 400"/>
                <a:gd name="T45" fmla="*/ 129 h 400"/>
                <a:gd name="T46" fmla="*/ 330 w 400"/>
                <a:gd name="T47" fmla="*/ 69 h 400"/>
                <a:gd name="T48" fmla="*/ 305 w 400"/>
                <a:gd name="T49" fmla="*/ 48 h 400"/>
                <a:gd name="T50" fmla="*/ 237 w 400"/>
                <a:gd name="T51" fmla="*/ 20 h 400"/>
                <a:gd name="T52" fmla="*/ 201 w 400"/>
                <a:gd name="T53" fmla="*/ 16 h 400"/>
                <a:gd name="T54" fmla="*/ 128 w 400"/>
                <a:gd name="T55" fmla="*/ 31 h 400"/>
                <a:gd name="T56" fmla="*/ 98 w 400"/>
                <a:gd name="T57" fmla="*/ 48 h 400"/>
                <a:gd name="T58" fmla="*/ 48 w 400"/>
                <a:gd name="T59" fmla="*/ 98 h 400"/>
                <a:gd name="T60" fmla="*/ 31 w 400"/>
                <a:gd name="T61" fmla="*/ 128 h 400"/>
                <a:gd name="T62" fmla="*/ 16 w 400"/>
                <a:gd name="T63" fmla="*/ 201 h 400"/>
                <a:gd name="T64" fmla="*/ 20 w 400"/>
                <a:gd name="T65" fmla="*/ 237 h 400"/>
                <a:gd name="T66" fmla="*/ 48 w 400"/>
                <a:gd name="T67" fmla="*/ 305 h 400"/>
                <a:gd name="T68" fmla="*/ 69 w 400"/>
                <a:gd name="T69" fmla="*/ 330 h 400"/>
                <a:gd name="T70" fmla="*/ 129 w 400"/>
                <a:gd name="T71" fmla="*/ 370 h 400"/>
                <a:gd name="T72" fmla="*/ 162 w 400"/>
                <a:gd name="T73" fmla="*/ 381 h 400"/>
                <a:gd name="T74" fmla="*/ 239 w 400"/>
                <a:gd name="T75" fmla="*/ 381 h 400"/>
                <a:gd name="T76" fmla="*/ 272 w 400"/>
                <a:gd name="T77" fmla="*/ 370 h 400"/>
                <a:gd name="T78" fmla="*/ 331 w 400"/>
                <a:gd name="T79" fmla="*/ 330 h 400"/>
                <a:gd name="T80" fmla="*/ 352 w 400"/>
                <a:gd name="T81" fmla="*/ 305 h 400"/>
                <a:gd name="T82" fmla="*/ 381 w 400"/>
                <a:gd name="T83" fmla="*/ 237 h 400"/>
                <a:gd name="T84" fmla="*/ 385 w 400"/>
                <a:gd name="T85"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400">
                  <a:moveTo>
                    <a:pt x="400" y="200"/>
                  </a:moveTo>
                  <a:cubicBezTo>
                    <a:pt x="400" y="200"/>
                    <a:pt x="400" y="201"/>
                    <a:pt x="400" y="201"/>
                  </a:cubicBezTo>
                  <a:lnTo>
                    <a:pt x="396" y="240"/>
                  </a:lnTo>
                  <a:cubicBezTo>
                    <a:pt x="396" y="241"/>
                    <a:pt x="396" y="241"/>
                    <a:pt x="396" y="242"/>
                  </a:cubicBezTo>
                  <a:lnTo>
                    <a:pt x="385" y="278"/>
                  </a:lnTo>
                  <a:cubicBezTo>
                    <a:pt x="385" y="278"/>
                    <a:pt x="385" y="279"/>
                    <a:pt x="384" y="279"/>
                  </a:cubicBezTo>
                  <a:lnTo>
                    <a:pt x="366" y="312"/>
                  </a:lnTo>
                  <a:cubicBezTo>
                    <a:pt x="366" y="313"/>
                    <a:pt x="366" y="313"/>
                    <a:pt x="366" y="314"/>
                  </a:cubicBezTo>
                  <a:lnTo>
                    <a:pt x="343" y="342"/>
                  </a:lnTo>
                  <a:cubicBezTo>
                    <a:pt x="342" y="342"/>
                    <a:pt x="342" y="342"/>
                    <a:pt x="342" y="343"/>
                  </a:cubicBezTo>
                  <a:lnTo>
                    <a:pt x="314" y="366"/>
                  </a:lnTo>
                  <a:cubicBezTo>
                    <a:pt x="313" y="366"/>
                    <a:pt x="313" y="366"/>
                    <a:pt x="312" y="366"/>
                  </a:cubicBezTo>
                  <a:lnTo>
                    <a:pt x="279" y="384"/>
                  </a:lnTo>
                  <a:cubicBezTo>
                    <a:pt x="279" y="385"/>
                    <a:pt x="278" y="385"/>
                    <a:pt x="278" y="385"/>
                  </a:cubicBezTo>
                  <a:lnTo>
                    <a:pt x="242" y="396"/>
                  </a:lnTo>
                  <a:cubicBezTo>
                    <a:pt x="241" y="396"/>
                    <a:pt x="241" y="396"/>
                    <a:pt x="240" y="396"/>
                  </a:cubicBezTo>
                  <a:lnTo>
                    <a:pt x="201" y="400"/>
                  </a:lnTo>
                  <a:cubicBezTo>
                    <a:pt x="201" y="400"/>
                    <a:pt x="200" y="400"/>
                    <a:pt x="200" y="400"/>
                  </a:cubicBezTo>
                  <a:lnTo>
                    <a:pt x="161" y="396"/>
                  </a:lnTo>
                  <a:cubicBezTo>
                    <a:pt x="160" y="396"/>
                    <a:pt x="160" y="396"/>
                    <a:pt x="159" y="396"/>
                  </a:cubicBezTo>
                  <a:lnTo>
                    <a:pt x="123" y="385"/>
                  </a:lnTo>
                  <a:cubicBezTo>
                    <a:pt x="123" y="385"/>
                    <a:pt x="122" y="385"/>
                    <a:pt x="122" y="384"/>
                  </a:cubicBezTo>
                  <a:lnTo>
                    <a:pt x="90" y="366"/>
                  </a:lnTo>
                  <a:cubicBezTo>
                    <a:pt x="89" y="366"/>
                    <a:pt x="89" y="366"/>
                    <a:pt x="88" y="366"/>
                  </a:cubicBezTo>
                  <a:lnTo>
                    <a:pt x="59" y="343"/>
                  </a:lnTo>
                  <a:cubicBezTo>
                    <a:pt x="59" y="342"/>
                    <a:pt x="59" y="342"/>
                    <a:pt x="58" y="342"/>
                  </a:cubicBezTo>
                  <a:lnTo>
                    <a:pt x="35" y="314"/>
                  </a:lnTo>
                  <a:cubicBezTo>
                    <a:pt x="35" y="313"/>
                    <a:pt x="35" y="313"/>
                    <a:pt x="34" y="312"/>
                  </a:cubicBezTo>
                  <a:lnTo>
                    <a:pt x="16" y="279"/>
                  </a:lnTo>
                  <a:cubicBezTo>
                    <a:pt x="16" y="279"/>
                    <a:pt x="16" y="278"/>
                    <a:pt x="16" y="278"/>
                  </a:cubicBezTo>
                  <a:lnTo>
                    <a:pt x="5" y="242"/>
                  </a:lnTo>
                  <a:cubicBezTo>
                    <a:pt x="5" y="241"/>
                    <a:pt x="5" y="241"/>
                    <a:pt x="5" y="240"/>
                  </a:cubicBezTo>
                  <a:lnTo>
                    <a:pt x="1" y="201"/>
                  </a:lnTo>
                  <a:cubicBezTo>
                    <a:pt x="0" y="201"/>
                    <a:pt x="0" y="200"/>
                    <a:pt x="1" y="200"/>
                  </a:cubicBezTo>
                  <a:lnTo>
                    <a:pt x="5" y="161"/>
                  </a:lnTo>
                  <a:cubicBezTo>
                    <a:pt x="5" y="160"/>
                    <a:pt x="5" y="160"/>
                    <a:pt x="5" y="159"/>
                  </a:cubicBezTo>
                  <a:lnTo>
                    <a:pt x="16" y="123"/>
                  </a:lnTo>
                  <a:cubicBezTo>
                    <a:pt x="16" y="123"/>
                    <a:pt x="16" y="122"/>
                    <a:pt x="16" y="122"/>
                  </a:cubicBezTo>
                  <a:lnTo>
                    <a:pt x="34" y="90"/>
                  </a:lnTo>
                  <a:cubicBezTo>
                    <a:pt x="35" y="89"/>
                    <a:pt x="35" y="89"/>
                    <a:pt x="35" y="88"/>
                  </a:cubicBezTo>
                  <a:lnTo>
                    <a:pt x="58" y="59"/>
                  </a:lnTo>
                  <a:cubicBezTo>
                    <a:pt x="59" y="59"/>
                    <a:pt x="59" y="59"/>
                    <a:pt x="59" y="58"/>
                  </a:cubicBezTo>
                  <a:lnTo>
                    <a:pt x="88" y="35"/>
                  </a:lnTo>
                  <a:cubicBezTo>
                    <a:pt x="89" y="35"/>
                    <a:pt x="89" y="35"/>
                    <a:pt x="90" y="34"/>
                  </a:cubicBezTo>
                  <a:lnTo>
                    <a:pt x="122" y="16"/>
                  </a:lnTo>
                  <a:cubicBezTo>
                    <a:pt x="122" y="16"/>
                    <a:pt x="123" y="16"/>
                    <a:pt x="123" y="16"/>
                  </a:cubicBezTo>
                  <a:lnTo>
                    <a:pt x="159" y="5"/>
                  </a:lnTo>
                  <a:cubicBezTo>
                    <a:pt x="160" y="5"/>
                    <a:pt x="160" y="5"/>
                    <a:pt x="161" y="5"/>
                  </a:cubicBezTo>
                  <a:lnTo>
                    <a:pt x="200" y="1"/>
                  </a:lnTo>
                  <a:cubicBezTo>
                    <a:pt x="200" y="0"/>
                    <a:pt x="201" y="0"/>
                    <a:pt x="201" y="1"/>
                  </a:cubicBezTo>
                  <a:lnTo>
                    <a:pt x="240" y="5"/>
                  </a:lnTo>
                  <a:cubicBezTo>
                    <a:pt x="241" y="5"/>
                    <a:pt x="241" y="5"/>
                    <a:pt x="242" y="5"/>
                  </a:cubicBezTo>
                  <a:lnTo>
                    <a:pt x="278" y="16"/>
                  </a:lnTo>
                  <a:cubicBezTo>
                    <a:pt x="278" y="16"/>
                    <a:pt x="279" y="16"/>
                    <a:pt x="279" y="16"/>
                  </a:cubicBezTo>
                  <a:lnTo>
                    <a:pt x="312" y="34"/>
                  </a:lnTo>
                  <a:cubicBezTo>
                    <a:pt x="313" y="35"/>
                    <a:pt x="313" y="35"/>
                    <a:pt x="314" y="35"/>
                  </a:cubicBezTo>
                  <a:lnTo>
                    <a:pt x="342" y="58"/>
                  </a:lnTo>
                  <a:cubicBezTo>
                    <a:pt x="342" y="59"/>
                    <a:pt x="342" y="59"/>
                    <a:pt x="343" y="59"/>
                  </a:cubicBezTo>
                  <a:lnTo>
                    <a:pt x="366" y="88"/>
                  </a:lnTo>
                  <a:cubicBezTo>
                    <a:pt x="366" y="89"/>
                    <a:pt x="366" y="89"/>
                    <a:pt x="366" y="90"/>
                  </a:cubicBezTo>
                  <a:lnTo>
                    <a:pt x="384" y="122"/>
                  </a:lnTo>
                  <a:cubicBezTo>
                    <a:pt x="385" y="122"/>
                    <a:pt x="385" y="123"/>
                    <a:pt x="385" y="123"/>
                  </a:cubicBezTo>
                  <a:lnTo>
                    <a:pt x="396" y="159"/>
                  </a:lnTo>
                  <a:cubicBezTo>
                    <a:pt x="396" y="160"/>
                    <a:pt x="396" y="160"/>
                    <a:pt x="396" y="161"/>
                  </a:cubicBezTo>
                  <a:lnTo>
                    <a:pt x="400" y="200"/>
                  </a:lnTo>
                  <a:close/>
                  <a:moveTo>
                    <a:pt x="381" y="162"/>
                  </a:moveTo>
                  <a:lnTo>
                    <a:pt x="381" y="164"/>
                  </a:lnTo>
                  <a:lnTo>
                    <a:pt x="370" y="128"/>
                  </a:lnTo>
                  <a:lnTo>
                    <a:pt x="370" y="129"/>
                  </a:lnTo>
                  <a:lnTo>
                    <a:pt x="352" y="97"/>
                  </a:lnTo>
                  <a:lnTo>
                    <a:pt x="353" y="98"/>
                  </a:lnTo>
                  <a:lnTo>
                    <a:pt x="330" y="69"/>
                  </a:lnTo>
                  <a:lnTo>
                    <a:pt x="331" y="71"/>
                  </a:lnTo>
                  <a:lnTo>
                    <a:pt x="303" y="48"/>
                  </a:lnTo>
                  <a:lnTo>
                    <a:pt x="305" y="48"/>
                  </a:lnTo>
                  <a:lnTo>
                    <a:pt x="272" y="30"/>
                  </a:lnTo>
                  <a:lnTo>
                    <a:pt x="273" y="31"/>
                  </a:lnTo>
                  <a:lnTo>
                    <a:pt x="237" y="20"/>
                  </a:lnTo>
                  <a:lnTo>
                    <a:pt x="239" y="20"/>
                  </a:lnTo>
                  <a:lnTo>
                    <a:pt x="200" y="16"/>
                  </a:lnTo>
                  <a:lnTo>
                    <a:pt x="201" y="16"/>
                  </a:lnTo>
                  <a:lnTo>
                    <a:pt x="162" y="20"/>
                  </a:lnTo>
                  <a:lnTo>
                    <a:pt x="164" y="20"/>
                  </a:lnTo>
                  <a:lnTo>
                    <a:pt x="128" y="31"/>
                  </a:lnTo>
                  <a:lnTo>
                    <a:pt x="129" y="30"/>
                  </a:lnTo>
                  <a:lnTo>
                    <a:pt x="97" y="48"/>
                  </a:lnTo>
                  <a:lnTo>
                    <a:pt x="98" y="48"/>
                  </a:lnTo>
                  <a:lnTo>
                    <a:pt x="69" y="71"/>
                  </a:lnTo>
                  <a:lnTo>
                    <a:pt x="71" y="69"/>
                  </a:lnTo>
                  <a:lnTo>
                    <a:pt x="48" y="98"/>
                  </a:lnTo>
                  <a:lnTo>
                    <a:pt x="48" y="97"/>
                  </a:lnTo>
                  <a:lnTo>
                    <a:pt x="30" y="129"/>
                  </a:lnTo>
                  <a:lnTo>
                    <a:pt x="31" y="128"/>
                  </a:lnTo>
                  <a:lnTo>
                    <a:pt x="20" y="164"/>
                  </a:lnTo>
                  <a:lnTo>
                    <a:pt x="20" y="162"/>
                  </a:lnTo>
                  <a:lnTo>
                    <a:pt x="16" y="201"/>
                  </a:lnTo>
                  <a:lnTo>
                    <a:pt x="16" y="200"/>
                  </a:lnTo>
                  <a:lnTo>
                    <a:pt x="20" y="239"/>
                  </a:lnTo>
                  <a:lnTo>
                    <a:pt x="20" y="237"/>
                  </a:lnTo>
                  <a:lnTo>
                    <a:pt x="31" y="273"/>
                  </a:lnTo>
                  <a:lnTo>
                    <a:pt x="30" y="272"/>
                  </a:lnTo>
                  <a:lnTo>
                    <a:pt x="48" y="305"/>
                  </a:lnTo>
                  <a:lnTo>
                    <a:pt x="48" y="303"/>
                  </a:lnTo>
                  <a:lnTo>
                    <a:pt x="71" y="331"/>
                  </a:lnTo>
                  <a:lnTo>
                    <a:pt x="69" y="330"/>
                  </a:lnTo>
                  <a:lnTo>
                    <a:pt x="98" y="353"/>
                  </a:lnTo>
                  <a:lnTo>
                    <a:pt x="97" y="352"/>
                  </a:lnTo>
                  <a:lnTo>
                    <a:pt x="129" y="370"/>
                  </a:lnTo>
                  <a:lnTo>
                    <a:pt x="128" y="370"/>
                  </a:lnTo>
                  <a:lnTo>
                    <a:pt x="164" y="381"/>
                  </a:lnTo>
                  <a:lnTo>
                    <a:pt x="162" y="381"/>
                  </a:lnTo>
                  <a:lnTo>
                    <a:pt x="201" y="385"/>
                  </a:lnTo>
                  <a:lnTo>
                    <a:pt x="200" y="385"/>
                  </a:lnTo>
                  <a:lnTo>
                    <a:pt x="239" y="381"/>
                  </a:lnTo>
                  <a:lnTo>
                    <a:pt x="237" y="381"/>
                  </a:lnTo>
                  <a:lnTo>
                    <a:pt x="273" y="370"/>
                  </a:lnTo>
                  <a:lnTo>
                    <a:pt x="272" y="370"/>
                  </a:lnTo>
                  <a:lnTo>
                    <a:pt x="305" y="352"/>
                  </a:lnTo>
                  <a:lnTo>
                    <a:pt x="303" y="353"/>
                  </a:lnTo>
                  <a:lnTo>
                    <a:pt x="331" y="330"/>
                  </a:lnTo>
                  <a:lnTo>
                    <a:pt x="330" y="331"/>
                  </a:lnTo>
                  <a:lnTo>
                    <a:pt x="353" y="303"/>
                  </a:lnTo>
                  <a:lnTo>
                    <a:pt x="352" y="305"/>
                  </a:lnTo>
                  <a:lnTo>
                    <a:pt x="370" y="272"/>
                  </a:lnTo>
                  <a:lnTo>
                    <a:pt x="370" y="273"/>
                  </a:lnTo>
                  <a:lnTo>
                    <a:pt x="381" y="237"/>
                  </a:lnTo>
                  <a:lnTo>
                    <a:pt x="381" y="239"/>
                  </a:lnTo>
                  <a:lnTo>
                    <a:pt x="385" y="200"/>
                  </a:lnTo>
                  <a:lnTo>
                    <a:pt x="385" y="201"/>
                  </a:lnTo>
                  <a:lnTo>
                    <a:pt x="381" y="162"/>
                  </a:lnTo>
                  <a:close/>
                </a:path>
              </a:pathLst>
            </a:custGeom>
            <a:solidFill>
              <a:srgbClr val="FFFFFF"/>
            </a:solidFill>
            <a:ln w="7938" cap="flat">
              <a:solidFill>
                <a:srgbClr val="FFFFF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Rectangle 82"/>
            <p:cNvSpPr>
              <a:spLocks noChangeArrowheads="1"/>
            </p:cNvSpPr>
            <p:nvPr/>
          </p:nvSpPr>
          <p:spPr bwMode="auto">
            <a:xfrm>
              <a:off x="2568575" y="5349876"/>
              <a:ext cx="23971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1" name="Rectangle 83"/>
            <p:cNvSpPr>
              <a:spLocks noChangeArrowheads="1"/>
            </p:cNvSpPr>
            <p:nvPr/>
          </p:nvSpPr>
          <p:spPr bwMode="auto">
            <a:xfrm>
              <a:off x="2649538" y="4984751"/>
              <a:ext cx="1298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84"/>
            <p:cNvSpPr>
              <a:spLocks noChangeArrowheads="1"/>
            </p:cNvSpPr>
            <p:nvPr/>
          </p:nvSpPr>
          <p:spPr bwMode="auto">
            <a:xfrm>
              <a:off x="2600325" y="4619626"/>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85"/>
            <p:cNvSpPr>
              <a:spLocks noChangeArrowheads="1"/>
            </p:cNvSpPr>
            <p:nvPr/>
          </p:nvSpPr>
          <p:spPr bwMode="auto">
            <a:xfrm>
              <a:off x="2600325" y="4252913"/>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20%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4" name="Rectangle 86"/>
            <p:cNvSpPr>
              <a:spLocks noChangeArrowheads="1"/>
            </p:cNvSpPr>
            <p:nvPr/>
          </p:nvSpPr>
          <p:spPr bwMode="auto">
            <a:xfrm>
              <a:off x="2792413" y="5457826"/>
              <a:ext cx="1298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5" name="Rectangle 87"/>
            <p:cNvSpPr>
              <a:spLocks noChangeArrowheads="1"/>
            </p:cNvSpPr>
            <p:nvPr/>
          </p:nvSpPr>
          <p:spPr bwMode="auto">
            <a:xfrm>
              <a:off x="3173413" y="5457826"/>
              <a:ext cx="1298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2%</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6" name="Rectangle 88"/>
            <p:cNvSpPr>
              <a:spLocks noChangeArrowheads="1"/>
            </p:cNvSpPr>
            <p:nvPr/>
          </p:nvSpPr>
          <p:spPr bwMode="auto">
            <a:xfrm>
              <a:off x="3554413" y="5457826"/>
              <a:ext cx="1298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4%</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7" name="Rectangle 89"/>
            <p:cNvSpPr>
              <a:spLocks noChangeArrowheads="1"/>
            </p:cNvSpPr>
            <p:nvPr/>
          </p:nvSpPr>
          <p:spPr bwMode="auto">
            <a:xfrm>
              <a:off x="3935413" y="5457826"/>
              <a:ext cx="1298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6%</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8" name="Rectangle 90"/>
            <p:cNvSpPr>
              <a:spLocks noChangeArrowheads="1"/>
            </p:cNvSpPr>
            <p:nvPr/>
          </p:nvSpPr>
          <p:spPr bwMode="auto">
            <a:xfrm>
              <a:off x="4316413" y="5457826"/>
              <a:ext cx="12984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8%</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9" name="Rectangle 91"/>
            <p:cNvSpPr>
              <a:spLocks noChangeArrowheads="1"/>
            </p:cNvSpPr>
            <p:nvPr/>
          </p:nvSpPr>
          <p:spPr bwMode="auto">
            <a:xfrm>
              <a:off x="4672013" y="5457826"/>
              <a:ext cx="17953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000000"/>
                  </a:solidFill>
                  <a:effectLst/>
                  <a:latin typeface="Arial" panose="020B0604020202020204" pitchFamily="34" charset="0"/>
                </a:rPr>
                <a:t>10%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165" name="Gruppieren 164"/>
            <p:cNvGrpSpPr/>
            <p:nvPr/>
          </p:nvGrpSpPr>
          <p:grpSpPr>
            <a:xfrm>
              <a:off x="3314586" y="4192041"/>
              <a:ext cx="1467821" cy="1003785"/>
              <a:chOff x="-1397000" y="4624161"/>
              <a:chExt cx="1467821" cy="1003785"/>
            </a:xfrm>
          </p:grpSpPr>
          <p:sp>
            <p:nvSpPr>
              <p:cNvPr id="166" name="Oval 9"/>
              <p:cNvSpPr>
                <a:spLocks noChangeArrowheads="1"/>
              </p:cNvSpPr>
              <p:nvPr/>
            </p:nvSpPr>
            <p:spPr bwMode="auto">
              <a:xfrm>
                <a:off x="-487363" y="5311776"/>
                <a:ext cx="219075" cy="219075"/>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Oval 11"/>
              <p:cNvSpPr>
                <a:spLocks noChangeArrowheads="1"/>
              </p:cNvSpPr>
              <p:nvPr/>
            </p:nvSpPr>
            <p:spPr bwMode="auto">
              <a:xfrm>
                <a:off x="-1277938" y="5068888"/>
                <a:ext cx="127000" cy="125413"/>
              </a:xfrm>
              <a:prstGeom prst="ellipse">
                <a:avLst/>
              </a:pr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Oval 13"/>
              <p:cNvSpPr>
                <a:spLocks noChangeArrowheads="1"/>
              </p:cNvSpPr>
              <p:nvPr/>
            </p:nvSpPr>
            <p:spPr bwMode="auto">
              <a:xfrm>
                <a:off x="-301625" y="5127626"/>
                <a:ext cx="201613" cy="192088"/>
              </a:xfrm>
              <a:prstGeom prst="ellipse">
                <a:avLst/>
              </a:pr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Oval 15"/>
              <p:cNvSpPr>
                <a:spLocks noChangeArrowheads="1"/>
              </p:cNvSpPr>
              <p:nvPr/>
            </p:nvSpPr>
            <p:spPr bwMode="auto">
              <a:xfrm>
                <a:off x="-495300" y="4732338"/>
                <a:ext cx="201613" cy="201613"/>
              </a:xfrm>
              <a:prstGeom prst="ellipse">
                <a:avLst/>
              </a:prstGeom>
              <a:solidFill>
                <a:srgbClr val="753F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Oval 17"/>
              <p:cNvSpPr>
                <a:spLocks noChangeArrowheads="1"/>
              </p:cNvSpPr>
              <p:nvPr/>
            </p:nvSpPr>
            <p:spPr bwMode="auto">
              <a:xfrm>
                <a:off x="-647700" y="5068888"/>
                <a:ext cx="311150" cy="301625"/>
              </a:xfrm>
              <a:prstGeom prst="ellipse">
                <a:avLst/>
              </a:prstGeom>
              <a:solidFill>
                <a:srgbClr val="9B64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Oval 19"/>
              <p:cNvSpPr>
                <a:spLocks noChangeArrowheads="1"/>
              </p:cNvSpPr>
              <p:nvPr/>
            </p:nvSpPr>
            <p:spPr bwMode="auto">
              <a:xfrm>
                <a:off x="-781050" y="5194301"/>
                <a:ext cx="158750" cy="160338"/>
              </a:xfrm>
              <a:prstGeom prst="ellipse">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Rectangle 22"/>
              <p:cNvSpPr>
                <a:spLocks noChangeArrowheads="1"/>
              </p:cNvSpPr>
              <p:nvPr/>
            </p:nvSpPr>
            <p:spPr bwMode="auto">
              <a:xfrm>
                <a:off x="-479425" y="5535613"/>
                <a:ext cx="33342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[Comp </a:t>
                </a:r>
                <a:r>
                  <a:rPr lang="en-US" altLang="en-US" sz="600" dirty="0" smtClean="0">
                    <a:solidFill>
                      <a:srgbClr val="000000"/>
                    </a:solidFill>
                  </a:rPr>
                  <a:t>1]</a:t>
                </a:r>
                <a:r>
                  <a:rPr kumimoji="0" lang="en-US" altLang="en-US" sz="600" b="0" i="0" u="none" strike="noStrike" cap="none" normalizeH="0" baseline="0" dirty="0" smtClean="0">
                    <a:ln>
                      <a:noFill/>
                    </a:ln>
                    <a:solidFill>
                      <a:srgbClr val="000000"/>
                    </a:solidFill>
                    <a:effectLst/>
                  </a:rPr>
                  <a:t> </a:t>
                </a:r>
                <a:endParaRPr kumimoji="0" lang="en-US" altLang="en-US" sz="1800" b="0" i="0" u="none" strike="noStrike" cap="none" normalizeH="0" baseline="0" dirty="0" smtClean="0">
                  <a:ln>
                    <a:noFill/>
                  </a:ln>
                  <a:solidFill>
                    <a:schemeClr val="tx1"/>
                  </a:solidFill>
                  <a:effectLst/>
                </a:endParaRPr>
              </a:p>
            </p:txBody>
          </p:sp>
          <p:sp>
            <p:nvSpPr>
              <p:cNvPr id="173" name="Rectangle 24"/>
              <p:cNvSpPr>
                <a:spLocks noChangeArrowheads="1"/>
              </p:cNvSpPr>
              <p:nvPr/>
            </p:nvSpPr>
            <p:spPr bwMode="auto">
              <a:xfrm>
                <a:off x="-1397000" y="4962526"/>
                <a:ext cx="31258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rgbClr val="000000"/>
                    </a:solidFill>
                    <a:effectLst/>
                    <a:latin typeface="Arial" panose="020B0604020202020204" pitchFamily="34" charset="0"/>
                  </a:rPr>
                  <a:t>[Comp 3]</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4" name="Rectangle 26"/>
              <p:cNvSpPr>
                <a:spLocks noChangeArrowheads="1"/>
              </p:cNvSpPr>
              <p:nvPr/>
            </p:nvSpPr>
            <p:spPr bwMode="auto">
              <a:xfrm>
                <a:off x="-193675" y="5037138"/>
                <a:ext cx="26449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600" dirty="0" smtClean="0">
                    <a:solidFill>
                      <a:srgbClr val="000000"/>
                    </a:solidFill>
                  </a:rPr>
                  <a:t>[Target]</a:t>
                </a:r>
                <a:endParaRPr lang="en-US" altLang="en-US" sz="800" dirty="0"/>
              </a:p>
            </p:txBody>
          </p:sp>
          <p:sp>
            <p:nvSpPr>
              <p:cNvPr id="175" name="Rectangle 28"/>
              <p:cNvSpPr>
                <a:spLocks noChangeArrowheads="1"/>
              </p:cNvSpPr>
              <p:nvPr/>
            </p:nvSpPr>
            <p:spPr bwMode="auto">
              <a:xfrm>
                <a:off x="-526169" y="4624161"/>
                <a:ext cx="31258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600" dirty="0" smtClean="0">
                    <a:solidFill>
                      <a:srgbClr val="000000"/>
                    </a:solidFill>
                  </a:rPr>
                  <a:t>[Comp 5]</a:t>
                </a:r>
                <a:endParaRPr lang="en-US" altLang="en-US" dirty="0"/>
              </a:p>
            </p:txBody>
          </p:sp>
          <p:sp>
            <p:nvSpPr>
              <p:cNvPr id="176" name="Rectangle 30"/>
              <p:cNvSpPr>
                <a:spLocks noChangeArrowheads="1"/>
              </p:cNvSpPr>
              <p:nvPr/>
            </p:nvSpPr>
            <p:spPr bwMode="auto">
              <a:xfrm>
                <a:off x="-550787" y="4952971"/>
                <a:ext cx="31258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600" dirty="0">
                    <a:solidFill>
                      <a:srgbClr val="000000"/>
                    </a:solidFill>
                  </a:rPr>
                  <a:t>[Comp </a:t>
                </a:r>
                <a:r>
                  <a:rPr lang="en-US" altLang="en-US" sz="600" dirty="0" smtClean="0">
                    <a:solidFill>
                      <a:srgbClr val="000000"/>
                    </a:solidFill>
                  </a:rPr>
                  <a:t>6]</a:t>
                </a:r>
                <a:endParaRPr lang="en-US" altLang="en-US" sz="800" dirty="0"/>
              </a:p>
            </p:txBody>
          </p:sp>
          <p:sp>
            <p:nvSpPr>
              <p:cNvPr id="177" name="Rectangle 32"/>
              <p:cNvSpPr>
                <a:spLocks noChangeArrowheads="1"/>
              </p:cNvSpPr>
              <p:nvPr/>
            </p:nvSpPr>
            <p:spPr bwMode="auto">
              <a:xfrm>
                <a:off x="-1006432" y="5354639"/>
                <a:ext cx="31258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600" dirty="0">
                    <a:solidFill>
                      <a:srgbClr val="000000"/>
                    </a:solidFill>
                  </a:rPr>
                  <a:t>[Comp </a:t>
                </a:r>
                <a:r>
                  <a:rPr lang="en-US" altLang="en-US" sz="600" dirty="0" smtClean="0">
                    <a:solidFill>
                      <a:srgbClr val="000000"/>
                    </a:solidFill>
                  </a:rPr>
                  <a:t>2]</a:t>
                </a:r>
                <a:endParaRPr lang="en-US" altLang="en-US" sz="800" dirty="0"/>
              </a:p>
            </p:txBody>
          </p:sp>
        </p:grpSp>
      </p:grpSp>
      <p:sp>
        <p:nvSpPr>
          <p:cNvPr id="179" name="Text Box 8"/>
          <p:cNvSpPr txBox="1">
            <a:spLocks noChangeArrowheads="1"/>
          </p:cNvSpPr>
          <p:nvPr>
            <p:custDataLst>
              <p:tags r:id="rId4"/>
            </p:custDataLst>
          </p:nvPr>
        </p:nvSpPr>
        <p:spPr bwMode="gray">
          <a:xfrm>
            <a:off x="2441519" y="6029241"/>
            <a:ext cx="3600450" cy="210314"/>
          </a:xfrm>
          <a:prstGeom prst="rect">
            <a:avLst/>
          </a:prstGeom>
          <a:noFill/>
          <a:ln w="6350">
            <a:noFill/>
            <a:miter lim="800000"/>
            <a:headEnd type="none" w="sm" len="sm"/>
            <a:tailEnd type="none" w="sm" len="sm"/>
          </a:ln>
          <a:effectLst/>
        </p:spPr>
        <p:txBody>
          <a:bodyPr wrap="square" lIns="0" tIns="0" rIns="0" bIns="0" anchor="b">
            <a:spAutoFit/>
          </a:bodyPr>
          <a:lstStyle/>
          <a:p>
            <a:pPr defTabSz="762000" eaLnBrk="0" hangingPunct="0">
              <a:spcBef>
                <a:spcPts val="200"/>
              </a:spcBef>
              <a:tabLst>
                <a:tab pos="271463" algn="l"/>
              </a:tabLst>
            </a:pPr>
            <a:r>
              <a:rPr lang="en-US" sz="600" dirty="0" smtClean="0">
                <a:cs typeface="Arial" pitchFamily="34" charset="0"/>
              </a:rPr>
              <a:t>Note: 	The figure for [Target] gives no indication on the operating profit margin of the [Company] division.</a:t>
            </a:r>
          </a:p>
          <a:p>
            <a:pPr defTabSz="762000" eaLnBrk="0" hangingPunct="0">
              <a:spcBef>
                <a:spcPts val="200"/>
              </a:spcBef>
              <a:tabLst>
                <a:tab pos="271463" algn="l"/>
              </a:tabLst>
            </a:pPr>
            <a:r>
              <a:rPr lang="en-US" sz="600" dirty="0" smtClean="0">
                <a:cs typeface="Arial" pitchFamily="34" charset="0"/>
              </a:rPr>
              <a:t>Source: S&amp;P Capital IQ, KPMG analysis.</a:t>
            </a:r>
          </a:p>
        </p:txBody>
      </p:sp>
      <p:pic>
        <p:nvPicPr>
          <p:cNvPr id="57" name="Grafik 56"/>
          <p:cNvPicPr>
            <a:picLocks noChangeAspect="1"/>
          </p:cNvPicPr>
          <p:nvPr>
            <p:custDataLst>
              <p:tags r:id="rId5"/>
            </p:custDataLst>
          </p:nvPr>
        </p:nvPicPr>
        <p:blipFill rotWithShape="1">
          <a:blip r:embed="rId9"/>
          <a:srcRect l="2345" t="4817" r="39376" b="22781"/>
          <a:stretch/>
        </p:blipFill>
        <p:spPr>
          <a:xfrm>
            <a:off x="2395728" y="1599222"/>
            <a:ext cx="2590610" cy="2023587"/>
          </a:xfrm>
          <a:prstGeom prst="rect">
            <a:avLst/>
          </a:prstGeom>
        </p:spPr>
      </p:pic>
      <p:pic>
        <p:nvPicPr>
          <p:cNvPr id="4" name="Grafik 3"/>
          <p:cNvPicPr>
            <a:picLocks noChangeAspect="1"/>
          </p:cNvPicPr>
          <p:nvPr>
            <p:custDataLst>
              <p:tags r:id="rId6"/>
            </p:custDataLst>
          </p:nvPr>
        </p:nvPicPr>
        <p:blipFill>
          <a:blip r:embed="rId10"/>
          <a:stretch>
            <a:fillRect/>
          </a:stretch>
        </p:blipFill>
        <p:spPr>
          <a:xfrm>
            <a:off x="-2482504" y="1436166"/>
            <a:ext cx="1993565" cy="2225233"/>
          </a:xfrm>
          <a:prstGeom prst="rect">
            <a:avLst/>
          </a:prstGeom>
        </p:spPr>
      </p:pic>
      <p:graphicFrame>
        <p:nvGraphicFramePr>
          <p:cNvPr id="50" name="Objekt 49"/>
          <p:cNvGraphicFramePr>
            <a:graphicFrameLocks noChangeAspect="1"/>
          </p:cNvGraphicFramePr>
          <p:nvPr>
            <p:extLst>
              <p:ext uri="{D42A27DB-BD31-4B8C-83A1-F6EECF244321}">
                <p14:modId xmlns:p14="http://schemas.microsoft.com/office/powerpoint/2010/main" val="2150359745"/>
              </p:ext>
            </p:extLst>
          </p:nvPr>
        </p:nvGraphicFramePr>
        <p:xfrm>
          <a:off x="-1355725" y="3779839"/>
          <a:ext cx="914400" cy="771525"/>
        </p:xfrm>
        <a:graphic>
          <a:graphicData uri="http://schemas.openxmlformats.org/presentationml/2006/ole">
            <mc:AlternateContent xmlns:mc="http://schemas.openxmlformats.org/markup-compatibility/2006">
              <mc:Choice xmlns:v="urn:schemas-microsoft-com:vml" Requires="v">
                <p:oleObj spid="_x0000_s11408" name="Arbeitsblatt" showAsIcon="1" r:id="rId11" imgW="914400" imgH="771480" progId="Excel.Sheet.12">
                  <p:embed/>
                </p:oleObj>
              </mc:Choice>
              <mc:Fallback>
                <p:oleObj name="Arbeitsblatt" showAsIcon="1" r:id="rId11" imgW="914400" imgH="771480" progId="Excel.Sheet.12">
                  <p:embed/>
                  <p:pic>
                    <p:nvPicPr>
                      <p:cNvPr id="0" name=""/>
                      <p:cNvPicPr/>
                      <p:nvPr/>
                    </p:nvPicPr>
                    <p:blipFill>
                      <a:blip r:embed="rId12"/>
                      <a:stretch>
                        <a:fillRect/>
                      </a:stretch>
                    </p:blipFill>
                    <p:spPr>
                      <a:xfrm>
                        <a:off x="-1355725" y="377983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040660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The sector was </a:t>
            </a:r>
            <a:r>
              <a:rPr lang="en-US" dirty="0" smtClean="0"/>
              <a:t>characterized </a:t>
            </a:r>
            <a:r>
              <a:rPr lang="en-US" dirty="0"/>
              <a:t>by consolidations in the past few years</a:t>
            </a:r>
          </a:p>
          <a:p>
            <a:pPr lvl="0"/>
            <a:r>
              <a:rPr lang="en-US" dirty="0"/>
              <a:t>The M&amp;A activities were driven primarily by the expansion of the product portfolio and process know-how</a:t>
            </a:r>
          </a:p>
          <a:p>
            <a:endParaRPr lang="en-US" dirty="0"/>
          </a:p>
        </p:txBody>
      </p:sp>
      <p:sp>
        <p:nvSpPr>
          <p:cNvPr id="5" name="Titel 4"/>
          <p:cNvSpPr>
            <a:spLocks noGrp="1"/>
          </p:cNvSpPr>
          <p:nvPr>
            <p:ph type="title"/>
          </p:nvPr>
        </p:nvSpPr>
        <p:spPr/>
        <p:txBody>
          <a:bodyPr/>
          <a:lstStyle/>
          <a:p>
            <a:r>
              <a:rPr lang="en-US" dirty="0" smtClean="0"/>
              <a:t>5. Market entries &amp; exists. Industry consolidation</a:t>
            </a:r>
            <a:endParaRPr lang="en-US" dirty="0"/>
          </a:p>
        </p:txBody>
      </p:sp>
      <p:sp>
        <p:nvSpPr>
          <p:cNvPr id="2" name="Textplatzhalter 1"/>
          <p:cNvSpPr>
            <a:spLocks noGrp="1"/>
          </p:cNvSpPr>
          <p:nvPr>
            <p:ph type="body" sz="quarter" idx="13"/>
          </p:nvPr>
        </p:nvSpPr>
        <p:spPr/>
        <p:txBody>
          <a:bodyPr/>
          <a:lstStyle/>
          <a:p>
            <a:r>
              <a:rPr lang="en-US" dirty="0"/>
              <a:t>Competitive </a:t>
            </a:r>
            <a:r>
              <a:rPr lang="en-US" dirty="0" smtClean="0"/>
              <a:t>Analysis</a:t>
            </a:r>
            <a:endParaRPr lang="en-US" dirty="0"/>
          </a:p>
        </p:txBody>
      </p:sp>
      <p:grpSp>
        <p:nvGrpSpPr>
          <p:cNvPr id="11" name="Gruppieren 10"/>
          <p:cNvGrpSpPr/>
          <p:nvPr/>
        </p:nvGrpSpPr>
        <p:grpSpPr>
          <a:xfrm>
            <a:off x="6976193" y="211707"/>
            <a:ext cx="2431001" cy="216024"/>
            <a:chOff x="-1239688" y="1268760"/>
            <a:chExt cx="864000" cy="216024"/>
          </a:xfrm>
        </p:grpSpPr>
        <p:sp>
          <p:nvSpPr>
            <p:cNvPr id="14" name="Rechteck 13"/>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15"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6"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8" name="Text Placeholder 12"/>
          <p:cNvSpPr txBox="1">
            <a:spLocks/>
          </p:cNvSpPr>
          <p:nvPr>
            <p:custDataLst>
              <p:tags r:id="rId1"/>
            </p:custDataLst>
          </p:nvPr>
        </p:nvSpPr>
        <p:spPr>
          <a:xfrm>
            <a:off x="2447922" y="1422401"/>
            <a:ext cx="6959271" cy="14263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Industry structure trends - Selected recent M&amp;A activity in the Pulp &amp; Paper </a:t>
            </a:r>
            <a:r>
              <a:rPr lang="en-US" sz="900" kern="0" dirty="0" smtClean="0">
                <a:latin typeface="Arial" panose="020B0604020202020204" pitchFamily="34" charset="0"/>
                <a:cs typeface="Arial" panose="020B0604020202020204" pitchFamily="34" charset="0"/>
              </a:rPr>
              <a:t>industry </a:t>
            </a:r>
            <a:endParaRPr lang="en-US" sz="900" kern="0" dirty="0">
              <a:latin typeface="Arial" panose="020B0604020202020204" pitchFamily="34" charset="0"/>
              <a:cs typeface="Arial" panose="020B0604020202020204" pitchFamily="34" charset="0"/>
            </a:endParaRPr>
          </a:p>
        </p:txBody>
      </p:sp>
      <p:sp>
        <p:nvSpPr>
          <p:cNvPr id="60" name="Text Placeholder 5"/>
          <p:cNvSpPr>
            <a:spLocks noGrp="1"/>
          </p:cNvSpPr>
          <p:nvPr>
            <p:ph type="body" sz="quarter" idx="4294967295"/>
          </p:nvPr>
        </p:nvSpPr>
        <p:spPr>
          <a:xfrm>
            <a:off x="3332164" y="1691909"/>
            <a:ext cx="6095758" cy="1250949"/>
          </a:xfrm>
          <a:prstGeom prst="rect">
            <a:avLst/>
          </a:prstGeom>
          <a:solidFill>
            <a:schemeClr val="bg1"/>
          </a:solidFill>
          <a:ln w="9525">
            <a:solidFill>
              <a:schemeClr val="tx2"/>
            </a:solidFill>
          </a:ln>
        </p:spPr>
        <p:txBody>
          <a:bodyPr vert="horz" wrap="square" lIns="53975" tIns="53975" rIns="53975" bIns="53975" rtlCol="0" anchor="t" anchorCtr="0">
            <a:noAutofit/>
          </a:bodyPr>
          <a:lstStyle/>
          <a:p>
            <a:pPr lvl="2"/>
            <a:r>
              <a:rPr lang="en-US" dirty="0"/>
              <a:t>Given the high entry barriers in [Target]’s particular niche, no significant market entries have taken place</a:t>
            </a:r>
          </a:p>
          <a:p>
            <a:pPr lvl="3"/>
            <a:r>
              <a:rPr lang="en-US" dirty="0" smtClean="0"/>
              <a:t>Fairly insignificant </a:t>
            </a:r>
            <a:r>
              <a:rPr lang="en-US" dirty="0"/>
              <a:t>players may emerge</a:t>
            </a:r>
            <a:br>
              <a:rPr lang="en-US" dirty="0"/>
            </a:br>
            <a:r>
              <a:rPr lang="en-US" dirty="0"/>
              <a:t>when existing players’ engineers &amp; craftsmen found their own company (e.g., [small player] from [Target])</a:t>
            </a:r>
          </a:p>
          <a:p>
            <a:pPr lvl="2"/>
            <a:r>
              <a:rPr lang="en-US" dirty="0"/>
              <a:t>Similarly, no significant exits have been observed in recent years due to </a:t>
            </a:r>
            <a:r>
              <a:rPr lang="en-US" dirty="0" smtClean="0"/>
              <a:t>favorable </a:t>
            </a:r>
            <a:r>
              <a:rPr lang="en-US" dirty="0"/>
              <a:t>conditions in this niche </a:t>
            </a:r>
            <a:r>
              <a:rPr lang="en-US" dirty="0" smtClean="0"/>
              <a:t>market</a:t>
            </a:r>
            <a:endParaRPr lang="en-US" dirty="0"/>
          </a:p>
        </p:txBody>
      </p:sp>
      <p:sp>
        <p:nvSpPr>
          <p:cNvPr id="47" name="Rectangle 19"/>
          <p:cNvSpPr>
            <a:spLocks/>
          </p:cNvSpPr>
          <p:nvPr/>
        </p:nvSpPr>
        <p:spPr>
          <a:xfrm>
            <a:off x="2446338" y="1691909"/>
            <a:ext cx="885825" cy="1250949"/>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Market entries &amp; exits</a:t>
            </a:r>
            <a:endParaRPr lang="en-US" sz="900" b="1" dirty="0">
              <a:solidFill>
                <a:schemeClr val="bg1"/>
              </a:solidFill>
              <a:latin typeface="Arial" pitchFamily="34" charset="0"/>
              <a:cs typeface="Arial" pitchFamily="34" charset="0"/>
            </a:endParaRPr>
          </a:p>
        </p:txBody>
      </p:sp>
      <p:sp>
        <p:nvSpPr>
          <p:cNvPr id="49" name="Text Placeholder 5"/>
          <p:cNvSpPr>
            <a:spLocks noGrp="1"/>
          </p:cNvSpPr>
          <p:nvPr>
            <p:ph type="body" sz="quarter" idx="4294967295"/>
          </p:nvPr>
        </p:nvSpPr>
        <p:spPr>
          <a:xfrm>
            <a:off x="3332164" y="3247068"/>
            <a:ext cx="6095758" cy="1250949"/>
          </a:xfrm>
          <a:prstGeom prst="rect">
            <a:avLst/>
          </a:prstGeom>
          <a:solidFill>
            <a:schemeClr val="bg1"/>
          </a:solidFill>
          <a:ln w="9525">
            <a:solidFill>
              <a:schemeClr val="tx2"/>
            </a:solidFill>
          </a:ln>
        </p:spPr>
        <p:txBody>
          <a:bodyPr vert="horz" wrap="square" lIns="53975" tIns="53975" rIns="53975" bIns="53975" rtlCol="0" anchor="t" anchorCtr="0">
            <a:noAutofit/>
          </a:bodyPr>
          <a:lstStyle/>
          <a:p>
            <a:pPr lvl="2"/>
            <a:r>
              <a:rPr lang="en-US" dirty="0"/>
              <a:t>Pulp &amp; Paper equipment undergoes a moderate long-term trend to consolidation with larger players gradually buying smaller ones </a:t>
            </a:r>
          </a:p>
          <a:p>
            <a:pPr lvl="2"/>
            <a:r>
              <a:rPr lang="en-US" dirty="0"/>
              <a:t>Completion of product offerings and gaining additional process know how are key motivations for acquisitions</a:t>
            </a:r>
          </a:p>
          <a:p>
            <a:pPr lvl="2"/>
            <a:r>
              <a:rPr lang="en-US" dirty="0"/>
              <a:t>Examples for recent M&amp;A activities: </a:t>
            </a:r>
            <a:r>
              <a:rPr lang="en-US" dirty="0" err="1"/>
              <a:t>Andritz</a:t>
            </a:r>
            <a:r>
              <a:rPr lang="en-US" dirty="0"/>
              <a:t> AG acquired </a:t>
            </a:r>
            <a:r>
              <a:rPr lang="en-US" dirty="0" err="1"/>
              <a:t>Iggesund</a:t>
            </a:r>
            <a:r>
              <a:rPr lang="en-US" dirty="0"/>
              <a:t> Tools AB (</a:t>
            </a:r>
            <a:r>
              <a:rPr lang="en-US" dirty="0" smtClean="0"/>
              <a:t>07/2011) </a:t>
            </a:r>
            <a:r>
              <a:rPr lang="en-US" dirty="0" err="1"/>
              <a:t>Viridor</a:t>
            </a:r>
            <a:r>
              <a:rPr lang="en-US" dirty="0"/>
              <a:t> Waste Management acquired Pulp Friction Ltd. And SBS Paper LLP (</a:t>
            </a:r>
            <a:r>
              <a:rPr lang="en-US" dirty="0" smtClean="0"/>
              <a:t>10/2012)</a:t>
            </a:r>
            <a:endParaRPr lang="en-US" dirty="0"/>
          </a:p>
        </p:txBody>
      </p:sp>
      <p:sp>
        <p:nvSpPr>
          <p:cNvPr id="50" name="Rectangle 19"/>
          <p:cNvSpPr>
            <a:spLocks/>
          </p:cNvSpPr>
          <p:nvPr/>
        </p:nvSpPr>
        <p:spPr>
          <a:xfrm>
            <a:off x="2446338" y="3247068"/>
            <a:ext cx="885825" cy="1250949"/>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Consolidation</a:t>
            </a:r>
            <a:endParaRPr lang="en-US" sz="900" b="1" dirty="0">
              <a:solidFill>
                <a:schemeClr val="bg1"/>
              </a:solidFill>
              <a:latin typeface="Arial" pitchFamily="34" charset="0"/>
              <a:cs typeface="Arial" pitchFamily="34" charset="0"/>
            </a:endParaRPr>
          </a:p>
        </p:txBody>
      </p:sp>
      <p:sp>
        <p:nvSpPr>
          <p:cNvPr id="51" name="Text Placeholder 5"/>
          <p:cNvSpPr>
            <a:spLocks noGrp="1"/>
          </p:cNvSpPr>
          <p:nvPr>
            <p:ph type="body" sz="quarter" idx="4294967295"/>
          </p:nvPr>
        </p:nvSpPr>
        <p:spPr>
          <a:xfrm>
            <a:off x="3332164" y="4775851"/>
            <a:ext cx="6095758" cy="1250949"/>
          </a:xfrm>
          <a:prstGeom prst="rect">
            <a:avLst/>
          </a:prstGeom>
          <a:solidFill>
            <a:schemeClr val="bg1"/>
          </a:solidFill>
          <a:ln w="9525">
            <a:solidFill>
              <a:schemeClr val="tx2"/>
            </a:solidFill>
          </a:ln>
        </p:spPr>
        <p:txBody>
          <a:bodyPr vert="horz" wrap="square" lIns="53975" tIns="53975" rIns="53975" bIns="53975" rtlCol="0" anchor="t" anchorCtr="0">
            <a:noAutofit/>
          </a:bodyPr>
          <a:lstStyle/>
          <a:p>
            <a:pPr lvl="2"/>
            <a:r>
              <a:rPr lang="en-US" dirty="0"/>
              <a:t>Suppliers from low-cost countries do not compete with [Target] in relevant markets due to their inferior technology. They rather tend to focus on the lower-end markets (e.g. standard conveyors)</a:t>
            </a:r>
          </a:p>
        </p:txBody>
      </p:sp>
      <p:sp>
        <p:nvSpPr>
          <p:cNvPr id="52" name="Rectangle 19"/>
          <p:cNvSpPr>
            <a:spLocks/>
          </p:cNvSpPr>
          <p:nvPr/>
        </p:nvSpPr>
        <p:spPr>
          <a:xfrm>
            <a:off x="2446338" y="4775851"/>
            <a:ext cx="885825" cy="1250949"/>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LCC competition</a:t>
            </a:r>
            <a:endParaRPr lang="en-US" sz="900" b="1" dirty="0">
              <a:solidFill>
                <a:schemeClr val="bg1"/>
              </a:solidFill>
              <a:latin typeface="Arial" pitchFamily="34" charset="0"/>
              <a:cs typeface="Arial" pitchFamily="34" charset="0"/>
            </a:endParaRPr>
          </a:p>
        </p:txBody>
      </p:sp>
      <p:sp>
        <p:nvSpPr>
          <p:cNvPr id="53" name="Textfeld 815"/>
          <p:cNvSpPr txBox="1"/>
          <p:nvPr/>
        </p:nvSpPr>
        <p:spPr>
          <a:xfrm>
            <a:off x="2438154" y="6042337"/>
            <a:ext cx="3379387" cy="92333"/>
          </a:xfrm>
          <a:prstGeom prst="rect">
            <a:avLst/>
          </a:prstGeom>
          <a:noFill/>
        </p:spPr>
        <p:txBody>
          <a:bodyPr wrap="square" lIns="0" tIns="0" rIns="0" bIns="0" rtlCol="0">
            <a:spAutoFit/>
          </a:bodyPr>
          <a:lstStyle/>
          <a:p>
            <a:pPr marL="360363" indent="-360363"/>
            <a:r>
              <a:rPr lang="en-US" sz="600" dirty="0" smtClean="0">
                <a:latin typeface="Arial" pitchFamily="34" charset="0"/>
                <a:cs typeface="Arial" pitchFamily="34" charset="0"/>
              </a:rPr>
              <a:t>Source:	</a:t>
            </a:r>
            <a:r>
              <a:rPr lang="en-US" sz="600" dirty="0" err="1" smtClean="0">
                <a:latin typeface="Arial" pitchFamily="34" charset="0"/>
                <a:cs typeface="Arial" pitchFamily="34" charset="0"/>
              </a:rPr>
              <a:t>Mergermarket</a:t>
            </a:r>
            <a:r>
              <a:rPr lang="en-US" sz="600" dirty="0" smtClean="0">
                <a:latin typeface="Arial" pitchFamily="34" charset="0"/>
                <a:cs typeface="Arial" pitchFamily="34" charset="0"/>
              </a:rPr>
              <a:t>; Amadeus; KPMG analysis</a:t>
            </a:r>
          </a:p>
        </p:txBody>
      </p:sp>
    </p:spTree>
    <p:extLst>
      <p:ext uri="{BB962C8B-B14F-4D97-AF65-F5344CB8AC3E}">
        <p14:creationId xmlns:p14="http://schemas.microsoft.com/office/powerpoint/2010/main" val="4073394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Market entry barriers are very high for conveyor systems for pulp &amp; paper</a:t>
            </a:r>
          </a:p>
          <a:p>
            <a:pPr lvl="0"/>
            <a:r>
              <a:rPr lang="en-US" dirty="0" smtClean="0"/>
              <a:t>A long experience curve, a well-founded project history and high engineering skills are the primary entry barriers</a:t>
            </a:r>
          </a:p>
          <a:p>
            <a:endParaRPr lang="en-US" dirty="0"/>
          </a:p>
        </p:txBody>
      </p:sp>
      <p:sp>
        <p:nvSpPr>
          <p:cNvPr id="5" name="Titel 4"/>
          <p:cNvSpPr>
            <a:spLocks noGrp="1"/>
          </p:cNvSpPr>
          <p:nvPr>
            <p:ph type="title"/>
          </p:nvPr>
        </p:nvSpPr>
        <p:spPr/>
        <p:txBody>
          <a:bodyPr/>
          <a:lstStyle/>
          <a:p>
            <a:r>
              <a:rPr lang="en-US" dirty="0" smtClean="0"/>
              <a:t>5. Market entry barriers</a:t>
            </a:r>
            <a:endParaRPr lang="en-US" dirty="0"/>
          </a:p>
        </p:txBody>
      </p:sp>
      <p:sp>
        <p:nvSpPr>
          <p:cNvPr id="7" name="Textplatzhalter 6"/>
          <p:cNvSpPr>
            <a:spLocks noGrp="1"/>
          </p:cNvSpPr>
          <p:nvPr>
            <p:ph type="body" sz="quarter" idx="13"/>
          </p:nvPr>
        </p:nvSpPr>
        <p:spPr/>
        <p:txBody>
          <a:bodyPr/>
          <a:lstStyle/>
          <a:p>
            <a:r>
              <a:rPr lang="en-US" dirty="0" smtClean="0"/>
              <a:t>Competitive Analysis</a:t>
            </a:r>
            <a:endParaRPr lang="en-US" dirty="0"/>
          </a:p>
        </p:txBody>
      </p:sp>
      <p:sp>
        <p:nvSpPr>
          <p:cNvPr id="39" name="Text Box 8"/>
          <p:cNvSpPr txBox="1">
            <a:spLocks noChangeArrowheads="1"/>
          </p:cNvSpPr>
          <p:nvPr/>
        </p:nvSpPr>
        <p:spPr bwMode="gray">
          <a:xfrm>
            <a:off x="2446338" y="6021388"/>
            <a:ext cx="2657716" cy="92333"/>
          </a:xfrm>
          <a:prstGeom prst="rect">
            <a:avLst/>
          </a:prstGeom>
          <a:noFill/>
          <a:ln w="6350">
            <a:noFill/>
            <a:miter lim="800000"/>
            <a:headEnd type="none" w="sm" len="sm"/>
            <a:tailEnd type="none" w="sm" len="sm"/>
          </a:ln>
          <a:effectLst/>
        </p:spPr>
        <p:txBody>
          <a:bodyPr wrap="square" lIns="0" tIns="0" rIns="0" bIns="0" anchor="b">
            <a:spAutoFit/>
          </a:bodyPr>
          <a:lstStyle/>
          <a:p>
            <a:pPr marL="360363" indent="-360363" defTabSz="762000" eaLnBrk="0" hangingPunct="0">
              <a:spcBef>
                <a:spcPts val="200"/>
              </a:spcBef>
            </a:pPr>
            <a:r>
              <a:rPr lang="en-US" sz="600" dirty="0" smtClean="0">
                <a:cs typeface="Arial" pitchFamily="34" charset="0"/>
              </a:rPr>
              <a:t>Source:	KPMG interviews and analysis.</a:t>
            </a:r>
            <a:endParaRPr lang="en-US" sz="600" dirty="0">
              <a:cs typeface="Arial" pitchFamily="34" charset="0"/>
            </a:endParaRPr>
          </a:p>
        </p:txBody>
      </p:sp>
      <p:sp>
        <p:nvSpPr>
          <p:cNvPr id="30" name="Text Placeholder 12"/>
          <p:cNvSpPr txBox="1">
            <a:spLocks/>
          </p:cNvSpPr>
          <p:nvPr>
            <p:custDataLst>
              <p:tags r:id="rId1"/>
            </p:custDataLst>
          </p:nvPr>
        </p:nvSpPr>
        <p:spPr>
          <a:xfrm>
            <a:off x="2447923" y="1422400"/>
            <a:ext cx="339896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Market barriers – Pulp &amp; Paper</a:t>
            </a:r>
            <a:endParaRPr lang="en-US" sz="900" kern="0" dirty="0">
              <a:latin typeface="Arial" panose="020B0604020202020204" pitchFamily="34" charset="0"/>
              <a:cs typeface="Arial" panose="020B0604020202020204" pitchFamily="34" charset="0"/>
            </a:endParaRPr>
          </a:p>
        </p:txBody>
      </p:sp>
      <p:grpSp>
        <p:nvGrpSpPr>
          <p:cNvPr id="11" name="Gruppieren 10"/>
          <p:cNvGrpSpPr/>
          <p:nvPr/>
        </p:nvGrpSpPr>
        <p:grpSpPr>
          <a:xfrm>
            <a:off x="2446966" y="1688246"/>
            <a:ext cx="6970083" cy="1003397"/>
            <a:chOff x="2446965" y="1617910"/>
            <a:chExt cx="6980232" cy="1003397"/>
          </a:xfrm>
        </p:grpSpPr>
        <p:sp>
          <p:nvSpPr>
            <p:cNvPr id="29" name="Text Placeholder 7"/>
            <p:cNvSpPr txBox="1">
              <a:spLocks/>
            </p:cNvSpPr>
            <p:nvPr/>
          </p:nvSpPr>
          <p:spPr>
            <a:xfrm>
              <a:off x="3332283" y="1617910"/>
              <a:ext cx="5293161" cy="1003397"/>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For its equipment, [Target] achieves the lowest operating costs in the industry driven by continuous improvements and accumulated experience in tailoring the equipment to specific customer needs. This advance can hardly be made up</a:t>
              </a:r>
            </a:p>
            <a:p>
              <a:pPr marL="360363" lvl="3" indent="-184150">
                <a:buClr>
                  <a:srgbClr val="97989A"/>
                </a:buClr>
                <a:tabLst>
                  <a:tab pos="360363" algn="l"/>
                </a:tabLst>
                <a:defRPr/>
              </a:pPr>
              <a:r>
                <a:rPr lang="en-US" sz="900" dirty="0" smtClean="0">
                  <a:solidFill>
                    <a:schemeClr val="accent4"/>
                  </a:solidFill>
                  <a:cs typeface="Arial" pitchFamily="34" charset="0"/>
                </a:rPr>
                <a:t>“...	No one has built as many stacker &amp; </a:t>
              </a:r>
              <a:r>
                <a:rPr lang="en-US" sz="900" dirty="0" err="1" smtClean="0">
                  <a:solidFill>
                    <a:schemeClr val="accent4"/>
                  </a:solidFill>
                  <a:cs typeface="Arial" pitchFamily="34" charset="0"/>
                </a:rPr>
                <a:t>reclaimer</a:t>
              </a:r>
              <a:r>
                <a:rPr lang="en-US" sz="900" dirty="0" smtClean="0">
                  <a:solidFill>
                    <a:schemeClr val="accent4"/>
                  </a:solidFill>
                  <a:cs typeface="Arial" pitchFamily="34" charset="0"/>
                </a:rPr>
                <a:t> and </a:t>
              </a:r>
              <a:r>
                <a:rPr lang="en-US" sz="900" dirty="0" err="1" smtClean="0">
                  <a:solidFill>
                    <a:schemeClr val="accent4"/>
                  </a:solidFill>
                  <a:cs typeface="Arial" pitchFamily="34" charset="0"/>
                </a:rPr>
                <a:t>dewiring</a:t>
              </a:r>
              <a:r>
                <a:rPr lang="en-US" sz="900" dirty="0" smtClean="0">
                  <a:solidFill>
                    <a:schemeClr val="accent4"/>
                  </a:solidFill>
                  <a:cs typeface="Arial" pitchFamily="34" charset="0"/>
                </a:rPr>
                <a:t> systems as [Target]. They invented these applications and have increased the efficiency with every single project. Some players tried to copy it and although their copies work, they are far behind in efficiency ...”</a:t>
              </a:r>
              <a:r>
                <a:rPr lang="en-US" sz="900" b="1" dirty="0" smtClean="0">
                  <a:solidFill>
                    <a:schemeClr val="accent4"/>
                  </a:solidFill>
                </a:rPr>
                <a:t> </a:t>
              </a:r>
            </a:p>
            <a:p>
              <a:pPr marL="360363" lvl="3" indent="-184150">
                <a:buClr>
                  <a:srgbClr val="97989A"/>
                </a:buClr>
                <a:tabLst>
                  <a:tab pos="360363" algn="l"/>
                </a:tabLst>
                <a:defRPr/>
              </a:pPr>
              <a:r>
                <a:rPr lang="en-US" sz="900" b="1" dirty="0" smtClean="0">
                  <a:solidFill>
                    <a:schemeClr val="accent4"/>
                  </a:solidFill>
                </a:rPr>
                <a:t>			CEO, Austria</a:t>
              </a:r>
            </a:p>
          </p:txBody>
        </p:sp>
        <p:sp>
          <p:nvSpPr>
            <p:cNvPr id="34" name="Rectangle 4"/>
            <p:cNvSpPr>
              <a:spLocks/>
            </p:cNvSpPr>
            <p:nvPr/>
          </p:nvSpPr>
          <p:spPr>
            <a:xfrm>
              <a:off x="2446965" y="1617910"/>
              <a:ext cx="885319" cy="1003397"/>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Experience curve</a:t>
              </a:r>
              <a:endParaRPr lang="en-US" sz="900" b="1" dirty="0">
                <a:solidFill>
                  <a:schemeClr val="bg1"/>
                </a:solidFill>
                <a:latin typeface="Arial" pitchFamily="34" charset="0"/>
                <a:cs typeface="Arial" pitchFamily="34" charset="0"/>
              </a:endParaRPr>
            </a:p>
          </p:txBody>
        </p:sp>
        <p:sp>
          <p:nvSpPr>
            <p:cNvPr id="42" name="Rectangle 4"/>
            <p:cNvSpPr>
              <a:spLocks/>
            </p:cNvSpPr>
            <p:nvPr/>
          </p:nvSpPr>
          <p:spPr>
            <a:xfrm>
              <a:off x="8669468" y="1617910"/>
              <a:ext cx="757729" cy="1003397"/>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grpSp>
        <p:nvGrpSpPr>
          <p:cNvPr id="10" name="Gruppieren 9"/>
          <p:cNvGrpSpPr/>
          <p:nvPr/>
        </p:nvGrpSpPr>
        <p:grpSpPr>
          <a:xfrm>
            <a:off x="2446966" y="2766059"/>
            <a:ext cx="6960228" cy="1020368"/>
            <a:chOff x="2446965" y="2680157"/>
            <a:chExt cx="6970362" cy="1020368"/>
          </a:xfrm>
        </p:grpSpPr>
        <p:sp>
          <p:nvSpPr>
            <p:cNvPr id="32" name="Text Placeholder 7"/>
            <p:cNvSpPr txBox="1">
              <a:spLocks/>
            </p:cNvSpPr>
            <p:nvPr/>
          </p:nvSpPr>
          <p:spPr>
            <a:xfrm>
              <a:off x="3332285" y="2680157"/>
              <a:ext cx="5293160" cy="1020367"/>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Track record is a key requirement for obtaining new orders but both experience and track record cannot be achieved without orders. As a vicious cycle, the outstanding importance of a strong track record effectively protects incumbents</a:t>
              </a:r>
            </a:p>
            <a:p>
              <a:pPr marL="360363" lvl="3" indent="-184150">
                <a:buClr>
                  <a:srgbClr val="97989A"/>
                </a:buClr>
                <a:tabLst>
                  <a:tab pos="630238" algn="l"/>
                </a:tabLst>
                <a:defRPr/>
              </a:pPr>
              <a:r>
                <a:rPr lang="en-US" sz="900" dirty="0" smtClean="0">
                  <a:solidFill>
                    <a:schemeClr val="accent4"/>
                  </a:solidFill>
                  <a:cs typeface="Arial" pitchFamily="34" charset="0"/>
                </a:rPr>
                <a:t>“...	As a customer we want to see reference projects at other customers’ sites, the more the better. A potential new player does not have any and I personally would not buy from someone who has never built such a system before. So, a new entrant would have a hard time ...”</a:t>
              </a:r>
              <a:br>
                <a:rPr lang="en-US" sz="900" dirty="0" smtClean="0">
                  <a:solidFill>
                    <a:schemeClr val="accent4"/>
                  </a:solidFill>
                  <a:cs typeface="Arial" pitchFamily="34" charset="0"/>
                </a:rPr>
              </a:br>
              <a:r>
                <a:rPr lang="en-US" sz="900" b="1" dirty="0" smtClean="0">
                  <a:solidFill>
                    <a:schemeClr val="accent4"/>
                  </a:solidFill>
                  <a:cs typeface="Arial" pitchFamily="34" charset="0"/>
                </a:rPr>
                <a:t>	 		President, USA</a:t>
              </a:r>
            </a:p>
          </p:txBody>
        </p:sp>
        <p:sp>
          <p:nvSpPr>
            <p:cNvPr id="35" name="Rectangle 5"/>
            <p:cNvSpPr>
              <a:spLocks/>
            </p:cNvSpPr>
            <p:nvPr/>
          </p:nvSpPr>
          <p:spPr>
            <a:xfrm>
              <a:off x="2446965" y="2680157"/>
              <a:ext cx="885319" cy="1020368"/>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Track record</a:t>
              </a:r>
              <a:endParaRPr lang="en-US" sz="900" b="1" dirty="0">
                <a:solidFill>
                  <a:schemeClr val="bg1"/>
                </a:solidFill>
                <a:latin typeface="Arial" pitchFamily="34" charset="0"/>
                <a:cs typeface="Arial" pitchFamily="34" charset="0"/>
              </a:endParaRPr>
            </a:p>
          </p:txBody>
        </p:sp>
        <p:sp>
          <p:nvSpPr>
            <p:cNvPr id="43" name="Rectangle 5"/>
            <p:cNvSpPr>
              <a:spLocks/>
            </p:cNvSpPr>
            <p:nvPr/>
          </p:nvSpPr>
          <p:spPr>
            <a:xfrm>
              <a:off x="8669468" y="2680157"/>
              <a:ext cx="747859" cy="1020368"/>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grpSp>
        <p:nvGrpSpPr>
          <p:cNvPr id="8" name="Gruppieren 7"/>
          <p:cNvGrpSpPr/>
          <p:nvPr/>
        </p:nvGrpSpPr>
        <p:grpSpPr>
          <a:xfrm>
            <a:off x="2446966" y="3856398"/>
            <a:ext cx="6970084" cy="1050882"/>
            <a:chOff x="2446965" y="3856273"/>
            <a:chExt cx="6980233" cy="1050882"/>
          </a:xfrm>
        </p:grpSpPr>
        <p:sp>
          <p:nvSpPr>
            <p:cNvPr id="31" name="Text Placeholder 7"/>
            <p:cNvSpPr txBox="1">
              <a:spLocks/>
            </p:cNvSpPr>
            <p:nvPr/>
          </p:nvSpPr>
          <p:spPr>
            <a:xfrm>
              <a:off x="3332284" y="3856273"/>
              <a:ext cx="5293160" cy="1050882"/>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Engineering capabilities in both quantity and quality, in particular process know how and state-of-the-art technological solutions, represent the key asset for [Target]’s business and are not easily replicable by competition or new entrants</a:t>
              </a:r>
            </a:p>
            <a:p>
              <a:pPr marL="360363" lvl="3" indent="-184150">
                <a:buClr>
                  <a:srgbClr val="97989A"/>
                </a:buClr>
                <a:tabLst>
                  <a:tab pos="630238" algn="l"/>
                </a:tabLst>
                <a:defRPr/>
              </a:pPr>
              <a:r>
                <a:rPr lang="en-US" sz="900" dirty="0" smtClean="0">
                  <a:solidFill>
                    <a:schemeClr val="accent4"/>
                  </a:solidFill>
                  <a:cs typeface="Arial" pitchFamily="34" charset="0"/>
                </a:rPr>
                <a:t>“...	You clearly need a good bunch of highly qualified engineers and craftsmen to rebuild that business and they must be specialized in exactly the activities that [Target] is focused on. In times of qualified labor scarcity it would cost you a fortune to hire them away ...”	 </a:t>
              </a:r>
              <a:br>
                <a:rPr lang="en-US" sz="900" dirty="0" smtClean="0">
                  <a:solidFill>
                    <a:schemeClr val="accent4"/>
                  </a:solidFill>
                  <a:cs typeface="Arial" pitchFamily="34" charset="0"/>
                </a:rPr>
              </a:br>
              <a:r>
                <a:rPr lang="en-US" sz="900" dirty="0" smtClean="0">
                  <a:solidFill>
                    <a:schemeClr val="accent4"/>
                  </a:solidFill>
                  <a:cs typeface="Arial" pitchFamily="34" charset="0"/>
                </a:rPr>
                <a:t>			</a:t>
              </a:r>
              <a:r>
                <a:rPr lang="en-US" sz="900" b="1" dirty="0" smtClean="0">
                  <a:solidFill>
                    <a:schemeClr val="accent4"/>
                  </a:solidFill>
                  <a:cs typeface="Arial" pitchFamily="34" charset="0"/>
                </a:rPr>
                <a:t>Deputy head of wood handling, Russia</a:t>
              </a:r>
              <a:r>
                <a:rPr lang="en-US" sz="900" dirty="0" smtClean="0">
                  <a:solidFill>
                    <a:schemeClr val="accent4"/>
                  </a:solidFill>
                  <a:cs typeface="Arial" pitchFamily="34" charset="0"/>
                </a:rPr>
                <a:t/>
              </a:r>
              <a:br>
                <a:rPr lang="en-US" sz="900" dirty="0" smtClean="0">
                  <a:solidFill>
                    <a:schemeClr val="accent4"/>
                  </a:solidFill>
                  <a:cs typeface="Arial" pitchFamily="34" charset="0"/>
                </a:rPr>
              </a:br>
              <a:endParaRPr lang="en-US" sz="900" dirty="0" smtClean="0">
                <a:solidFill>
                  <a:schemeClr val="accent4"/>
                </a:solidFill>
                <a:cs typeface="Arial" pitchFamily="34" charset="0"/>
              </a:endParaRPr>
            </a:p>
          </p:txBody>
        </p:sp>
        <p:sp>
          <p:nvSpPr>
            <p:cNvPr id="36" name="Rectangle 8"/>
            <p:cNvSpPr>
              <a:spLocks/>
            </p:cNvSpPr>
            <p:nvPr/>
          </p:nvSpPr>
          <p:spPr>
            <a:xfrm>
              <a:off x="2446965" y="3856273"/>
              <a:ext cx="885319" cy="1050882"/>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Engineering capabilities</a:t>
              </a:r>
              <a:endParaRPr lang="en-US" sz="900" b="1" dirty="0">
                <a:solidFill>
                  <a:schemeClr val="bg1"/>
                </a:solidFill>
                <a:latin typeface="Arial" pitchFamily="34" charset="0"/>
                <a:cs typeface="Arial" pitchFamily="34" charset="0"/>
              </a:endParaRPr>
            </a:p>
          </p:txBody>
        </p:sp>
        <p:sp>
          <p:nvSpPr>
            <p:cNvPr id="44" name="Rectangle 8"/>
            <p:cNvSpPr>
              <a:spLocks/>
            </p:cNvSpPr>
            <p:nvPr/>
          </p:nvSpPr>
          <p:spPr>
            <a:xfrm>
              <a:off x="8669468" y="3856273"/>
              <a:ext cx="757730" cy="1050882"/>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grpSp>
        <p:nvGrpSpPr>
          <p:cNvPr id="4" name="Gruppieren 3"/>
          <p:cNvGrpSpPr/>
          <p:nvPr/>
        </p:nvGrpSpPr>
        <p:grpSpPr>
          <a:xfrm>
            <a:off x="2446966" y="4975860"/>
            <a:ext cx="6970084" cy="1029287"/>
            <a:chOff x="2446965" y="4993444"/>
            <a:chExt cx="6980233" cy="1029287"/>
          </a:xfrm>
        </p:grpSpPr>
        <p:sp>
          <p:nvSpPr>
            <p:cNvPr id="33" name="Text Placeholder 7"/>
            <p:cNvSpPr txBox="1">
              <a:spLocks/>
            </p:cNvSpPr>
            <p:nvPr/>
          </p:nvSpPr>
          <p:spPr>
            <a:xfrm>
              <a:off x="3332284" y="4993444"/>
              <a:ext cx="5293160" cy="1029287"/>
            </a:xfrm>
            <a:prstGeom prst="rect">
              <a:avLst/>
            </a:prstGeom>
            <a:ln>
              <a:solidFill>
                <a:schemeClr val="tx2"/>
              </a:solidFill>
            </a:ln>
          </p:spPr>
          <p:txBody>
            <a:bodyPr wrap="square" lIns="36000" tIns="36000" rIns="36000" bIns="36000">
              <a:noAutofit/>
            </a:bodyPr>
            <a:lstStyle/>
            <a:p>
              <a:pPr marL="216000" lvl="2" indent="-216000">
                <a:buClr>
                  <a:schemeClr val="tx2"/>
                </a:buClr>
                <a:buFont typeface="Univers for KPMG Light" panose="020B0403020202020204" pitchFamily="34" charset="0"/>
                <a:buChar char="—"/>
                <a:defRPr/>
              </a:pPr>
              <a:r>
                <a:rPr lang="en-US" sz="900" dirty="0" smtClean="0">
                  <a:solidFill>
                    <a:srgbClr val="000000"/>
                  </a:solidFill>
                  <a:cs typeface="Arial" pitchFamily="34" charset="0"/>
                </a:rPr>
                <a:t>Reputation and existing customer relationships with repeat customers represent entry barriers of limited strength</a:t>
              </a:r>
            </a:p>
            <a:p>
              <a:pPr marL="360363" lvl="3" indent="-184150">
                <a:buClr>
                  <a:srgbClr val="97989A"/>
                </a:buClr>
                <a:tabLst>
                  <a:tab pos="630238" algn="l"/>
                </a:tabLst>
                <a:defRPr/>
              </a:pPr>
              <a:r>
                <a:rPr lang="en-US" sz="900" dirty="0" smtClean="0">
                  <a:solidFill>
                    <a:schemeClr val="accent4"/>
                  </a:solidFill>
                  <a:cs typeface="Arial" pitchFamily="34" charset="0"/>
                </a:rPr>
                <a:t>“...	Yes, incumbent players do have customer relationships already in place. However, there is not much loyalty when it comes to investments. Pulp &amp; Paper is an industry tormented by margin pressure. You would always choose the most reliable and the most efficient solution that saves operating costs. So, customer relationships do not offer much protection against competition ...”</a:t>
              </a:r>
              <a:br>
                <a:rPr lang="en-US" sz="900" dirty="0" smtClean="0">
                  <a:solidFill>
                    <a:schemeClr val="accent4"/>
                  </a:solidFill>
                  <a:cs typeface="Arial" pitchFamily="34" charset="0"/>
                </a:rPr>
              </a:br>
              <a:r>
                <a:rPr lang="en-US" sz="900" b="1" dirty="0" smtClean="0">
                  <a:solidFill>
                    <a:schemeClr val="accent4"/>
                  </a:solidFill>
                  <a:cs typeface="Arial" pitchFamily="34" charset="0"/>
                </a:rPr>
                <a:t>	</a:t>
              </a:r>
              <a:r>
                <a:rPr lang="en-US" sz="900" b="1" dirty="0" smtClean="0">
                  <a:solidFill>
                    <a:schemeClr val="accent4"/>
                  </a:solidFill>
                </a:rPr>
                <a:t> 		</a:t>
              </a:r>
              <a:r>
                <a:rPr lang="en-US" sz="900" b="1" dirty="0" smtClean="0">
                  <a:solidFill>
                    <a:schemeClr val="accent4"/>
                  </a:solidFill>
                  <a:cs typeface="Arial" pitchFamily="34" charset="0"/>
                </a:rPr>
                <a:t>Head of technical purchasing, </a:t>
              </a:r>
              <a:r>
                <a:rPr lang="en-US" sz="900" b="1" dirty="0" smtClean="0">
                  <a:solidFill>
                    <a:schemeClr val="accent4"/>
                  </a:solidFill>
                </a:rPr>
                <a:t>Germany</a:t>
              </a:r>
              <a:endParaRPr lang="en-US" sz="900" b="1" dirty="0" smtClean="0">
                <a:solidFill>
                  <a:schemeClr val="accent4"/>
                </a:solidFill>
                <a:cs typeface="Arial" pitchFamily="34" charset="0"/>
              </a:endParaRPr>
            </a:p>
          </p:txBody>
        </p:sp>
        <p:sp>
          <p:nvSpPr>
            <p:cNvPr id="37" name="Rectangle 16"/>
            <p:cNvSpPr>
              <a:spLocks/>
            </p:cNvSpPr>
            <p:nvPr/>
          </p:nvSpPr>
          <p:spPr>
            <a:xfrm>
              <a:off x="2446965" y="4993444"/>
              <a:ext cx="885319" cy="1029287"/>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r>
                <a:rPr lang="en-US" sz="900" b="1" dirty="0" smtClean="0">
                  <a:solidFill>
                    <a:schemeClr val="bg1"/>
                  </a:solidFill>
                  <a:latin typeface="Arial" pitchFamily="34" charset="0"/>
                  <a:cs typeface="Arial" pitchFamily="34" charset="0"/>
                </a:rPr>
                <a:t>Customer relationships</a:t>
              </a:r>
              <a:endParaRPr lang="en-US" sz="900" b="1" dirty="0">
                <a:solidFill>
                  <a:schemeClr val="bg1"/>
                </a:solidFill>
                <a:latin typeface="Arial" pitchFamily="34" charset="0"/>
                <a:cs typeface="Arial" pitchFamily="34" charset="0"/>
              </a:endParaRPr>
            </a:p>
          </p:txBody>
        </p:sp>
        <p:sp>
          <p:nvSpPr>
            <p:cNvPr id="45" name="Rectangle 16"/>
            <p:cNvSpPr>
              <a:spLocks/>
            </p:cNvSpPr>
            <p:nvPr/>
          </p:nvSpPr>
          <p:spPr>
            <a:xfrm>
              <a:off x="8669468" y="4993444"/>
              <a:ext cx="757730" cy="1029287"/>
            </a:xfrm>
            <a:prstGeom prst="rect">
              <a:avLst/>
            </a:prstGeom>
            <a:solidFill>
              <a:schemeClr val="bg1"/>
            </a:solid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54000" tIns="54000" rIns="54000" bIns="54000" rtlCol="0" anchor="t"/>
            <a:lstStyle/>
            <a:p>
              <a:endParaRPr lang="en-US" sz="900" b="1" dirty="0">
                <a:solidFill>
                  <a:schemeClr val="bg1"/>
                </a:solidFill>
                <a:latin typeface="Arial" pitchFamily="34" charset="0"/>
                <a:cs typeface="Arial" pitchFamily="34" charset="0"/>
              </a:endParaRPr>
            </a:p>
          </p:txBody>
        </p:sp>
      </p:grpSp>
      <p:sp>
        <p:nvSpPr>
          <p:cNvPr id="38" name="Text Placeholder 12"/>
          <p:cNvSpPr txBox="1">
            <a:spLocks/>
          </p:cNvSpPr>
          <p:nvPr>
            <p:custDataLst>
              <p:tags r:id="rId2"/>
            </p:custDataLst>
          </p:nvPr>
        </p:nvSpPr>
        <p:spPr>
          <a:xfrm>
            <a:off x="8660422" y="1422400"/>
            <a:ext cx="756627"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algn="ctr"/>
            <a:r>
              <a:rPr lang="en-US" sz="900" kern="0" dirty="0" smtClean="0">
                <a:latin typeface="Arial" panose="020B0604020202020204" pitchFamily="34" charset="0"/>
                <a:cs typeface="Arial" panose="020B0604020202020204" pitchFamily="34" charset="0"/>
              </a:rPr>
              <a:t>Strength </a:t>
            </a:r>
            <a:br>
              <a:rPr lang="en-US" sz="900" kern="0" dirty="0" smtClean="0">
                <a:latin typeface="Arial" panose="020B0604020202020204" pitchFamily="34" charset="0"/>
                <a:cs typeface="Arial" panose="020B0604020202020204" pitchFamily="34" charset="0"/>
              </a:rPr>
            </a:br>
            <a:r>
              <a:rPr lang="en-US" sz="900" kern="0" dirty="0" smtClean="0">
                <a:latin typeface="Arial" panose="020B0604020202020204" pitchFamily="34" charset="0"/>
                <a:cs typeface="Arial" panose="020B0604020202020204" pitchFamily="34" charset="0"/>
              </a:rPr>
              <a:t>of barrier</a:t>
            </a:r>
            <a:endParaRPr lang="en-US" sz="900" kern="0" dirty="0">
              <a:latin typeface="Arial" panose="020B0604020202020204" pitchFamily="34" charset="0"/>
              <a:cs typeface="Arial" panose="020B0604020202020204" pitchFamily="34" charset="0"/>
            </a:endParaRPr>
          </a:p>
        </p:txBody>
      </p:sp>
      <p:sp>
        <p:nvSpPr>
          <p:cNvPr id="46" name="Oval 14"/>
          <p:cNvSpPr/>
          <p:nvPr>
            <p:custDataLst>
              <p:tags r:id="rId3"/>
            </p:custDataLst>
          </p:nvPr>
        </p:nvSpPr>
        <p:spPr bwMode="auto">
          <a:xfrm>
            <a:off x="8867531" y="2023672"/>
            <a:ext cx="361950" cy="361950"/>
          </a:xfrm>
          <a:prstGeom prst="ellipse">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8" name="Oval 18"/>
          <p:cNvSpPr/>
          <p:nvPr>
            <p:custDataLst>
              <p:tags r:id="rId4"/>
            </p:custDataLst>
          </p:nvPr>
        </p:nvSpPr>
        <p:spPr bwMode="auto">
          <a:xfrm>
            <a:off x="8864356" y="3069517"/>
            <a:ext cx="365125" cy="3651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9" name="Arc 19"/>
          <p:cNvSpPr/>
          <p:nvPr>
            <p:custDataLst>
              <p:tags r:id="rId5"/>
            </p:custDataLst>
          </p:nvPr>
        </p:nvSpPr>
        <p:spPr bwMode="gray">
          <a:xfrm>
            <a:off x="8864356" y="3069517"/>
            <a:ext cx="365123" cy="365123"/>
          </a:xfrm>
          <a:prstGeom prst="arc">
            <a:avLst>
              <a:gd name="adj1" fmla="val 16200000"/>
              <a:gd name="adj2" fmla="val 13618458"/>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Oval 20"/>
          <p:cNvSpPr/>
          <p:nvPr>
            <p:custDataLst>
              <p:tags r:id="rId6"/>
            </p:custDataLst>
          </p:nvPr>
        </p:nvSpPr>
        <p:spPr bwMode="auto">
          <a:xfrm>
            <a:off x="8864356" y="4180743"/>
            <a:ext cx="365125" cy="3651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1" name="Arc 21"/>
          <p:cNvSpPr/>
          <p:nvPr>
            <p:custDataLst>
              <p:tags r:id="rId7"/>
            </p:custDataLst>
          </p:nvPr>
        </p:nvSpPr>
        <p:spPr bwMode="gray">
          <a:xfrm>
            <a:off x="8864356" y="4180743"/>
            <a:ext cx="365123" cy="365123"/>
          </a:xfrm>
          <a:prstGeom prst="arc">
            <a:avLst>
              <a:gd name="adj1" fmla="val 16200000"/>
              <a:gd name="adj2" fmla="val 8267574"/>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Oval 22"/>
          <p:cNvSpPr/>
          <p:nvPr>
            <p:custDataLst>
              <p:tags r:id="rId8"/>
            </p:custDataLst>
          </p:nvPr>
        </p:nvSpPr>
        <p:spPr bwMode="auto">
          <a:xfrm>
            <a:off x="8864356" y="5277388"/>
            <a:ext cx="365125" cy="365125"/>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Arc 23"/>
          <p:cNvSpPr/>
          <p:nvPr>
            <p:custDataLst>
              <p:tags r:id="rId9"/>
            </p:custDataLst>
          </p:nvPr>
        </p:nvSpPr>
        <p:spPr bwMode="gray">
          <a:xfrm>
            <a:off x="8864356" y="5277388"/>
            <a:ext cx="365123" cy="365123"/>
          </a:xfrm>
          <a:prstGeom prst="arc">
            <a:avLst>
              <a:gd name="adj1" fmla="val 16200000"/>
              <a:gd name="adj2" fmla="val 92852"/>
            </a:avLst>
          </a:prstGeom>
          <a:solidFill>
            <a:schemeClr val="tx2"/>
          </a:solidFill>
          <a:ln w="9525">
            <a:solidFill>
              <a:schemeClr val="tx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TextBox 25"/>
          <p:cNvSpPr txBox="1"/>
          <p:nvPr/>
        </p:nvSpPr>
        <p:spPr>
          <a:xfrm>
            <a:off x="8469190" y="6100885"/>
            <a:ext cx="182742" cy="107722"/>
          </a:xfrm>
          <a:prstGeom prst="rect">
            <a:avLst/>
          </a:prstGeom>
          <a:noFill/>
        </p:spPr>
        <p:txBody>
          <a:bodyPr wrap="none" lIns="0" tIns="0" rIns="0" bIns="0" rtlCol="0" anchor="ctr">
            <a:spAutoFit/>
          </a:bodyPr>
          <a:lstStyle/>
          <a:p>
            <a:r>
              <a:rPr lang="en-US" sz="700" dirty="0" smtClean="0">
                <a:latin typeface="Arial" pitchFamily="34" charset="0"/>
                <a:cs typeface="Arial" pitchFamily="34" charset="0"/>
              </a:rPr>
              <a:t>High</a:t>
            </a:r>
          </a:p>
        </p:txBody>
      </p:sp>
      <p:sp>
        <p:nvSpPr>
          <p:cNvPr id="55" name="TextBox 26"/>
          <p:cNvSpPr txBox="1"/>
          <p:nvPr/>
        </p:nvSpPr>
        <p:spPr>
          <a:xfrm>
            <a:off x="9151815" y="6100885"/>
            <a:ext cx="189154" cy="107722"/>
          </a:xfrm>
          <a:prstGeom prst="rect">
            <a:avLst/>
          </a:prstGeom>
          <a:noFill/>
        </p:spPr>
        <p:txBody>
          <a:bodyPr wrap="none" lIns="0" tIns="0" rIns="0" bIns="0" rtlCol="0" anchor="ctr">
            <a:spAutoFit/>
          </a:bodyPr>
          <a:lstStyle/>
          <a:p>
            <a:r>
              <a:rPr lang="en-US" sz="700" dirty="0" smtClean="0">
                <a:latin typeface="Arial" pitchFamily="34" charset="0"/>
                <a:cs typeface="Arial" pitchFamily="34" charset="0"/>
              </a:rPr>
              <a:t> Low</a:t>
            </a:r>
          </a:p>
        </p:txBody>
      </p:sp>
      <p:sp>
        <p:nvSpPr>
          <p:cNvPr id="56" name="Oval 27"/>
          <p:cNvSpPr/>
          <p:nvPr>
            <p:custDataLst>
              <p:tags r:id="rId10"/>
            </p:custDataLst>
          </p:nvPr>
        </p:nvSpPr>
        <p:spPr bwMode="auto">
          <a:xfrm>
            <a:off x="8246573" y="6075118"/>
            <a:ext cx="144000" cy="144000"/>
          </a:xfrm>
          <a:prstGeom prst="ellipse">
            <a:avLst/>
          </a:prstGeom>
          <a:solidFill>
            <a:schemeClr val="tx2"/>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7" name="Oval 28"/>
          <p:cNvSpPr/>
          <p:nvPr>
            <p:custDataLst>
              <p:tags r:id="rId11"/>
            </p:custDataLst>
          </p:nvPr>
        </p:nvSpPr>
        <p:spPr bwMode="auto">
          <a:xfrm>
            <a:off x="8959361" y="6075118"/>
            <a:ext cx="144000" cy="144000"/>
          </a:xfrm>
          <a:prstGeom prst="ellipse">
            <a:avLst/>
          </a:prstGeom>
          <a:solidFill>
            <a:schemeClr val="bg1"/>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40" name="Gruppieren 39"/>
          <p:cNvGrpSpPr/>
          <p:nvPr/>
        </p:nvGrpSpPr>
        <p:grpSpPr>
          <a:xfrm>
            <a:off x="6976193" y="211707"/>
            <a:ext cx="2431001" cy="216024"/>
            <a:chOff x="-1239688" y="1268760"/>
            <a:chExt cx="864000" cy="216024"/>
          </a:xfrm>
        </p:grpSpPr>
        <p:sp>
          <p:nvSpPr>
            <p:cNvPr id="41" name="Rechteck 40"/>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58"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59"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11337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784455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Competitive Analysis</a:t>
            </a:r>
            <a:endParaRPr lang="en-US" dirty="0"/>
          </a:p>
        </p:txBody>
      </p:sp>
      <p:sp>
        <p:nvSpPr>
          <p:cNvPr id="4" name="Titel 3"/>
          <p:cNvSpPr>
            <a:spLocks noGrp="1"/>
          </p:cNvSpPr>
          <p:nvPr>
            <p:ph type="title"/>
          </p:nvPr>
        </p:nvSpPr>
        <p:spPr/>
        <p:txBody>
          <a:bodyPr/>
          <a:lstStyle/>
          <a:p>
            <a:r>
              <a:rPr lang="en-US" dirty="0" smtClean="0"/>
              <a:t>Overview (1/6)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Provides transparency about the company’s competitors, their market share and market share development, the competitive advantages and structure of the sector</a:t>
              </a:r>
              <a:endParaRPr lang="en-US" sz="900" b="1" dirty="0">
                <a:solidFill>
                  <a:schemeClr val="bg1"/>
                </a:solidFill>
              </a:endParaRPr>
            </a:p>
          </p:txBody>
        </p:sp>
      </p:grpSp>
      <p:sp>
        <p:nvSpPr>
          <p:cNvPr id="26" name="Text Placeholder 5"/>
          <p:cNvSpPr>
            <a:spLocks noGrp="1"/>
          </p:cNvSpPr>
          <p:nvPr>
            <p:ph type="body" sz="quarter" idx="11"/>
          </p:nvPr>
        </p:nvSpPr>
        <p:spPr>
          <a:xfrm>
            <a:off x="498098" y="2153260"/>
            <a:ext cx="1822521" cy="2574214"/>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Side/JV/Corporate Health</a:t>
            </a:r>
          </a:p>
          <a:p>
            <a:pPr lvl="2">
              <a:spcAft>
                <a:spcPts val="500"/>
              </a:spcAft>
            </a:pPr>
            <a:r>
              <a:rPr lang="en-US" dirty="0"/>
              <a:t>Buy Side / Sell Side/JV: integral component of a commercial due diligence</a:t>
            </a:r>
          </a:p>
          <a:p>
            <a:pPr lvl="2">
              <a:spcAft>
                <a:spcPts val="500"/>
              </a:spcAft>
            </a:pPr>
            <a:r>
              <a:rPr lang="en-US" dirty="0"/>
              <a:t>Corporate health: competitive analysis in the context of market positioning as well as an important preliminary analysis for the benchmarking of the target’s planning</a:t>
            </a:r>
          </a:p>
          <a:p>
            <a:pPr lvl="2">
              <a:spcAft>
                <a:spcPts val="500"/>
              </a:spcAft>
            </a:pPr>
            <a:r>
              <a:rPr lang="en-US" dirty="0"/>
              <a:t>Special focus also on:</a:t>
            </a:r>
          </a:p>
          <a:p>
            <a:pPr lvl="3">
              <a:spcAft>
                <a:spcPts val="500"/>
              </a:spcAft>
            </a:pPr>
            <a:r>
              <a:rPr lang="en-US" dirty="0"/>
              <a:t>Investments in mature industries</a:t>
            </a:r>
          </a:p>
          <a:p>
            <a:pPr lvl="3">
              <a:spcAft>
                <a:spcPts val="500"/>
              </a:spcAft>
            </a:pPr>
            <a:r>
              <a:rPr lang="en-US" dirty="0"/>
              <a:t>Consolidation waves</a:t>
            </a:r>
          </a:p>
          <a:p>
            <a:pPr lvl="3">
              <a:spcAft>
                <a:spcPts val="500"/>
              </a:spcAft>
            </a:pPr>
            <a:r>
              <a:rPr lang="en-US" dirty="0"/>
              <a:t>Buy-and-build strategies</a:t>
            </a:r>
          </a:p>
        </p:txBody>
      </p:sp>
      <p:sp>
        <p:nvSpPr>
          <p:cNvPr id="28" name="Rechteck 18"/>
          <p:cNvSpPr/>
          <p:nvPr/>
        </p:nvSpPr>
        <p:spPr>
          <a:xfrm>
            <a:off x="2417609" y="1875810"/>
            <a:ext cx="6999441"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829377"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089784"/>
            <a:ext cx="1829377"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424854"/>
            <a:ext cx="1822521" cy="596534"/>
          </a:xfrm>
          <a:ln w="6350">
            <a:noFill/>
          </a:ln>
        </p:spPr>
        <p:txBody>
          <a:bodyPr vert="horz" lIns="0" tIns="0" rIns="0" bIns="0" rtlCol="0" anchor="t" anchorCtr="0">
            <a:noAutofit/>
          </a:bodyPr>
          <a:lstStyle/>
          <a:p>
            <a:pPr lvl="2">
              <a:spcAft>
                <a:spcPts val="500"/>
              </a:spcAft>
            </a:pPr>
            <a:r>
              <a:rPr lang="en-US" dirty="0"/>
              <a:t>Moderate (overviews of competitors in tables or as one-pagers), but dependent on the availability of data</a:t>
            </a:r>
          </a:p>
        </p:txBody>
      </p:sp>
      <p:sp>
        <p:nvSpPr>
          <p:cNvPr id="33" name="Text Placeholder 5"/>
          <p:cNvSpPr>
            <a:spLocks noGrp="1"/>
          </p:cNvSpPr>
          <p:nvPr>
            <p:ph type="body" sz="quarter" idx="11"/>
          </p:nvPr>
        </p:nvSpPr>
        <p:spPr>
          <a:xfrm>
            <a:off x="5926015" y="2153260"/>
            <a:ext cx="3491035" cy="3868128"/>
          </a:xfrm>
          <a:ln w="6350">
            <a:noFill/>
          </a:ln>
        </p:spPr>
        <p:txBody>
          <a:bodyPr vert="horz" lIns="0" tIns="0" rIns="0" bIns="0" rtlCol="0" anchor="t" anchorCtr="0">
            <a:noAutofit/>
          </a:bodyPr>
          <a:lstStyle/>
          <a:p>
            <a:pPr>
              <a:spcAft>
                <a:spcPts val="200"/>
              </a:spcAft>
            </a:pPr>
            <a:r>
              <a:rPr lang="en-US" sz="900" dirty="0" smtClean="0"/>
              <a:t>Methodology</a:t>
            </a:r>
          </a:p>
          <a:p>
            <a:pPr marL="0" lvl="2" indent="0">
              <a:spcAft>
                <a:spcPts val="200"/>
              </a:spcAft>
              <a:buNone/>
            </a:pPr>
            <a:r>
              <a:rPr lang="en-US" dirty="0" smtClean="0"/>
              <a:t/>
            </a:r>
            <a:br>
              <a:rPr lang="en-US" dirty="0" smtClean="0"/>
            </a:br>
            <a:endParaRPr lang="en-US" i="1" dirty="0" smtClean="0"/>
          </a:p>
        </p:txBody>
      </p:sp>
      <p:sp>
        <p:nvSpPr>
          <p:cNvPr id="13" name="Text Placeholder 5"/>
          <p:cNvSpPr>
            <a:spLocks noGrp="1"/>
          </p:cNvSpPr>
          <p:nvPr>
            <p:ph type="body" sz="quarter" idx="11"/>
          </p:nvPr>
        </p:nvSpPr>
        <p:spPr>
          <a:xfrm>
            <a:off x="2416582" y="2153260"/>
            <a:ext cx="3416220" cy="3868128"/>
          </a:xfrm>
          <a:ln w="6350">
            <a:noFill/>
          </a:ln>
        </p:spPr>
        <p:txBody>
          <a:bodyPr vert="horz" lIns="0" tIns="0" rIns="0" bIns="0" rtlCol="0" anchor="t" anchorCtr="0">
            <a:noAutofit/>
          </a:bodyPr>
          <a:lstStyle/>
          <a:p>
            <a:pPr>
              <a:spcAft>
                <a:spcPts val="200"/>
              </a:spcAft>
            </a:pPr>
            <a:r>
              <a:rPr lang="en-US" sz="900" dirty="0" smtClean="0"/>
              <a:t>Definition</a:t>
            </a:r>
          </a:p>
          <a:p>
            <a:pPr lvl="2">
              <a:spcBef>
                <a:spcPts val="300"/>
              </a:spcBef>
              <a:defRPr/>
            </a:pPr>
            <a:r>
              <a:rPr lang="en-US" dirty="0" smtClean="0"/>
              <a:t>A competitive analysis is a </a:t>
            </a:r>
            <a:r>
              <a:rPr lang="en-US" b="1" dirty="0" smtClean="0"/>
              <a:t>systematically and methodically </a:t>
            </a:r>
            <a:r>
              <a:rPr lang="en-US" dirty="0" smtClean="0"/>
              <a:t>performed investigation of the competitive landscape (existing &amp; potential competitors)</a:t>
            </a:r>
          </a:p>
          <a:p>
            <a:pPr lvl="2">
              <a:spcBef>
                <a:spcPts val="300"/>
              </a:spcBef>
              <a:defRPr/>
            </a:pPr>
            <a:r>
              <a:rPr lang="en-US" dirty="0" smtClean="0"/>
              <a:t>It is </a:t>
            </a:r>
            <a:r>
              <a:rPr lang="en-US" b="1" dirty="0" smtClean="0"/>
              <a:t>generally part of a market analysis</a:t>
            </a:r>
            <a:r>
              <a:rPr lang="en-US" dirty="0" smtClean="0"/>
              <a:t> and therefore based on its organizational framework and methodology</a:t>
            </a:r>
          </a:p>
          <a:p>
            <a:pPr lvl="2">
              <a:spcBef>
                <a:spcPts val="300"/>
              </a:spcBef>
              <a:defRPr/>
            </a:pPr>
            <a:r>
              <a:rPr lang="en-US" dirty="0" smtClean="0"/>
              <a:t>The scope of the analysis is generally positioning of the primary competitors, value chain &amp;</a:t>
            </a:r>
            <a:br>
              <a:rPr lang="en-US" dirty="0" smtClean="0"/>
            </a:br>
            <a:r>
              <a:rPr lang="en-US" dirty="0" smtClean="0"/>
              <a:t>business models, industry profitability &amp; trends, market entry barriers, etc. </a:t>
            </a:r>
            <a:r>
              <a:rPr lang="en-US" b="1" dirty="0" smtClean="0"/>
              <a:t>scope and depth of the competitive analysis generally depends, amongst other things, on the customer’s situation and the result type</a:t>
            </a:r>
            <a:endParaRPr lang="en-US" dirty="0" smtClean="0"/>
          </a:p>
          <a:p>
            <a:pPr lvl="2">
              <a:spcBef>
                <a:spcPts val="300"/>
              </a:spcBef>
              <a:defRPr/>
            </a:pPr>
            <a:r>
              <a:rPr lang="en-US" dirty="0" smtClean="0"/>
              <a:t>Not every type of result can be shown in a comprehensive competitive analysis as it is, for instance, an integral component of a commercial due diligence. But </a:t>
            </a:r>
            <a:r>
              <a:rPr lang="en-US" b="1" dirty="0" smtClean="0"/>
              <a:t>even in cases of pitch presentations or reports</a:t>
            </a:r>
            <a:r>
              <a:rPr lang="en-US" dirty="0" smtClean="0"/>
              <a:t> the analyses used have to correspond to the DA </a:t>
            </a:r>
            <a:r>
              <a:rPr lang="en-US" b="1" dirty="0" smtClean="0"/>
              <a:t>(minimum) standard</a:t>
            </a:r>
            <a:endParaRPr lang="en-US" dirty="0" smtClean="0"/>
          </a:p>
          <a:p>
            <a:pPr>
              <a:spcAft>
                <a:spcPts val="200"/>
              </a:spcAft>
            </a:pPr>
            <a:r>
              <a:rPr lang="en-US" sz="900" dirty="0" smtClean="0"/>
              <a:t>Tools</a:t>
            </a:r>
          </a:p>
          <a:p>
            <a:pPr lvl="2">
              <a:spcBef>
                <a:spcPts val="300"/>
              </a:spcBef>
              <a:defRPr/>
            </a:pPr>
            <a:r>
              <a:rPr lang="en-US" dirty="0" smtClean="0"/>
              <a:t>Individual excel calculations (e.g. market shares). In a completely comprehensive market analysis (e.g. CDD), the competitors’ sales are part of the market model as (e.g. market modelling approach)</a:t>
            </a:r>
          </a:p>
          <a:p>
            <a:pPr lvl="2">
              <a:spcBef>
                <a:spcPts val="300"/>
              </a:spcBef>
              <a:defRPr/>
            </a:pPr>
            <a:r>
              <a:rPr lang="en-US" dirty="0" smtClean="0"/>
              <a:t>Output of the calculations in PowerPoint/ ThinkCell</a:t>
            </a:r>
            <a:br>
              <a:rPr lang="en-US" dirty="0" smtClean="0"/>
            </a:br>
            <a:endParaRPr lang="en-US" i="1" dirty="0" smtClean="0"/>
          </a:p>
        </p:txBody>
      </p:sp>
      <p:sp>
        <p:nvSpPr>
          <p:cNvPr id="14" name="Pentagon 12"/>
          <p:cNvSpPr/>
          <p:nvPr/>
        </p:nvSpPr>
        <p:spPr>
          <a:xfrm rot="5400000">
            <a:off x="6157848" y="2125341"/>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5" name="Pentagon 13"/>
          <p:cNvSpPr/>
          <p:nvPr/>
        </p:nvSpPr>
        <p:spPr>
          <a:xfrm rot="5400000">
            <a:off x="6157848" y="2610220"/>
            <a:ext cx="468000" cy="93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6" name="Pentagon 14"/>
          <p:cNvSpPr/>
          <p:nvPr/>
        </p:nvSpPr>
        <p:spPr>
          <a:xfrm rot="5400000">
            <a:off x="6157848" y="3095099"/>
            <a:ext cx="468000" cy="93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7" name="Pentagon 15"/>
          <p:cNvSpPr/>
          <p:nvPr/>
        </p:nvSpPr>
        <p:spPr>
          <a:xfrm rot="5400000">
            <a:off x="6157848" y="3579978"/>
            <a:ext cx="468000" cy="93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8" name="Pentagon 16"/>
          <p:cNvSpPr/>
          <p:nvPr/>
        </p:nvSpPr>
        <p:spPr>
          <a:xfrm rot="5400000">
            <a:off x="6157848" y="4064857"/>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19" name="Pentagon 17"/>
          <p:cNvSpPr/>
          <p:nvPr/>
        </p:nvSpPr>
        <p:spPr>
          <a:xfrm rot="5400000">
            <a:off x="6157848" y="4549736"/>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20" name="Pentagon 18"/>
          <p:cNvSpPr/>
          <p:nvPr/>
        </p:nvSpPr>
        <p:spPr>
          <a:xfrm rot="5400000">
            <a:off x="6157848" y="5034613"/>
            <a:ext cx="468000" cy="936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21" name="Text Placeholder 9"/>
          <p:cNvSpPr>
            <a:spLocks noGrp="1"/>
          </p:cNvSpPr>
          <p:nvPr>
            <p:ph type="body" sz="quarter" idx="4294967295"/>
          </p:nvPr>
        </p:nvSpPr>
        <p:spPr>
          <a:xfrm>
            <a:off x="5923848" y="2372041"/>
            <a:ext cx="936104" cy="224532"/>
          </a:xfrm>
          <a:prstGeom prst="rect">
            <a:avLst/>
          </a:prstGeom>
        </p:spPr>
        <p:txBody>
          <a:bodyPr/>
          <a:lstStyle/>
          <a:p>
            <a:pPr algn="ctr">
              <a:spcBef>
                <a:spcPts val="300"/>
              </a:spcBef>
              <a:defRPr/>
            </a:pPr>
            <a:r>
              <a:rPr lang="en-US" sz="800" dirty="0" smtClean="0">
                <a:solidFill>
                  <a:schemeClr val="bg1"/>
                </a:solidFill>
              </a:rPr>
              <a:t>Planning</a:t>
            </a:r>
          </a:p>
          <a:p>
            <a:pPr lvl="2" algn="ctr">
              <a:spcBef>
                <a:spcPts val="300"/>
              </a:spcBef>
              <a:defRPr/>
            </a:pPr>
            <a:endParaRPr lang="en-US" sz="800" dirty="0">
              <a:solidFill>
                <a:schemeClr val="bg1"/>
              </a:solidFill>
            </a:endParaRPr>
          </a:p>
        </p:txBody>
      </p:sp>
      <p:sp>
        <p:nvSpPr>
          <p:cNvPr id="22" name="Text Placeholder 9"/>
          <p:cNvSpPr>
            <a:spLocks noGrp="1"/>
          </p:cNvSpPr>
          <p:nvPr>
            <p:ph type="body" sz="quarter" idx="4294967295"/>
          </p:nvPr>
        </p:nvSpPr>
        <p:spPr>
          <a:xfrm>
            <a:off x="5923848" y="2872215"/>
            <a:ext cx="936104" cy="224532"/>
          </a:xfrm>
          <a:prstGeom prst="rect">
            <a:avLst/>
          </a:prstGeom>
        </p:spPr>
        <p:txBody>
          <a:bodyPr/>
          <a:lstStyle/>
          <a:p>
            <a:pPr algn="ctr">
              <a:spcBef>
                <a:spcPts val="300"/>
              </a:spcBef>
              <a:defRPr/>
            </a:pPr>
            <a:r>
              <a:rPr lang="en-US" sz="800" dirty="0" smtClean="0">
                <a:solidFill>
                  <a:schemeClr val="bg1"/>
                </a:solidFill>
              </a:rPr>
              <a:t>Research and evaluation</a:t>
            </a:r>
            <a:endParaRPr lang="en-US" sz="800" dirty="0">
              <a:solidFill>
                <a:schemeClr val="bg1"/>
              </a:solidFill>
            </a:endParaRPr>
          </a:p>
        </p:txBody>
      </p:sp>
      <p:sp>
        <p:nvSpPr>
          <p:cNvPr id="23" name="Text Placeholder 9"/>
          <p:cNvSpPr>
            <a:spLocks noGrp="1"/>
          </p:cNvSpPr>
          <p:nvPr>
            <p:ph type="body" sz="quarter" idx="4294967295"/>
          </p:nvPr>
        </p:nvSpPr>
        <p:spPr>
          <a:xfrm>
            <a:off x="5923848" y="3368093"/>
            <a:ext cx="936104" cy="224532"/>
          </a:xfrm>
          <a:prstGeom prst="rect">
            <a:avLst/>
          </a:prstGeom>
        </p:spPr>
        <p:txBody>
          <a:bodyPr/>
          <a:lstStyle/>
          <a:p>
            <a:pPr algn="ctr">
              <a:spcBef>
                <a:spcPts val="300"/>
              </a:spcBef>
              <a:defRPr/>
            </a:pPr>
            <a:r>
              <a:rPr lang="en-US" sz="800" dirty="0" smtClean="0">
                <a:solidFill>
                  <a:schemeClr val="bg1"/>
                </a:solidFill>
              </a:rPr>
              <a:t>Hypothesis</a:t>
            </a:r>
          </a:p>
          <a:p>
            <a:pPr lvl="2" algn="ctr">
              <a:spcBef>
                <a:spcPts val="300"/>
              </a:spcBef>
              <a:defRPr/>
            </a:pPr>
            <a:endParaRPr lang="en-US" sz="800" dirty="0">
              <a:solidFill>
                <a:schemeClr val="bg1"/>
              </a:solidFill>
            </a:endParaRPr>
          </a:p>
        </p:txBody>
      </p:sp>
      <p:sp>
        <p:nvSpPr>
          <p:cNvPr id="24" name="Text Placeholder 9"/>
          <p:cNvSpPr>
            <a:spLocks noGrp="1"/>
          </p:cNvSpPr>
          <p:nvPr>
            <p:ph type="body" sz="quarter" idx="4294967295"/>
          </p:nvPr>
        </p:nvSpPr>
        <p:spPr>
          <a:xfrm>
            <a:off x="5923848" y="3837601"/>
            <a:ext cx="936104" cy="224532"/>
          </a:xfrm>
          <a:prstGeom prst="rect">
            <a:avLst/>
          </a:prstGeom>
        </p:spPr>
        <p:txBody>
          <a:bodyPr/>
          <a:lstStyle/>
          <a:p>
            <a:pPr algn="ctr">
              <a:spcBef>
                <a:spcPts val="300"/>
              </a:spcBef>
              <a:defRPr/>
            </a:pPr>
            <a:r>
              <a:rPr lang="en-US" sz="800" dirty="0" smtClean="0">
                <a:solidFill>
                  <a:schemeClr val="bg1"/>
                </a:solidFill>
              </a:rPr>
              <a:t>Deep dive</a:t>
            </a:r>
          </a:p>
          <a:p>
            <a:pPr lvl="2" algn="ctr">
              <a:spcBef>
                <a:spcPts val="300"/>
              </a:spcBef>
              <a:defRPr/>
            </a:pPr>
            <a:endParaRPr lang="en-US" sz="800" dirty="0">
              <a:solidFill>
                <a:schemeClr val="bg1"/>
              </a:solidFill>
            </a:endParaRPr>
          </a:p>
        </p:txBody>
      </p:sp>
      <p:sp>
        <p:nvSpPr>
          <p:cNvPr id="25" name="Text Placeholder 9"/>
          <p:cNvSpPr>
            <a:spLocks noGrp="1"/>
          </p:cNvSpPr>
          <p:nvPr>
            <p:ph type="body" sz="quarter" idx="4294967295"/>
          </p:nvPr>
        </p:nvSpPr>
        <p:spPr>
          <a:xfrm>
            <a:off x="5923848" y="4333149"/>
            <a:ext cx="936104" cy="224532"/>
          </a:xfrm>
          <a:prstGeom prst="rect">
            <a:avLst/>
          </a:prstGeom>
        </p:spPr>
        <p:txBody>
          <a:bodyPr/>
          <a:lstStyle/>
          <a:p>
            <a:pPr algn="ctr">
              <a:spcBef>
                <a:spcPts val="300"/>
              </a:spcBef>
              <a:defRPr/>
            </a:pPr>
            <a:r>
              <a:rPr lang="en-US" sz="800" dirty="0" smtClean="0">
                <a:solidFill>
                  <a:schemeClr val="bg1"/>
                </a:solidFill>
              </a:rPr>
              <a:t>Confirmation</a:t>
            </a:r>
          </a:p>
          <a:p>
            <a:pPr lvl="2" algn="ctr">
              <a:spcBef>
                <a:spcPts val="300"/>
              </a:spcBef>
              <a:defRPr/>
            </a:pPr>
            <a:endParaRPr lang="en-US" sz="800" dirty="0">
              <a:solidFill>
                <a:schemeClr val="bg1"/>
              </a:solidFill>
            </a:endParaRPr>
          </a:p>
        </p:txBody>
      </p:sp>
      <p:sp>
        <p:nvSpPr>
          <p:cNvPr id="27" name="Text Placeholder 9"/>
          <p:cNvSpPr>
            <a:spLocks noGrp="1"/>
          </p:cNvSpPr>
          <p:nvPr>
            <p:ph type="body" sz="quarter" idx="4294967295"/>
          </p:nvPr>
        </p:nvSpPr>
        <p:spPr>
          <a:xfrm>
            <a:off x="5923848" y="4810482"/>
            <a:ext cx="936104" cy="224532"/>
          </a:xfrm>
          <a:prstGeom prst="rect">
            <a:avLst/>
          </a:prstGeom>
        </p:spPr>
        <p:txBody>
          <a:bodyPr/>
          <a:lstStyle/>
          <a:p>
            <a:pPr algn="ctr">
              <a:spcBef>
                <a:spcPts val="300"/>
              </a:spcBef>
              <a:defRPr/>
            </a:pPr>
            <a:r>
              <a:rPr lang="en-US" sz="800" dirty="0" smtClean="0">
                <a:solidFill>
                  <a:schemeClr val="bg1"/>
                </a:solidFill>
              </a:rPr>
              <a:t>Output</a:t>
            </a:r>
          </a:p>
          <a:p>
            <a:pPr lvl="2" algn="ctr">
              <a:spcBef>
                <a:spcPts val="300"/>
              </a:spcBef>
              <a:defRPr/>
            </a:pPr>
            <a:endParaRPr lang="en-US" sz="800" dirty="0">
              <a:solidFill>
                <a:schemeClr val="bg1"/>
              </a:solidFill>
            </a:endParaRPr>
          </a:p>
        </p:txBody>
      </p:sp>
      <p:sp>
        <p:nvSpPr>
          <p:cNvPr id="30" name="Text Placeholder 9"/>
          <p:cNvSpPr>
            <a:spLocks noGrp="1"/>
          </p:cNvSpPr>
          <p:nvPr>
            <p:ph type="body" sz="quarter" idx="4294967295"/>
          </p:nvPr>
        </p:nvSpPr>
        <p:spPr>
          <a:xfrm>
            <a:off x="5923848" y="5296057"/>
            <a:ext cx="936104" cy="224532"/>
          </a:xfrm>
          <a:prstGeom prst="rect">
            <a:avLst/>
          </a:prstGeom>
        </p:spPr>
        <p:txBody>
          <a:bodyPr/>
          <a:lstStyle/>
          <a:p>
            <a:pPr algn="ctr">
              <a:spcBef>
                <a:spcPts val="300"/>
              </a:spcBef>
              <a:defRPr/>
            </a:pPr>
            <a:r>
              <a:rPr lang="en-US" sz="800" dirty="0" smtClean="0">
                <a:solidFill>
                  <a:schemeClr val="bg1"/>
                </a:solidFill>
              </a:rPr>
              <a:t>Presentation</a:t>
            </a:r>
          </a:p>
          <a:p>
            <a:pPr lvl="2" algn="ctr">
              <a:spcBef>
                <a:spcPts val="300"/>
              </a:spcBef>
              <a:defRPr/>
            </a:pPr>
            <a:endParaRPr lang="en-US" sz="800" dirty="0">
              <a:solidFill>
                <a:schemeClr val="bg1"/>
              </a:solidFill>
            </a:endParaRPr>
          </a:p>
        </p:txBody>
      </p:sp>
      <p:sp>
        <p:nvSpPr>
          <p:cNvPr id="34" name="Text Placeholder 9"/>
          <p:cNvSpPr>
            <a:spLocks noGrp="1"/>
          </p:cNvSpPr>
          <p:nvPr>
            <p:ph type="body" sz="quarter" idx="4294967295"/>
          </p:nvPr>
        </p:nvSpPr>
        <p:spPr>
          <a:xfrm>
            <a:off x="6975736" y="2359341"/>
            <a:ext cx="2441314" cy="432048"/>
          </a:xfrm>
          <a:prstGeom prst="rect">
            <a:avLst/>
          </a:prstGeom>
        </p:spPr>
        <p:txBody>
          <a:bodyPr/>
          <a:lstStyle/>
          <a:p>
            <a:pPr marL="88900" lvl="2" indent="0">
              <a:spcBef>
                <a:spcPts val="300"/>
              </a:spcBef>
              <a:buNone/>
              <a:tabLst>
                <a:tab pos="1257300" algn="l"/>
              </a:tabLst>
              <a:defRPr/>
            </a:pPr>
            <a:r>
              <a:rPr lang="en-US" dirty="0" smtClean="0"/>
              <a:t>What resources are available, when is the deadline? Initial rough market definition</a:t>
            </a:r>
            <a:endParaRPr lang="en-US" dirty="0"/>
          </a:p>
        </p:txBody>
      </p:sp>
      <p:sp>
        <p:nvSpPr>
          <p:cNvPr id="35" name="Text Placeholder 9"/>
          <p:cNvSpPr>
            <a:spLocks noGrp="1"/>
          </p:cNvSpPr>
          <p:nvPr>
            <p:ph type="body" sz="quarter" idx="4294967295"/>
          </p:nvPr>
        </p:nvSpPr>
        <p:spPr>
          <a:xfrm>
            <a:off x="6975736" y="2844220"/>
            <a:ext cx="2441314" cy="432048"/>
          </a:xfrm>
          <a:prstGeom prst="rect">
            <a:avLst/>
          </a:prstGeom>
        </p:spPr>
        <p:txBody>
          <a:bodyPr/>
          <a:lstStyle/>
          <a:p>
            <a:pPr marL="88900" lvl="2" indent="0">
              <a:spcBef>
                <a:spcPts val="300"/>
              </a:spcBef>
              <a:buNone/>
              <a:tabLst>
                <a:tab pos="1257300" algn="l"/>
              </a:tabLst>
              <a:defRPr/>
            </a:pPr>
            <a:r>
              <a:rPr lang="en-US" dirty="0" smtClean="0"/>
              <a:t>Relevant competitors (existing &amp; new)? Business models? Market positioning?</a:t>
            </a:r>
            <a:endParaRPr lang="en-US" dirty="0"/>
          </a:p>
        </p:txBody>
      </p:sp>
      <p:sp>
        <p:nvSpPr>
          <p:cNvPr id="36" name="Text Placeholder 9"/>
          <p:cNvSpPr>
            <a:spLocks noGrp="1"/>
          </p:cNvSpPr>
          <p:nvPr>
            <p:ph type="body" sz="quarter" idx="4294967295"/>
          </p:nvPr>
        </p:nvSpPr>
        <p:spPr>
          <a:xfrm>
            <a:off x="6975736" y="3329099"/>
            <a:ext cx="2441314" cy="432048"/>
          </a:xfrm>
          <a:prstGeom prst="rect">
            <a:avLst/>
          </a:prstGeom>
        </p:spPr>
        <p:txBody>
          <a:bodyPr/>
          <a:lstStyle/>
          <a:p>
            <a:pPr marL="88900" lvl="2" indent="0">
              <a:spcBef>
                <a:spcPts val="300"/>
              </a:spcBef>
              <a:buNone/>
              <a:tabLst>
                <a:tab pos="1257300" algn="l"/>
              </a:tabLst>
              <a:defRPr/>
            </a:pPr>
            <a:r>
              <a:rPr lang="en-US" dirty="0" smtClean="0"/>
              <a:t>Market positioning of the competitors (strengths &amp; weaknesses)? Long-term strategy? Customers’ view?</a:t>
            </a:r>
            <a:endParaRPr lang="en-US" dirty="0"/>
          </a:p>
        </p:txBody>
      </p:sp>
      <p:sp>
        <p:nvSpPr>
          <p:cNvPr id="37" name="Text Placeholder 9"/>
          <p:cNvSpPr>
            <a:spLocks noGrp="1"/>
          </p:cNvSpPr>
          <p:nvPr>
            <p:ph type="body" sz="quarter" idx="4294967295"/>
          </p:nvPr>
        </p:nvSpPr>
        <p:spPr>
          <a:xfrm>
            <a:off x="6975736" y="3813978"/>
            <a:ext cx="2441314" cy="432048"/>
          </a:xfrm>
          <a:prstGeom prst="rect">
            <a:avLst/>
          </a:prstGeom>
        </p:spPr>
        <p:txBody>
          <a:bodyPr/>
          <a:lstStyle/>
          <a:p>
            <a:pPr marL="88900" lvl="2" indent="0">
              <a:spcBef>
                <a:spcPts val="300"/>
              </a:spcBef>
              <a:buNone/>
              <a:tabLst>
                <a:tab pos="1257300" algn="l"/>
              </a:tabLst>
              <a:defRPr/>
            </a:pPr>
            <a:r>
              <a:rPr lang="en-US" dirty="0" smtClean="0"/>
              <a:t>For comprehensive competitive analyses: </a:t>
            </a:r>
            <a:br>
              <a:rPr lang="en-US" dirty="0" smtClean="0"/>
            </a:br>
            <a:r>
              <a:rPr lang="en-US" dirty="0" smtClean="0"/>
              <a:t>Detailed survey of primary competitors</a:t>
            </a:r>
            <a:endParaRPr lang="en-US" dirty="0"/>
          </a:p>
        </p:txBody>
      </p:sp>
      <p:sp>
        <p:nvSpPr>
          <p:cNvPr id="39" name="Text Placeholder 9"/>
          <p:cNvSpPr>
            <a:spLocks noGrp="1"/>
          </p:cNvSpPr>
          <p:nvPr>
            <p:ph type="body" sz="quarter" idx="4294967295"/>
          </p:nvPr>
        </p:nvSpPr>
        <p:spPr>
          <a:xfrm>
            <a:off x="6348337" y="5810571"/>
            <a:ext cx="3068713" cy="237232"/>
          </a:xfrm>
          <a:prstGeom prst="rect">
            <a:avLst/>
          </a:prstGeom>
        </p:spPr>
        <p:txBody>
          <a:bodyPr vert="horz" lIns="0" tIns="0" rIns="0" bIns="0" rtlCol="0" anchor="t">
            <a:noAutofit/>
          </a:bodyPr>
          <a:lstStyle/>
          <a:p>
            <a:pPr marL="88900" lvl="2" indent="0">
              <a:spcBef>
                <a:spcPts val="300"/>
              </a:spcBef>
              <a:buNone/>
              <a:tabLst>
                <a:tab pos="1257300" algn="l"/>
              </a:tabLst>
              <a:defRPr/>
            </a:pPr>
            <a:r>
              <a:rPr lang="en-US" sz="700" dirty="0"/>
              <a:t>Comprehensive competitive analysis also take primary sources of information, e.g. interviews with experts, into consideration in these phases</a:t>
            </a:r>
          </a:p>
        </p:txBody>
      </p:sp>
      <p:sp>
        <p:nvSpPr>
          <p:cNvPr id="40" name="Text Placeholder 9"/>
          <p:cNvSpPr>
            <a:spLocks noGrp="1"/>
          </p:cNvSpPr>
          <p:nvPr>
            <p:ph type="body" sz="quarter" idx="4294967295"/>
          </p:nvPr>
        </p:nvSpPr>
        <p:spPr>
          <a:xfrm>
            <a:off x="5739170" y="5810571"/>
            <a:ext cx="504056" cy="216024"/>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41" name="Pentagon 47"/>
          <p:cNvSpPr/>
          <p:nvPr/>
        </p:nvSpPr>
        <p:spPr>
          <a:xfrm rot="5400000">
            <a:off x="6186337" y="5771000"/>
            <a:ext cx="108000" cy="216000"/>
          </a:xfrm>
          <a:prstGeom prst="homePlate">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FFFF"/>
              </a:solidFill>
            </a:endParaRPr>
          </a:p>
        </p:txBody>
      </p:sp>
      <p:sp>
        <p:nvSpPr>
          <p:cNvPr id="43" name="Text Placeholder 9"/>
          <p:cNvSpPr>
            <a:spLocks noGrp="1"/>
          </p:cNvSpPr>
          <p:nvPr>
            <p:ph type="body" sz="quarter" idx="4294967295"/>
          </p:nvPr>
        </p:nvSpPr>
        <p:spPr>
          <a:xfrm>
            <a:off x="6975736" y="4298857"/>
            <a:ext cx="2441314" cy="432048"/>
          </a:xfrm>
          <a:prstGeom prst="rect">
            <a:avLst/>
          </a:prstGeom>
        </p:spPr>
        <p:txBody>
          <a:bodyPr/>
          <a:lstStyle/>
          <a:p>
            <a:pPr marL="88900" lvl="2" indent="0">
              <a:spcBef>
                <a:spcPts val="300"/>
              </a:spcBef>
              <a:buNone/>
              <a:tabLst>
                <a:tab pos="1257300" algn="l"/>
              </a:tabLst>
              <a:defRPr/>
            </a:pPr>
            <a:r>
              <a:rPr lang="en-US" dirty="0" smtClean="0"/>
              <a:t>Can the hypothesis be confirmed? Do we need to adjust? How can we back up and substantiate the hypothesis?</a:t>
            </a:r>
          </a:p>
          <a:p>
            <a:pPr lvl="2">
              <a:spcBef>
                <a:spcPts val="300"/>
              </a:spcBef>
              <a:defRPr/>
            </a:pPr>
            <a:endParaRPr lang="en-US" dirty="0"/>
          </a:p>
        </p:txBody>
      </p:sp>
      <p:sp>
        <p:nvSpPr>
          <p:cNvPr id="44" name="Text Placeholder 9"/>
          <p:cNvSpPr>
            <a:spLocks noGrp="1"/>
          </p:cNvSpPr>
          <p:nvPr>
            <p:ph type="body" sz="quarter" idx="4294967295"/>
          </p:nvPr>
        </p:nvSpPr>
        <p:spPr>
          <a:xfrm>
            <a:off x="6975736" y="4783736"/>
            <a:ext cx="2441314" cy="432048"/>
          </a:xfrm>
          <a:prstGeom prst="rect">
            <a:avLst/>
          </a:prstGeom>
        </p:spPr>
        <p:txBody>
          <a:bodyPr/>
          <a:lstStyle/>
          <a:p>
            <a:pPr marL="88900" lvl="2" indent="0">
              <a:spcBef>
                <a:spcPts val="300"/>
              </a:spcBef>
              <a:buNone/>
              <a:tabLst>
                <a:tab pos="1257300" algn="l"/>
              </a:tabLst>
              <a:defRPr/>
            </a:pPr>
            <a:r>
              <a:rPr lang="en-US" dirty="0" smtClean="0"/>
              <a:t>How can we summarize key findings effectively? How can we back up &amp; </a:t>
            </a:r>
            <a:br>
              <a:rPr lang="en-US" dirty="0" smtClean="0"/>
            </a:br>
            <a:r>
              <a:rPr lang="en-US" dirty="0" smtClean="0"/>
              <a:t>describe in sufficient detail?</a:t>
            </a:r>
          </a:p>
          <a:p>
            <a:pPr lvl="2">
              <a:spcBef>
                <a:spcPts val="300"/>
              </a:spcBef>
              <a:buNone/>
              <a:defRPr/>
            </a:pPr>
            <a:endParaRPr lang="en-US" dirty="0"/>
          </a:p>
        </p:txBody>
      </p:sp>
      <p:sp>
        <p:nvSpPr>
          <p:cNvPr id="45" name="Text Placeholder 9"/>
          <p:cNvSpPr>
            <a:spLocks noGrp="1"/>
          </p:cNvSpPr>
          <p:nvPr>
            <p:ph type="body" sz="quarter" idx="4294967295"/>
          </p:nvPr>
        </p:nvSpPr>
        <p:spPr>
          <a:xfrm>
            <a:off x="6975736" y="5268613"/>
            <a:ext cx="2441314" cy="432048"/>
          </a:xfrm>
          <a:prstGeom prst="rect">
            <a:avLst/>
          </a:prstGeom>
        </p:spPr>
        <p:txBody>
          <a:bodyPr/>
          <a:lstStyle/>
          <a:p>
            <a:pPr marL="88900" lvl="2" indent="0">
              <a:spcBef>
                <a:spcPts val="300"/>
              </a:spcBef>
              <a:buNone/>
              <a:tabLst>
                <a:tab pos="1257300" algn="l"/>
              </a:tabLst>
              <a:defRPr/>
            </a:pPr>
            <a:r>
              <a:rPr lang="en-US" dirty="0" smtClean="0"/>
              <a:t>How to convince the customer and other stakeholders? How to be prepared for challenging Q&amp;A?</a:t>
            </a:r>
            <a:endParaRPr lang="en-US" dirty="0"/>
          </a:p>
        </p:txBody>
      </p:sp>
      <p:sp>
        <p:nvSpPr>
          <p:cNvPr id="38" name="Rectangle 4"/>
          <p:cNvSpPr>
            <a:spLocks noChangeArrowheads="1"/>
          </p:cNvSpPr>
          <p:nvPr>
            <p:custDataLst>
              <p:tags r:id="rId1"/>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Tools </a:t>
            </a:r>
            <a:r>
              <a:rPr lang="en-US" sz="900" dirty="0">
                <a:solidFill>
                  <a:schemeClr val="bg1"/>
                </a:solidFill>
              </a:rPr>
              <a:t>listed for </a:t>
            </a:r>
            <a:r>
              <a:rPr lang="en-US" sz="900" dirty="0" smtClean="0">
                <a:solidFill>
                  <a:schemeClr val="bg1"/>
                </a:solidFill>
              </a:rPr>
              <a:t>competition analysis </a:t>
            </a:r>
            <a:r>
              <a:rPr lang="en-US" sz="900" dirty="0">
                <a:solidFill>
                  <a:schemeClr val="bg1"/>
                </a:solidFill>
              </a:rPr>
              <a:t>are commonly used in Germany and may differ in other regions.</a:t>
            </a: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Competitive Analysis</a:t>
            </a:r>
          </a:p>
        </p:txBody>
      </p:sp>
      <p:sp>
        <p:nvSpPr>
          <p:cNvPr id="4" name="Titel 3"/>
          <p:cNvSpPr>
            <a:spLocks noGrp="1"/>
          </p:cNvSpPr>
          <p:nvPr>
            <p:ph type="title"/>
          </p:nvPr>
        </p:nvSpPr>
        <p:spPr/>
        <p:txBody>
          <a:bodyPr/>
          <a:lstStyle/>
          <a:p>
            <a:r>
              <a:rPr lang="en-US" dirty="0" smtClean="0"/>
              <a:t>Overview (2/6)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800826862"/>
              </p:ext>
            </p:extLst>
          </p:nvPr>
        </p:nvGraphicFramePr>
        <p:xfrm>
          <a:off x="488950" y="1422400"/>
          <a:ext cx="8928100" cy="4590522"/>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Understand business model of the target: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business model and the USP (unique selling point) of the target are the starting point and an initial benchmark for the competitive analysis (above all in niche markets) and should therefore be extensively analyzed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Precise definition of the competition: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identification of the competitors is performed on the basis of a clear definition of the market. Additional breakdowns are to be performed on the basis of e.g. product segments, price categories (low-end, high-end, etc.), focal points in the value chain</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Identify relevant companies on the basis of targeted questions: Who is picking up lost orders?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Incorrect type of questioning: What other companies offer the target’s products?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Critical appraisal: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Competitive analysis means that one provides a value judgement of the competitive positioning. The assessment criteria differ from market to market and are to be developed in the course of the analysis. The customer’s perspective should not be ignored here. Descriptive depictions are to be avoided </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Where are the strengths/weaknesses of the competitors? </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do the competitors do better/worse? What can be learned from them?</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What is important for the customer? How do competitors perform with respect to these criteria?</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Looking forward: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It is not sufficient to reproduce the current situation of the competitive landscape. It is necessary to answer the question, “Will the target be successful in the market in the long term?“. In order to do this, future developments need to be predicted and parallels to other industries need to be drawn</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Growth plans: Are competitors planning M&amp;A activities?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Innovations: What is the status of R&amp;D activities? Are new product launches planned?</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New competitors: Are there low-cost providers or companies from other segments that would like to enter the market?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5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Lack of comparability of the competitors: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determination of a peer group and the existing data situation are decisive for subsequent analyses  such as benchmarking. The strength of these analyses depends heavily on existing, comparable companies and their data situation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4" y="1768279"/>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487731"/>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428068"/>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41" name="Gruppieren 40"/>
          <p:cNvGrpSpPr/>
          <p:nvPr/>
        </p:nvGrpSpPr>
        <p:grpSpPr>
          <a:xfrm>
            <a:off x="607686" y="4501338"/>
            <a:ext cx="403731" cy="523220"/>
            <a:chOff x="3638116" y="2564904"/>
            <a:chExt cx="559663" cy="725301"/>
          </a:xfrm>
        </p:grpSpPr>
        <p:sp>
          <p:nvSpPr>
            <p:cNvPr id="42" name="Ellipse 41"/>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3" name="Akkord 42"/>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4" name="Akkord 43"/>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5"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6" name="Akkord 45"/>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7" name="Rechteck 46"/>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48" name="Gruppieren 47"/>
          <p:cNvGrpSpPr/>
          <p:nvPr/>
        </p:nvGrpSpPr>
        <p:grpSpPr>
          <a:xfrm>
            <a:off x="602331" y="5391338"/>
            <a:ext cx="409086" cy="523220"/>
            <a:chOff x="3627089" y="2564904"/>
            <a:chExt cx="567086" cy="725301"/>
          </a:xfrm>
        </p:grpSpPr>
        <p:sp>
          <p:nvSpPr>
            <p:cNvPr id="49" name="Ellipse 48"/>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0" name="Akkord 49"/>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1"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5"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6" name="Akkord 75"/>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7" name="Rechteck 76"/>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Competitive Analysis</a:t>
            </a:r>
          </a:p>
        </p:txBody>
      </p:sp>
      <p:sp>
        <p:nvSpPr>
          <p:cNvPr id="4" name="Titel 3"/>
          <p:cNvSpPr>
            <a:spLocks noGrp="1"/>
          </p:cNvSpPr>
          <p:nvPr>
            <p:ph type="title"/>
          </p:nvPr>
        </p:nvSpPr>
        <p:spPr/>
        <p:txBody>
          <a:bodyPr/>
          <a:lstStyle/>
          <a:p>
            <a:r>
              <a:rPr lang="en-US" dirty="0" smtClean="0"/>
              <a:t>Overview (3/6)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805375127"/>
              </p:ext>
            </p:extLst>
          </p:nvPr>
        </p:nvGraphicFramePr>
        <p:xfrm>
          <a:off x="488950" y="1422400"/>
          <a:ext cx="8928100" cy="3452420"/>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Who are the competitors? How is the peer group formed?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Overview of the primary competitors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Characterization of key competitors (e.g. segment &amp; region)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is the composition of the peer group?</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Determination of listing and data availability for benchmarking (e.g. P&amp;L, balance sheet, historical and estimates)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Compilation of a long and short list, determination of tier 1,2,3 companies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13-14</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How is the target company positioned?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competitive positioning, competitive advantage, sustainability and USP based on market feedback</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15-17</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tabLst/>
                      </a:pPr>
                      <a:r>
                        <a:rPr lang="en-US" sz="900" b="1" kern="1200" noProof="0" dirty="0" smtClean="0">
                          <a:solidFill>
                            <a:schemeClr val="tx2"/>
                          </a:solidFill>
                          <a:latin typeface="+mn-lt"/>
                          <a:ea typeface="+mn-ea"/>
                          <a:cs typeface="+mn-cs"/>
                        </a:rPr>
                        <a:t>4. 	How high is the competitive intensity and profitability? How will they develop in the future? How are the market shares distributed and how will they develop?</a:t>
                      </a:r>
                    </a:p>
                    <a:p>
                      <a:pPr marL="216000" indent="-216000">
                        <a:lnSpc>
                          <a:spcPct val="95000"/>
                        </a:lnSpc>
                        <a:spcBef>
                          <a:spcPts val="0"/>
                        </a:spcBef>
                        <a:spcAft>
                          <a:spcPts val="200"/>
                        </a:spcAft>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historical sector profitability and trends, analysis of market shares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18-20</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noProof="0" dirty="0" smtClean="0">
                          <a:solidFill>
                            <a:schemeClr val="tx2"/>
                          </a:solidFill>
                        </a:rPr>
                        <a:t>How will the structure of the sector change in the long term? What implications will this have on the competition?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Market entries &amp; exists. Strength of entry barriers. Industry consolidation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21-22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ihandform 36"/>
          <p:cNvSpPr/>
          <p:nvPr/>
        </p:nvSpPr>
        <p:spPr>
          <a:xfrm>
            <a:off x="824034" y="2169168"/>
            <a:ext cx="8594969" cy="3866375"/>
          </a:xfrm>
          <a:custGeom>
            <a:avLst/>
            <a:gdLst>
              <a:gd name="connsiteX0" fmla="*/ 17585 w 8616462"/>
              <a:gd name="connsiteY0" fmla="*/ 0 h 3921370"/>
              <a:gd name="connsiteX1" fmla="*/ 0 w 8616462"/>
              <a:gd name="connsiteY1" fmla="*/ 3912577 h 3921370"/>
              <a:gd name="connsiteX2" fmla="*/ 8616462 w 8616462"/>
              <a:gd name="connsiteY2" fmla="*/ 3921370 h 3921370"/>
              <a:gd name="connsiteX3" fmla="*/ 8607670 w 8616462"/>
              <a:gd name="connsiteY3" fmla="*/ 237393 h 3921370"/>
              <a:gd name="connsiteX4" fmla="*/ 3956539 w 8616462"/>
              <a:gd name="connsiteY4" fmla="*/ 228600 h 3921370"/>
              <a:gd name="connsiteX5" fmla="*/ 3569677 w 8616462"/>
              <a:gd name="connsiteY5" fmla="*/ 8793 h 3921370"/>
              <a:gd name="connsiteX6" fmla="*/ 17585 w 8616462"/>
              <a:gd name="connsiteY6" fmla="*/ 0 h 3921370"/>
              <a:gd name="connsiteX0" fmla="*/ 17585 w 8616462"/>
              <a:gd name="connsiteY0" fmla="*/ 10453 h 3912577"/>
              <a:gd name="connsiteX1" fmla="*/ 0 w 8616462"/>
              <a:gd name="connsiteY1" fmla="*/ 3903784 h 3912577"/>
              <a:gd name="connsiteX2" fmla="*/ 8616462 w 8616462"/>
              <a:gd name="connsiteY2" fmla="*/ 3912577 h 3912577"/>
              <a:gd name="connsiteX3" fmla="*/ 8607670 w 8616462"/>
              <a:gd name="connsiteY3" fmla="*/ 228600 h 3912577"/>
              <a:gd name="connsiteX4" fmla="*/ 3956539 w 8616462"/>
              <a:gd name="connsiteY4" fmla="*/ 219807 h 3912577"/>
              <a:gd name="connsiteX5" fmla="*/ 3569677 w 8616462"/>
              <a:gd name="connsiteY5" fmla="*/ 0 h 3912577"/>
              <a:gd name="connsiteX6" fmla="*/ 17585 w 8616462"/>
              <a:gd name="connsiteY6" fmla="*/ 10453 h 3912577"/>
              <a:gd name="connsiteX0" fmla="*/ 17585 w 8616462"/>
              <a:gd name="connsiteY0" fmla="*/ 4038 h 3906162"/>
              <a:gd name="connsiteX1" fmla="*/ 0 w 8616462"/>
              <a:gd name="connsiteY1" fmla="*/ 3897369 h 3906162"/>
              <a:gd name="connsiteX2" fmla="*/ 8616462 w 8616462"/>
              <a:gd name="connsiteY2" fmla="*/ 3906162 h 3906162"/>
              <a:gd name="connsiteX3" fmla="*/ 8607670 w 8616462"/>
              <a:gd name="connsiteY3" fmla="*/ 222185 h 3906162"/>
              <a:gd name="connsiteX4" fmla="*/ 3956539 w 8616462"/>
              <a:gd name="connsiteY4" fmla="*/ 213392 h 3906162"/>
              <a:gd name="connsiteX5" fmla="*/ 3563320 w 8616462"/>
              <a:gd name="connsiteY5" fmla="*/ 0 h 3906162"/>
              <a:gd name="connsiteX6" fmla="*/ 17585 w 8616462"/>
              <a:gd name="connsiteY6" fmla="*/ 4038 h 3906162"/>
              <a:gd name="connsiteX0" fmla="*/ 1538 w 8600415"/>
              <a:gd name="connsiteY0" fmla="*/ 4038 h 3906162"/>
              <a:gd name="connsiteX1" fmla="*/ 3022 w 8600415"/>
              <a:gd name="connsiteY1" fmla="*/ 3897369 h 3906162"/>
              <a:gd name="connsiteX2" fmla="*/ 8600415 w 8600415"/>
              <a:gd name="connsiteY2" fmla="*/ 3906162 h 3906162"/>
              <a:gd name="connsiteX3" fmla="*/ 8591623 w 8600415"/>
              <a:gd name="connsiteY3" fmla="*/ 222185 h 3906162"/>
              <a:gd name="connsiteX4" fmla="*/ 3940492 w 8600415"/>
              <a:gd name="connsiteY4" fmla="*/ 213392 h 3906162"/>
              <a:gd name="connsiteX5" fmla="*/ 3547273 w 8600415"/>
              <a:gd name="connsiteY5" fmla="*/ 0 h 3906162"/>
              <a:gd name="connsiteX6" fmla="*/ 1538 w 8600415"/>
              <a:gd name="connsiteY6" fmla="*/ 4038 h 3906162"/>
              <a:gd name="connsiteX0" fmla="*/ 3284 w 8602161"/>
              <a:gd name="connsiteY0" fmla="*/ 4038 h 3906162"/>
              <a:gd name="connsiteX1" fmla="*/ 0 w 8602161"/>
              <a:gd name="connsiteY1" fmla="*/ 3897369 h 3906162"/>
              <a:gd name="connsiteX2" fmla="*/ 8602161 w 8602161"/>
              <a:gd name="connsiteY2" fmla="*/ 3906162 h 3906162"/>
              <a:gd name="connsiteX3" fmla="*/ 8593369 w 8602161"/>
              <a:gd name="connsiteY3" fmla="*/ 222185 h 3906162"/>
              <a:gd name="connsiteX4" fmla="*/ 3942238 w 8602161"/>
              <a:gd name="connsiteY4" fmla="*/ 213392 h 3906162"/>
              <a:gd name="connsiteX5" fmla="*/ 3549019 w 8602161"/>
              <a:gd name="connsiteY5" fmla="*/ 0 h 3906162"/>
              <a:gd name="connsiteX6" fmla="*/ 3284 w 8602161"/>
              <a:gd name="connsiteY6" fmla="*/ 4038 h 3906162"/>
              <a:gd name="connsiteX0" fmla="*/ 1538 w 8600415"/>
              <a:gd name="connsiteY0" fmla="*/ 4038 h 3906162"/>
              <a:gd name="connsiteX1" fmla="*/ 3022 w 8600415"/>
              <a:gd name="connsiteY1" fmla="*/ 3897369 h 3906162"/>
              <a:gd name="connsiteX2" fmla="*/ 8600415 w 8600415"/>
              <a:gd name="connsiteY2" fmla="*/ 3906162 h 3906162"/>
              <a:gd name="connsiteX3" fmla="*/ 8591623 w 8600415"/>
              <a:gd name="connsiteY3" fmla="*/ 222185 h 3906162"/>
              <a:gd name="connsiteX4" fmla="*/ 3940492 w 8600415"/>
              <a:gd name="connsiteY4" fmla="*/ 213392 h 3906162"/>
              <a:gd name="connsiteX5" fmla="*/ 3547273 w 8600415"/>
              <a:gd name="connsiteY5" fmla="*/ 0 h 3906162"/>
              <a:gd name="connsiteX6" fmla="*/ 1538 w 8600415"/>
              <a:gd name="connsiteY6" fmla="*/ 4038 h 3906162"/>
              <a:gd name="connsiteX0" fmla="*/ 4872 w 8603749"/>
              <a:gd name="connsiteY0" fmla="*/ 4038 h 3906162"/>
              <a:gd name="connsiteX1" fmla="*/ 0 w 8603749"/>
              <a:gd name="connsiteY1" fmla="*/ 3897369 h 3906162"/>
              <a:gd name="connsiteX2" fmla="*/ 8603749 w 8603749"/>
              <a:gd name="connsiteY2" fmla="*/ 3906162 h 3906162"/>
              <a:gd name="connsiteX3" fmla="*/ 8594957 w 8603749"/>
              <a:gd name="connsiteY3" fmla="*/ 222185 h 3906162"/>
              <a:gd name="connsiteX4" fmla="*/ 3943826 w 8603749"/>
              <a:gd name="connsiteY4" fmla="*/ 213392 h 3906162"/>
              <a:gd name="connsiteX5" fmla="*/ 3550607 w 8603749"/>
              <a:gd name="connsiteY5" fmla="*/ 0 h 3906162"/>
              <a:gd name="connsiteX6" fmla="*/ 4872 w 8603749"/>
              <a:gd name="connsiteY6" fmla="*/ 4038 h 390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749" h="3906162">
                <a:moveTo>
                  <a:pt x="4872" y="4038"/>
                </a:moveTo>
                <a:cubicBezTo>
                  <a:pt x="-990" y="1308230"/>
                  <a:pt x="5862" y="2593177"/>
                  <a:pt x="0" y="3897369"/>
                </a:cubicBezTo>
                <a:lnTo>
                  <a:pt x="8603749" y="3906162"/>
                </a:lnTo>
                <a:cubicBezTo>
                  <a:pt x="8600818" y="2678170"/>
                  <a:pt x="8597888" y="1450177"/>
                  <a:pt x="8594957" y="222185"/>
                </a:cubicBezTo>
                <a:lnTo>
                  <a:pt x="3943826" y="213392"/>
                </a:lnTo>
                <a:lnTo>
                  <a:pt x="3550607" y="0"/>
                </a:lnTo>
                <a:lnTo>
                  <a:pt x="4872" y="403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a:t>Competitive Analysis</a:t>
            </a:r>
          </a:p>
        </p:txBody>
      </p:sp>
      <p:sp>
        <p:nvSpPr>
          <p:cNvPr id="4" name="Titel 3"/>
          <p:cNvSpPr>
            <a:spLocks noGrp="1"/>
          </p:cNvSpPr>
          <p:nvPr>
            <p:ph type="title"/>
          </p:nvPr>
        </p:nvSpPr>
        <p:spPr/>
        <p:txBody>
          <a:bodyPr/>
          <a:lstStyle/>
          <a:p>
            <a:r>
              <a:rPr lang="en-US" dirty="0" smtClean="0"/>
              <a:t>Overview (4/6) – Methodology (</a:t>
            </a:r>
            <a:r>
              <a:rPr lang="en-US" dirty="0"/>
              <a:t>1/2</a:t>
            </a:r>
            <a:r>
              <a:rPr lang="en-US" dirty="0" smtClean="0"/>
              <a:t>)</a:t>
            </a:r>
            <a:endParaRPr lang="en-US" dirty="0"/>
          </a:p>
        </p:txBody>
      </p:sp>
      <p:sp>
        <p:nvSpPr>
          <p:cNvPr id="7" name="Text Placeholder 7"/>
          <p:cNvSpPr txBox="1">
            <a:spLocks/>
          </p:cNvSpPr>
          <p:nvPr/>
        </p:nvSpPr>
        <p:spPr>
          <a:xfrm>
            <a:off x="6662669" y="2847398"/>
            <a:ext cx="2678132"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tabLst>
                <a:tab pos="1257300" algn="l"/>
              </a:tabLst>
              <a:defRPr/>
            </a:pPr>
            <a:r>
              <a:rPr lang="en-US" sz="900" dirty="0" smtClean="0">
                <a:cs typeface="Arial" pitchFamily="34" charset="0"/>
              </a:rPr>
              <a:t>What does the competitors’ market position look like (strengths &amp; weaknesses)? Long-term strategy? Customers’ view?</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Every team member delivers his/her own set of hypotheses, based on his/her research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Joint discussion and compilation of a list of hypotheses for the 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Development of focal points for analysis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Possible update of the timeline for the further project progression</a:t>
            </a:r>
            <a:endParaRPr lang="en-US" sz="900" dirty="0">
              <a:cs typeface="Arial" pitchFamily="34" charset="0"/>
            </a:endParaRPr>
          </a:p>
        </p:txBody>
      </p:sp>
      <p:sp>
        <p:nvSpPr>
          <p:cNvPr id="9" name="Rechteck 18"/>
          <p:cNvSpPr/>
          <p:nvPr/>
        </p:nvSpPr>
        <p:spPr>
          <a:xfrm>
            <a:off x="833292" y="1422400"/>
            <a:ext cx="8583758" cy="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11" name="Pentagon 37"/>
          <p:cNvSpPr/>
          <p:nvPr/>
        </p:nvSpPr>
        <p:spPr>
          <a:xfrm>
            <a:off x="901010" y="2442250"/>
            <a:ext cx="2678132" cy="34335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Planning</a:t>
            </a:r>
            <a:r>
              <a:rPr lang="en-US" sz="900" b="1" baseline="30000" dirty="0" smtClean="0">
                <a:solidFill>
                  <a:schemeClr val="accent1"/>
                </a:solidFill>
              </a:rPr>
              <a:t>(a)</a:t>
            </a:r>
            <a:endParaRPr lang="en-US" sz="900" b="1" dirty="0">
              <a:solidFill>
                <a:schemeClr val="accent1"/>
              </a:solidFill>
            </a:endParaRPr>
          </a:p>
        </p:txBody>
      </p:sp>
      <p:sp>
        <p:nvSpPr>
          <p:cNvPr id="12" name="Chevron 38"/>
          <p:cNvSpPr/>
          <p:nvPr/>
        </p:nvSpPr>
        <p:spPr>
          <a:xfrm>
            <a:off x="3782263" y="2442250"/>
            <a:ext cx="2678132"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Research and evaluation</a:t>
            </a:r>
            <a:endParaRPr lang="en-US" sz="900" b="1" dirty="0">
              <a:solidFill>
                <a:schemeClr val="accent1"/>
              </a:solidFill>
            </a:endParaRPr>
          </a:p>
        </p:txBody>
      </p:sp>
      <p:sp>
        <p:nvSpPr>
          <p:cNvPr id="13" name="Chevron 41"/>
          <p:cNvSpPr/>
          <p:nvPr/>
        </p:nvSpPr>
        <p:spPr>
          <a:xfrm>
            <a:off x="6662669" y="2442250"/>
            <a:ext cx="2678132"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Hypothesis</a:t>
            </a:r>
            <a:endParaRPr lang="en-US" sz="900" b="1" dirty="0">
              <a:solidFill>
                <a:schemeClr val="accent1"/>
              </a:solidFill>
            </a:endParaRPr>
          </a:p>
        </p:txBody>
      </p:sp>
      <p:sp>
        <p:nvSpPr>
          <p:cNvPr id="14" name="Text Placeholder 7"/>
          <p:cNvSpPr txBox="1">
            <a:spLocks/>
          </p:cNvSpPr>
          <p:nvPr/>
        </p:nvSpPr>
        <p:spPr>
          <a:xfrm>
            <a:off x="901010" y="2847512"/>
            <a:ext cx="2678979"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What resources are available, what is the deadline? Initial rough market definition</a:t>
            </a:r>
          </a:p>
          <a:p>
            <a:pPr marL="0" lvl="1">
              <a:spcBef>
                <a:spcPts val="300"/>
              </a:spcBef>
              <a:spcAft>
                <a:spcPts val="300"/>
              </a:spcAft>
              <a:buClr>
                <a:schemeClr val="tx2"/>
              </a:buClr>
              <a:defRPr/>
            </a:pPr>
            <a:r>
              <a:rPr lang="en-US" sz="900" b="1" dirty="0" smtClean="0">
                <a:solidFill>
                  <a:schemeClr val="tx2"/>
                </a:solidFill>
                <a:cs typeface="Arial" pitchFamily="34" charset="0"/>
              </a:rPr>
              <a:t>Approach by project manager: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Develop a timeline for the course of the entire project</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Determine required resources, depending on the scope of work and the know-how necessary (e.g. language skills to cover certain regions, modelling skills to build up a quantitative market model)</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Rough market definition and determination of the degree of detail (detailing into segments e.g. regions, products, etc.)</a:t>
            </a:r>
            <a:endParaRPr lang="en-US" sz="900" dirty="0">
              <a:cs typeface="Arial" pitchFamily="34" charset="0"/>
            </a:endParaRPr>
          </a:p>
        </p:txBody>
      </p:sp>
      <p:sp>
        <p:nvSpPr>
          <p:cNvPr id="15" name="Text Placeholder 7"/>
          <p:cNvSpPr txBox="1">
            <a:spLocks/>
          </p:cNvSpPr>
          <p:nvPr/>
        </p:nvSpPr>
        <p:spPr>
          <a:xfrm>
            <a:off x="3782263" y="2847398"/>
            <a:ext cx="2678132"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tabLst>
                <a:tab pos="1257300" algn="l"/>
              </a:tabLst>
              <a:defRPr/>
            </a:pPr>
            <a:r>
              <a:rPr lang="en-US" sz="900" dirty="0" smtClean="0">
                <a:cs typeface="Arial" pitchFamily="34" charset="0"/>
              </a:rPr>
              <a:t>Relevant competitors (existing &amp; new)? Business models? Market positioning?</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Establish an overview of the key questions (see above). Allocation of subject areas, depending on the method of the market analyses (e.g. for regions)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Independent secondary research (databases, etc.) and short assessments on the data basis found by the team members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Centrally structured collection of information and exchange between the members on primary issues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For brief competitive analysis: Presentation of the results</a:t>
            </a:r>
          </a:p>
          <a:p>
            <a:pPr marL="179388" lvl="1" indent="-179388">
              <a:spcBef>
                <a:spcPts val="300"/>
              </a:spcBef>
              <a:spcAft>
                <a:spcPts val="300"/>
              </a:spcAft>
              <a:buClr>
                <a:srgbClr val="97989A"/>
              </a:buClr>
              <a:buFont typeface="Arial" pitchFamily="34" charset="0"/>
              <a:buChar char="■"/>
              <a:defRPr/>
            </a:pPr>
            <a:endParaRPr lang="en-US" sz="900" dirty="0" smtClean="0">
              <a:cs typeface="Arial" pitchFamily="34" charset="0"/>
            </a:endParaRPr>
          </a:p>
          <a:p>
            <a:pPr marL="179388" lvl="1" indent="-179388">
              <a:spcBef>
                <a:spcPts val="300"/>
              </a:spcBef>
              <a:spcAft>
                <a:spcPts val="300"/>
              </a:spcAft>
              <a:buClr>
                <a:srgbClr val="97989A"/>
              </a:buClr>
              <a:buFont typeface="Arial" pitchFamily="34" charset="0"/>
              <a:buChar char="■"/>
              <a:defRPr/>
            </a:pPr>
            <a:endParaRPr lang="en-US" sz="900" dirty="0" smtClean="0">
              <a:cs typeface="Arial" pitchFamily="34" charset="0"/>
            </a:endParaRPr>
          </a:p>
        </p:txBody>
      </p:sp>
      <p:sp>
        <p:nvSpPr>
          <p:cNvPr id="16" name="Ellipse 61"/>
          <p:cNvSpPr>
            <a:spLocks noChangeAspect="1"/>
          </p:cNvSpPr>
          <p:nvPr/>
        </p:nvSpPr>
        <p:spPr>
          <a:xfrm>
            <a:off x="858206"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7" name="Ellipse 61"/>
          <p:cNvSpPr>
            <a:spLocks noChangeAspect="1"/>
          </p:cNvSpPr>
          <p:nvPr/>
        </p:nvSpPr>
        <p:spPr>
          <a:xfrm>
            <a:off x="3841723"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8" name="Ellipse 61"/>
          <p:cNvSpPr>
            <a:spLocks noChangeAspect="1"/>
          </p:cNvSpPr>
          <p:nvPr/>
        </p:nvSpPr>
        <p:spPr>
          <a:xfrm>
            <a:off x="6716159" y="253594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9" name="Pentagon 47"/>
          <p:cNvSpPr/>
          <p:nvPr/>
        </p:nvSpPr>
        <p:spPr>
          <a:xfrm>
            <a:off x="832338" y="1811518"/>
            <a:ext cx="1304731" cy="3433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Planning</a:t>
            </a:r>
            <a:endParaRPr lang="en-US" sz="900" b="1" dirty="0">
              <a:solidFill>
                <a:schemeClr val="bg1"/>
              </a:solidFill>
            </a:endParaRPr>
          </a:p>
        </p:txBody>
      </p:sp>
      <p:sp>
        <p:nvSpPr>
          <p:cNvPr id="20" name="Chevron 48"/>
          <p:cNvSpPr/>
          <p:nvPr/>
        </p:nvSpPr>
        <p:spPr>
          <a:xfrm>
            <a:off x="2032960"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Research &amp; evaluation</a:t>
            </a:r>
            <a:endParaRPr lang="en-US" sz="900" b="1" dirty="0">
              <a:solidFill>
                <a:schemeClr val="bg1"/>
              </a:solidFill>
            </a:endParaRPr>
          </a:p>
        </p:txBody>
      </p:sp>
      <p:sp>
        <p:nvSpPr>
          <p:cNvPr id="21" name="Chevron 49"/>
          <p:cNvSpPr/>
          <p:nvPr/>
        </p:nvSpPr>
        <p:spPr>
          <a:xfrm>
            <a:off x="5634825"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Confirmation</a:t>
            </a:r>
            <a:endParaRPr lang="en-US" sz="900" b="1" dirty="0">
              <a:solidFill>
                <a:schemeClr val="bg1"/>
              </a:solidFill>
            </a:endParaRPr>
          </a:p>
        </p:txBody>
      </p:sp>
      <p:sp>
        <p:nvSpPr>
          <p:cNvPr id="22" name="Chevron 51"/>
          <p:cNvSpPr/>
          <p:nvPr/>
        </p:nvSpPr>
        <p:spPr>
          <a:xfrm>
            <a:off x="3233582"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Hypothesis</a:t>
            </a:r>
            <a:endParaRPr lang="en-US" sz="900" b="1" dirty="0">
              <a:solidFill>
                <a:schemeClr val="bg1"/>
              </a:solidFill>
            </a:endParaRPr>
          </a:p>
        </p:txBody>
      </p:sp>
      <p:sp>
        <p:nvSpPr>
          <p:cNvPr id="23" name="Chevron 52"/>
          <p:cNvSpPr/>
          <p:nvPr/>
        </p:nvSpPr>
        <p:spPr>
          <a:xfrm>
            <a:off x="4434203"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Deep Dive</a:t>
            </a:r>
            <a:endParaRPr lang="en-US" sz="900" b="1" dirty="0">
              <a:solidFill>
                <a:schemeClr val="bg1"/>
              </a:solidFill>
            </a:endParaRPr>
          </a:p>
        </p:txBody>
      </p:sp>
      <p:sp>
        <p:nvSpPr>
          <p:cNvPr id="24" name="Chevron 53"/>
          <p:cNvSpPr/>
          <p:nvPr/>
        </p:nvSpPr>
        <p:spPr>
          <a:xfrm>
            <a:off x="6835447"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Output</a:t>
            </a:r>
            <a:endParaRPr lang="en-US" sz="900" b="1" dirty="0">
              <a:solidFill>
                <a:schemeClr val="bg1"/>
              </a:solidFill>
            </a:endParaRPr>
          </a:p>
        </p:txBody>
      </p:sp>
      <p:sp>
        <p:nvSpPr>
          <p:cNvPr id="25" name="Chevron 54"/>
          <p:cNvSpPr/>
          <p:nvPr/>
        </p:nvSpPr>
        <p:spPr>
          <a:xfrm>
            <a:off x="8036070"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Presentation</a:t>
            </a:r>
            <a:endParaRPr lang="en-US" sz="900" b="1" dirty="0">
              <a:solidFill>
                <a:schemeClr val="bg1"/>
              </a:solidFill>
            </a:endParaRPr>
          </a:p>
        </p:txBody>
      </p:sp>
      <p:sp>
        <p:nvSpPr>
          <p:cNvPr id="29" name="Ellipse 61"/>
          <p:cNvSpPr>
            <a:spLocks noChangeAspect="1"/>
          </p:cNvSpPr>
          <p:nvPr/>
        </p:nvSpPr>
        <p:spPr>
          <a:xfrm>
            <a:off x="563545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30" name="Ellipse 61"/>
          <p:cNvSpPr>
            <a:spLocks noChangeAspect="1"/>
          </p:cNvSpPr>
          <p:nvPr/>
        </p:nvSpPr>
        <p:spPr>
          <a:xfrm>
            <a:off x="6831119"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31" name="Ellipse 61"/>
          <p:cNvSpPr>
            <a:spLocks noChangeAspect="1"/>
          </p:cNvSpPr>
          <p:nvPr/>
        </p:nvSpPr>
        <p:spPr>
          <a:xfrm>
            <a:off x="800370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2" name="Ellipse 61"/>
          <p:cNvSpPr>
            <a:spLocks noChangeAspect="1"/>
          </p:cNvSpPr>
          <p:nvPr/>
        </p:nvSpPr>
        <p:spPr>
          <a:xfrm>
            <a:off x="4427377"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Ellipse 61"/>
          <p:cNvSpPr>
            <a:spLocks noChangeAspect="1"/>
          </p:cNvSpPr>
          <p:nvPr/>
        </p:nvSpPr>
        <p:spPr>
          <a:xfrm>
            <a:off x="832882"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34" name="Ellipse 61"/>
          <p:cNvSpPr>
            <a:spLocks noChangeAspect="1"/>
          </p:cNvSpPr>
          <p:nvPr/>
        </p:nvSpPr>
        <p:spPr>
          <a:xfrm>
            <a:off x="2027656"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35" name="Ellipse 61"/>
          <p:cNvSpPr>
            <a:spLocks noChangeAspect="1"/>
          </p:cNvSpPr>
          <p:nvPr/>
        </p:nvSpPr>
        <p:spPr>
          <a:xfrm>
            <a:off x="3215975"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36" name="Rechteck 35"/>
          <p:cNvSpPr/>
          <p:nvPr/>
        </p:nvSpPr>
        <p:spPr>
          <a:xfrm>
            <a:off x="6611815" y="2822331"/>
            <a:ext cx="2778370" cy="3182815"/>
          </a:xfrm>
          <a:prstGeom prst="rect">
            <a:avLst/>
          </a:prstGeom>
          <a:noFill/>
          <a:ln w="1270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9" name="Text Placeholder 7"/>
          <p:cNvSpPr txBox="1">
            <a:spLocks/>
          </p:cNvSpPr>
          <p:nvPr/>
        </p:nvSpPr>
        <p:spPr>
          <a:xfrm>
            <a:off x="6172508" y="6038283"/>
            <a:ext cx="3240360" cy="200678"/>
          </a:xfrm>
          <a:prstGeom prst="rect">
            <a:avLst/>
          </a:prstGeom>
          <a:solidFill>
            <a:schemeClr val="bg1"/>
          </a:solidFill>
          <a:ln w="6350">
            <a:solidFill>
              <a:srgbClr val="BC204B"/>
            </a:solidFill>
            <a:prstDash val="dash"/>
          </a:ln>
        </p:spPr>
        <p:txBody>
          <a:bodyPr wrap="square" lIns="72009" tIns="72009" rIns="72000" bIns="72009" anchor="ctr">
            <a:noAutofit/>
          </a:bodyPr>
          <a:lstStyle/>
          <a:p>
            <a:pPr marL="0" lvl="1">
              <a:spcBef>
                <a:spcPts val="300"/>
              </a:spcBef>
              <a:spcAft>
                <a:spcPts val="300"/>
              </a:spcAft>
              <a:buClr>
                <a:srgbClr val="97989A"/>
              </a:buClr>
              <a:defRPr/>
            </a:pPr>
            <a:r>
              <a:rPr lang="en-US" sz="700" dirty="0" smtClean="0">
                <a:cs typeface="Arial" pitchFamily="34" charset="0"/>
              </a:rPr>
              <a:t>Relevant for comprehensive competitive analysis only</a:t>
            </a:r>
            <a:endParaRPr lang="en-US" sz="700" dirty="0">
              <a:cs typeface="Arial" pitchFamily="34" charset="0"/>
            </a:endParaRPr>
          </a:p>
        </p:txBody>
      </p:sp>
      <p:sp>
        <p:nvSpPr>
          <p:cNvPr id="40" name="Text Placeholder 9"/>
          <p:cNvSpPr>
            <a:spLocks noGrp="1"/>
          </p:cNvSpPr>
          <p:nvPr>
            <p:ph type="body" sz="quarter" idx="4294967295"/>
          </p:nvPr>
        </p:nvSpPr>
        <p:spPr>
          <a:xfrm>
            <a:off x="5846580" y="6076834"/>
            <a:ext cx="816089" cy="216024"/>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41" name="Text Box 124"/>
          <p:cNvSpPr txBox="1">
            <a:spLocks noChangeArrowheads="1"/>
          </p:cNvSpPr>
          <p:nvPr/>
        </p:nvSpPr>
        <p:spPr bwMode="auto">
          <a:xfrm>
            <a:off x="853423" y="6036239"/>
            <a:ext cx="4781402" cy="215444"/>
          </a:xfrm>
          <a:prstGeom prst="rect">
            <a:avLst/>
          </a:prstGeom>
          <a:noFill/>
          <a:ln w="9525" algn="ctr">
            <a:noFill/>
            <a:miter lim="800000"/>
            <a:headEnd/>
            <a:tailEnd/>
          </a:ln>
        </p:spPr>
        <p:txBody>
          <a:bodyPr wrap="square" lIns="0" tIns="0" rIns="0" bIns="0" anchor="b">
            <a:spAutoFit/>
          </a:bodyPr>
          <a:lstStyle/>
          <a:p>
            <a:pPr marL="273050" indent="-273050"/>
            <a:r>
              <a:rPr lang="en-US" sz="700" dirty="0" smtClean="0"/>
              <a:t>Note: 	(a) With regard to the organization and performance a competitive analysis corresponds to a market analysis. </a:t>
            </a:r>
            <a:br>
              <a:rPr lang="en-US" sz="700" dirty="0" smtClean="0"/>
            </a:br>
            <a:r>
              <a:rPr lang="en-US" sz="700" dirty="0" smtClean="0"/>
              <a:t>Generally a competitive analysis is performed in connection with a market analysis</a:t>
            </a:r>
            <a:endParaRPr lang="en-US" sz="700" dirty="0"/>
          </a:p>
        </p:txBody>
      </p:sp>
      <p:sp>
        <p:nvSpPr>
          <p:cNvPr id="42" name="Rectangle 35"/>
          <p:cNvSpPr/>
          <p:nvPr/>
        </p:nvSpPr>
        <p:spPr>
          <a:xfrm rot="16200000">
            <a:off x="-1153299" y="4041790"/>
            <a:ext cx="3627879" cy="343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Tree>
    <p:extLst>
      <p:ext uri="{BB962C8B-B14F-4D97-AF65-F5344CB8AC3E}">
        <p14:creationId xmlns:p14="http://schemas.microsoft.com/office/powerpoint/2010/main" val="2564172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1"/>
          <p:cNvSpPr/>
          <p:nvPr/>
        </p:nvSpPr>
        <p:spPr>
          <a:xfrm>
            <a:off x="826477" y="2175720"/>
            <a:ext cx="8598877" cy="3852203"/>
          </a:xfrm>
          <a:custGeom>
            <a:avLst/>
            <a:gdLst>
              <a:gd name="connsiteX0" fmla="*/ 3604846 w 8598877"/>
              <a:gd name="connsiteY0" fmla="*/ 0 h 3859823"/>
              <a:gd name="connsiteX1" fmla="*/ 0 w 8598877"/>
              <a:gd name="connsiteY1" fmla="*/ 219808 h 3859823"/>
              <a:gd name="connsiteX2" fmla="*/ 8792 w 8598877"/>
              <a:gd name="connsiteY2" fmla="*/ 3859823 h 3859823"/>
              <a:gd name="connsiteX3" fmla="*/ 8598877 w 8598877"/>
              <a:gd name="connsiteY3" fmla="*/ 3851031 h 3859823"/>
              <a:gd name="connsiteX4" fmla="*/ 8598877 w 8598877"/>
              <a:gd name="connsiteY4" fmla="*/ 316523 h 3859823"/>
              <a:gd name="connsiteX5" fmla="*/ 8343900 w 8598877"/>
              <a:gd name="connsiteY5" fmla="*/ 0 h 3859823"/>
              <a:gd name="connsiteX6" fmla="*/ 3604846 w 8598877"/>
              <a:gd name="connsiteY6" fmla="*/ 0 h 3859823"/>
              <a:gd name="connsiteX0" fmla="*/ 3604846 w 8598877"/>
              <a:gd name="connsiteY0" fmla="*/ 0 h 3852203"/>
              <a:gd name="connsiteX1" fmla="*/ 0 w 8598877"/>
              <a:gd name="connsiteY1" fmla="*/ 219808 h 3852203"/>
              <a:gd name="connsiteX2" fmla="*/ 8792 w 8598877"/>
              <a:gd name="connsiteY2" fmla="*/ 3852203 h 3852203"/>
              <a:gd name="connsiteX3" fmla="*/ 8598877 w 8598877"/>
              <a:gd name="connsiteY3" fmla="*/ 3851031 h 3852203"/>
              <a:gd name="connsiteX4" fmla="*/ 8598877 w 8598877"/>
              <a:gd name="connsiteY4" fmla="*/ 316523 h 3852203"/>
              <a:gd name="connsiteX5" fmla="*/ 8343900 w 8598877"/>
              <a:gd name="connsiteY5" fmla="*/ 0 h 3852203"/>
              <a:gd name="connsiteX6" fmla="*/ 3604846 w 8598877"/>
              <a:gd name="connsiteY6" fmla="*/ 0 h 3852203"/>
              <a:gd name="connsiteX0" fmla="*/ 3604846 w 8598877"/>
              <a:gd name="connsiteY0" fmla="*/ 0 h 3852203"/>
              <a:gd name="connsiteX1" fmla="*/ 0 w 8598877"/>
              <a:gd name="connsiteY1" fmla="*/ 219808 h 3852203"/>
              <a:gd name="connsiteX2" fmla="*/ 2442 w 8598877"/>
              <a:gd name="connsiteY2" fmla="*/ 3852203 h 3852203"/>
              <a:gd name="connsiteX3" fmla="*/ 8598877 w 8598877"/>
              <a:gd name="connsiteY3" fmla="*/ 3851031 h 3852203"/>
              <a:gd name="connsiteX4" fmla="*/ 8598877 w 8598877"/>
              <a:gd name="connsiteY4" fmla="*/ 316523 h 3852203"/>
              <a:gd name="connsiteX5" fmla="*/ 8343900 w 8598877"/>
              <a:gd name="connsiteY5" fmla="*/ 0 h 3852203"/>
              <a:gd name="connsiteX6" fmla="*/ 3604846 w 8598877"/>
              <a:gd name="connsiteY6" fmla="*/ 0 h 385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8877" h="3852203">
                <a:moveTo>
                  <a:pt x="3604846" y="0"/>
                </a:moveTo>
                <a:lnTo>
                  <a:pt x="0" y="219808"/>
                </a:lnTo>
                <a:cubicBezTo>
                  <a:pt x="2931" y="1433146"/>
                  <a:pt x="-489" y="2638865"/>
                  <a:pt x="2442" y="3852203"/>
                </a:cubicBezTo>
                <a:lnTo>
                  <a:pt x="8598877" y="3851031"/>
                </a:lnTo>
                <a:lnTo>
                  <a:pt x="8598877" y="316523"/>
                </a:lnTo>
                <a:lnTo>
                  <a:pt x="8343900" y="0"/>
                </a:lnTo>
                <a:lnTo>
                  <a:pt x="36048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1"/>
          </p:nvPr>
        </p:nvSpPr>
        <p:spPr/>
        <p:txBody>
          <a:bodyPr/>
          <a:lstStyle/>
          <a:p>
            <a:r>
              <a:rPr lang="en-US" dirty="0"/>
              <a:t>Competitive Analysis</a:t>
            </a:r>
          </a:p>
        </p:txBody>
      </p:sp>
      <p:sp>
        <p:nvSpPr>
          <p:cNvPr id="4" name="Titel 3"/>
          <p:cNvSpPr>
            <a:spLocks noGrp="1"/>
          </p:cNvSpPr>
          <p:nvPr>
            <p:ph type="title"/>
          </p:nvPr>
        </p:nvSpPr>
        <p:spPr/>
        <p:txBody>
          <a:bodyPr/>
          <a:lstStyle/>
          <a:p>
            <a:r>
              <a:rPr lang="en-US" dirty="0" smtClean="0"/>
              <a:t>Overview (5/6) – Methodology (</a:t>
            </a:r>
            <a:r>
              <a:rPr lang="en-US" dirty="0"/>
              <a:t>2/2</a:t>
            </a:r>
            <a:r>
              <a:rPr lang="en-US" dirty="0" smtClean="0"/>
              <a:t>)</a:t>
            </a:r>
            <a:endParaRPr lang="en-US" dirty="0"/>
          </a:p>
        </p:txBody>
      </p:sp>
      <p:sp>
        <p:nvSpPr>
          <p:cNvPr id="9" name="Rechteck 18"/>
          <p:cNvSpPr/>
          <p:nvPr/>
        </p:nvSpPr>
        <p:spPr>
          <a:xfrm>
            <a:off x="833292" y="1422400"/>
            <a:ext cx="8583758" cy="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Details on methodology/approach</a:t>
            </a:r>
            <a:endParaRPr lang="en-US" sz="900" b="1" dirty="0"/>
          </a:p>
        </p:txBody>
      </p:sp>
      <p:sp>
        <p:nvSpPr>
          <p:cNvPr id="10" name="Rectangle 35"/>
          <p:cNvSpPr/>
          <p:nvPr/>
        </p:nvSpPr>
        <p:spPr>
          <a:xfrm rot="16200000">
            <a:off x="-1153298" y="4041790"/>
            <a:ext cx="3627879" cy="343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Process steps</a:t>
            </a:r>
            <a:endParaRPr lang="en-US" sz="900" b="1" dirty="0"/>
          </a:p>
        </p:txBody>
      </p:sp>
      <p:sp>
        <p:nvSpPr>
          <p:cNvPr id="12" name="Chevron 38"/>
          <p:cNvSpPr/>
          <p:nvPr/>
        </p:nvSpPr>
        <p:spPr>
          <a:xfrm>
            <a:off x="901010"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Deep Dive</a:t>
            </a:r>
            <a:endParaRPr lang="en-US" sz="900" b="1" dirty="0">
              <a:solidFill>
                <a:schemeClr val="accent1"/>
              </a:solidFill>
            </a:endParaRPr>
          </a:p>
        </p:txBody>
      </p:sp>
      <p:sp>
        <p:nvSpPr>
          <p:cNvPr id="14" name="Text Placeholder 7"/>
          <p:cNvSpPr txBox="1">
            <a:spLocks/>
          </p:cNvSpPr>
          <p:nvPr/>
        </p:nvSpPr>
        <p:spPr>
          <a:xfrm>
            <a:off x="901010"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For comprehensive competitive analysis: Detailed survey of the primary competitors</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Challenging of the hypotheses and outlining of a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Intensive primary research (breakdown according to subjects e.g. according to regions)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Extensive interviews with the management of the target</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Extensive interviews (warm contacts) with the customers’ key accounts</a:t>
            </a:r>
            <a:endParaRPr lang="en-US" sz="900" dirty="0">
              <a:cs typeface="Arial" pitchFamily="34" charset="0"/>
            </a:endParaRPr>
          </a:p>
        </p:txBody>
      </p:sp>
      <p:sp>
        <p:nvSpPr>
          <p:cNvPr id="19" name="Pentagon 47"/>
          <p:cNvSpPr/>
          <p:nvPr/>
        </p:nvSpPr>
        <p:spPr>
          <a:xfrm>
            <a:off x="832338" y="1811518"/>
            <a:ext cx="1304731" cy="34335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Planning</a:t>
            </a:r>
            <a:endParaRPr lang="en-US" sz="900" b="1" dirty="0">
              <a:solidFill>
                <a:schemeClr val="bg1"/>
              </a:solidFill>
            </a:endParaRPr>
          </a:p>
        </p:txBody>
      </p:sp>
      <p:sp>
        <p:nvSpPr>
          <p:cNvPr id="20" name="Chevron 48"/>
          <p:cNvSpPr/>
          <p:nvPr/>
        </p:nvSpPr>
        <p:spPr>
          <a:xfrm>
            <a:off x="2032960"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Research &amp; evaluation</a:t>
            </a:r>
            <a:endParaRPr lang="en-US" sz="900" b="1" dirty="0">
              <a:solidFill>
                <a:schemeClr val="bg1"/>
              </a:solidFill>
            </a:endParaRPr>
          </a:p>
        </p:txBody>
      </p:sp>
      <p:sp>
        <p:nvSpPr>
          <p:cNvPr id="21" name="Chevron 49"/>
          <p:cNvSpPr/>
          <p:nvPr/>
        </p:nvSpPr>
        <p:spPr>
          <a:xfrm>
            <a:off x="5634825"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Confirmation</a:t>
            </a:r>
            <a:endParaRPr lang="en-US" sz="900" b="1" dirty="0">
              <a:solidFill>
                <a:schemeClr val="bg1"/>
              </a:solidFill>
            </a:endParaRPr>
          </a:p>
        </p:txBody>
      </p:sp>
      <p:sp>
        <p:nvSpPr>
          <p:cNvPr id="22" name="Chevron 51"/>
          <p:cNvSpPr/>
          <p:nvPr/>
        </p:nvSpPr>
        <p:spPr>
          <a:xfrm>
            <a:off x="3233582" y="1811518"/>
            <a:ext cx="1304731" cy="3433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Hypothesis</a:t>
            </a:r>
            <a:endParaRPr lang="en-US" sz="900" b="1" dirty="0">
              <a:solidFill>
                <a:schemeClr val="bg1"/>
              </a:solidFill>
            </a:endParaRPr>
          </a:p>
        </p:txBody>
      </p:sp>
      <p:sp>
        <p:nvSpPr>
          <p:cNvPr id="23" name="Chevron 52"/>
          <p:cNvSpPr/>
          <p:nvPr/>
        </p:nvSpPr>
        <p:spPr>
          <a:xfrm>
            <a:off x="4434203"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Deep Dive</a:t>
            </a:r>
            <a:endParaRPr lang="en-US" sz="900" b="1" dirty="0">
              <a:solidFill>
                <a:schemeClr val="bg1"/>
              </a:solidFill>
            </a:endParaRPr>
          </a:p>
        </p:txBody>
      </p:sp>
      <p:sp>
        <p:nvSpPr>
          <p:cNvPr id="24" name="Chevron 53"/>
          <p:cNvSpPr/>
          <p:nvPr/>
        </p:nvSpPr>
        <p:spPr>
          <a:xfrm>
            <a:off x="6835447"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Output</a:t>
            </a:r>
            <a:endParaRPr lang="en-US" sz="900" b="1" dirty="0">
              <a:solidFill>
                <a:schemeClr val="bg1"/>
              </a:solidFill>
            </a:endParaRPr>
          </a:p>
        </p:txBody>
      </p:sp>
      <p:sp>
        <p:nvSpPr>
          <p:cNvPr id="25" name="Chevron 54"/>
          <p:cNvSpPr/>
          <p:nvPr/>
        </p:nvSpPr>
        <p:spPr>
          <a:xfrm>
            <a:off x="8036070" y="1811518"/>
            <a:ext cx="1304731" cy="3433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Presentation</a:t>
            </a:r>
            <a:endParaRPr lang="en-US" sz="900" b="1" dirty="0">
              <a:solidFill>
                <a:schemeClr val="bg1"/>
              </a:solidFill>
            </a:endParaRPr>
          </a:p>
        </p:txBody>
      </p:sp>
      <p:sp>
        <p:nvSpPr>
          <p:cNvPr id="29" name="Ellipse 61"/>
          <p:cNvSpPr>
            <a:spLocks noChangeAspect="1"/>
          </p:cNvSpPr>
          <p:nvPr/>
        </p:nvSpPr>
        <p:spPr>
          <a:xfrm>
            <a:off x="563545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30" name="Ellipse 61"/>
          <p:cNvSpPr>
            <a:spLocks noChangeAspect="1"/>
          </p:cNvSpPr>
          <p:nvPr/>
        </p:nvSpPr>
        <p:spPr>
          <a:xfrm>
            <a:off x="6831119"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31" name="Ellipse 61"/>
          <p:cNvSpPr>
            <a:spLocks noChangeAspect="1"/>
          </p:cNvSpPr>
          <p:nvPr/>
        </p:nvSpPr>
        <p:spPr>
          <a:xfrm>
            <a:off x="8003704"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32" name="Ellipse 61"/>
          <p:cNvSpPr>
            <a:spLocks noChangeAspect="1"/>
          </p:cNvSpPr>
          <p:nvPr/>
        </p:nvSpPr>
        <p:spPr>
          <a:xfrm>
            <a:off x="4427377"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33" name="Ellipse 61"/>
          <p:cNvSpPr>
            <a:spLocks noChangeAspect="1"/>
          </p:cNvSpPr>
          <p:nvPr/>
        </p:nvSpPr>
        <p:spPr>
          <a:xfrm>
            <a:off x="832882"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34" name="Ellipse 61"/>
          <p:cNvSpPr>
            <a:spLocks noChangeAspect="1"/>
          </p:cNvSpPr>
          <p:nvPr/>
        </p:nvSpPr>
        <p:spPr>
          <a:xfrm>
            <a:off x="2027656"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35" name="Ellipse 61"/>
          <p:cNvSpPr>
            <a:spLocks noChangeAspect="1"/>
          </p:cNvSpPr>
          <p:nvPr/>
        </p:nvSpPr>
        <p:spPr>
          <a:xfrm>
            <a:off x="3215975" y="1714888"/>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38" name="Chevron 38"/>
          <p:cNvSpPr/>
          <p:nvPr/>
        </p:nvSpPr>
        <p:spPr>
          <a:xfrm>
            <a:off x="3026138"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Confirmation</a:t>
            </a:r>
            <a:endParaRPr lang="en-US" sz="900" b="1" dirty="0">
              <a:solidFill>
                <a:schemeClr val="accent1"/>
              </a:solidFill>
            </a:endParaRPr>
          </a:p>
        </p:txBody>
      </p:sp>
      <p:sp>
        <p:nvSpPr>
          <p:cNvPr id="42" name="Text Placeholder 7"/>
          <p:cNvSpPr txBox="1">
            <a:spLocks/>
          </p:cNvSpPr>
          <p:nvPr/>
        </p:nvSpPr>
        <p:spPr>
          <a:xfrm>
            <a:off x="3026138"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Can the hypothesis be confirmed? Do we need to adjust? How can we back up and substantiate the hypothesis?</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Development of a coherent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Summary of the results from research and analyses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Separate primary or secondary research activities for concrete questions</a:t>
            </a:r>
            <a:endParaRPr lang="en-US" sz="900" dirty="0">
              <a:cs typeface="Arial" pitchFamily="34" charset="0"/>
            </a:endParaRPr>
          </a:p>
        </p:txBody>
      </p:sp>
      <p:sp>
        <p:nvSpPr>
          <p:cNvPr id="43" name="Chevron 38"/>
          <p:cNvSpPr/>
          <p:nvPr/>
        </p:nvSpPr>
        <p:spPr>
          <a:xfrm>
            <a:off x="5151266"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Output</a:t>
            </a:r>
            <a:r>
              <a:rPr lang="en-US" sz="900" b="1" baseline="30000" dirty="0" smtClean="0">
                <a:solidFill>
                  <a:schemeClr val="accent1"/>
                </a:solidFill>
              </a:rPr>
              <a:t>(a)</a:t>
            </a:r>
            <a:endParaRPr lang="en-US" sz="900" b="1" dirty="0">
              <a:solidFill>
                <a:schemeClr val="accent1"/>
              </a:solidFill>
            </a:endParaRPr>
          </a:p>
        </p:txBody>
      </p:sp>
      <p:sp>
        <p:nvSpPr>
          <p:cNvPr id="44" name="Text Placeholder 7"/>
          <p:cNvSpPr txBox="1">
            <a:spLocks/>
          </p:cNvSpPr>
          <p:nvPr/>
        </p:nvSpPr>
        <p:spPr>
          <a:xfrm>
            <a:off x="5151266"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How can we summarize key findings effectively? How can we back up &amp; describe in sufficient detail?</a:t>
            </a:r>
          </a:p>
          <a:p>
            <a:pPr marL="0" lvl="1">
              <a:spcBef>
                <a:spcPts val="300"/>
              </a:spcBef>
              <a:spcAft>
                <a:spcPts val="300"/>
              </a:spcAft>
              <a:buClr>
                <a:schemeClr val="tx2"/>
              </a:buClr>
              <a:defRPr/>
            </a:pPr>
            <a:r>
              <a:rPr lang="en-US" sz="900" b="1" dirty="0" smtClean="0">
                <a:solidFill>
                  <a:schemeClr val="tx2"/>
                </a:solidFill>
                <a:cs typeface="Arial" pitchFamily="34" charset="0"/>
              </a:rPr>
              <a:t>Approach by team:</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Approval and challenging of the entire storyline</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Round of corrections by team manager and partner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Executive summary writing</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Separate primary or secondary research activities for concrete questions</a:t>
            </a:r>
            <a:endParaRPr lang="en-US" sz="900" dirty="0">
              <a:cs typeface="Arial" pitchFamily="34" charset="0"/>
            </a:endParaRPr>
          </a:p>
        </p:txBody>
      </p:sp>
      <p:sp>
        <p:nvSpPr>
          <p:cNvPr id="45" name="Chevron 38"/>
          <p:cNvSpPr/>
          <p:nvPr/>
        </p:nvSpPr>
        <p:spPr>
          <a:xfrm>
            <a:off x="7276394" y="2442250"/>
            <a:ext cx="2088000" cy="3433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accent1"/>
                </a:solidFill>
              </a:rPr>
              <a:t>Presentation</a:t>
            </a:r>
            <a:r>
              <a:rPr lang="en-US" sz="900" b="1" baseline="30000" dirty="0" smtClean="0">
                <a:solidFill>
                  <a:schemeClr val="accent1"/>
                </a:solidFill>
              </a:rPr>
              <a:t>(a)</a:t>
            </a:r>
            <a:endParaRPr lang="en-US" sz="900" b="1" baseline="30000" dirty="0">
              <a:solidFill>
                <a:schemeClr val="accent1"/>
              </a:solidFill>
            </a:endParaRPr>
          </a:p>
        </p:txBody>
      </p:sp>
      <p:sp>
        <p:nvSpPr>
          <p:cNvPr id="46" name="Text Placeholder 7"/>
          <p:cNvSpPr txBox="1">
            <a:spLocks/>
          </p:cNvSpPr>
          <p:nvPr/>
        </p:nvSpPr>
        <p:spPr>
          <a:xfrm>
            <a:off x="7276394" y="2847512"/>
            <a:ext cx="2088375" cy="3124488"/>
          </a:xfrm>
          <a:prstGeom prst="rect">
            <a:avLst/>
          </a:prstGeom>
          <a:solidFill>
            <a:schemeClr val="bg1"/>
          </a:solidFill>
          <a:ln w="6350">
            <a:solidFill>
              <a:schemeClr val="accent1"/>
            </a:solidFill>
          </a:ln>
        </p:spPr>
        <p:txBody>
          <a:bodyPr wrap="square" lIns="54000" tIns="54000" rIns="54000" bIns="54000">
            <a:noAutofit/>
          </a:bodyPr>
          <a:lstStyle/>
          <a:p>
            <a:pPr marL="0" lvl="1">
              <a:spcBef>
                <a:spcPts val="300"/>
              </a:spcBef>
              <a:spcAft>
                <a:spcPts val="300"/>
              </a:spcAft>
              <a:buClr>
                <a:schemeClr val="tx2"/>
              </a:buClr>
              <a:defRPr/>
            </a:pPr>
            <a:r>
              <a:rPr lang="en-US" sz="900" b="1" dirty="0" smtClean="0">
                <a:solidFill>
                  <a:schemeClr val="tx2"/>
                </a:solidFill>
                <a:cs typeface="Arial" pitchFamily="34" charset="0"/>
              </a:rPr>
              <a:t>Key questions:</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How to convince the customer and other stakeholders? How to be prepared for challenging Q&amp;A?</a:t>
            </a:r>
            <a:br>
              <a:rPr lang="en-US" sz="900" dirty="0" smtClean="0">
                <a:cs typeface="Arial" pitchFamily="34" charset="0"/>
              </a:rPr>
            </a:br>
            <a:endParaRPr lang="en-US" sz="900" dirty="0" smtClean="0">
              <a:cs typeface="Arial" pitchFamily="34" charset="0"/>
            </a:endParaRPr>
          </a:p>
          <a:p>
            <a:pPr marL="0" lvl="1">
              <a:spcBef>
                <a:spcPts val="300"/>
              </a:spcBef>
              <a:spcAft>
                <a:spcPts val="300"/>
              </a:spcAft>
              <a:buClr>
                <a:schemeClr val="tx2"/>
              </a:buClr>
              <a:defRPr/>
            </a:pPr>
            <a:r>
              <a:rPr lang="en-US" sz="900" b="1" dirty="0" smtClean="0">
                <a:solidFill>
                  <a:schemeClr val="tx2"/>
                </a:solidFill>
                <a:cs typeface="Arial" pitchFamily="34" charset="0"/>
              </a:rPr>
              <a:t>Approach:</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Presentation to customer by partner, team manager, market model by the modeler, (perhaps key interviewer)</a:t>
            </a:r>
          </a:p>
          <a:p>
            <a:pPr marL="216000" lvl="1" indent="-216000">
              <a:spcBef>
                <a:spcPts val="300"/>
              </a:spcBef>
              <a:spcAft>
                <a:spcPts val="300"/>
              </a:spcAft>
              <a:buClr>
                <a:schemeClr val="tx2"/>
              </a:buClr>
              <a:buFont typeface="Univers for KPMG Light" panose="020B0403020202020204" pitchFamily="34" charset="0"/>
              <a:buChar char="—"/>
              <a:defRPr/>
            </a:pPr>
            <a:r>
              <a:rPr lang="en-US" sz="900" dirty="0" smtClean="0">
                <a:cs typeface="Arial" pitchFamily="34" charset="0"/>
              </a:rPr>
              <a:t>Possible delivery of additional information upon request</a:t>
            </a:r>
            <a:endParaRPr lang="en-US" sz="900" dirty="0">
              <a:cs typeface="Arial" pitchFamily="34" charset="0"/>
            </a:endParaRPr>
          </a:p>
        </p:txBody>
      </p:sp>
      <p:sp>
        <p:nvSpPr>
          <p:cNvPr id="47" name="Ellipse 61"/>
          <p:cNvSpPr>
            <a:spLocks noChangeAspect="1"/>
          </p:cNvSpPr>
          <p:nvPr/>
        </p:nvSpPr>
        <p:spPr>
          <a:xfrm>
            <a:off x="964886"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48" name="Ellipse 61"/>
          <p:cNvSpPr>
            <a:spLocks noChangeAspect="1"/>
          </p:cNvSpPr>
          <p:nvPr/>
        </p:nvSpPr>
        <p:spPr>
          <a:xfrm>
            <a:off x="3054522"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49" name="Ellipse 61"/>
          <p:cNvSpPr>
            <a:spLocks noChangeAspect="1"/>
          </p:cNvSpPr>
          <p:nvPr/>
        </p:nvSpPr>
        <p:spPr>
          <a:xfrm>
            <a:off x="5183365"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50" name="Ellipse 61"/>
          <p:cNvSpPr>
            <a:spLocks noChangeAspect="1"/>
          </p:cNvSpPr>
          <p:nvPr/>
        </p:nvSpPr>
        <p:spPr>
          <a:xfrm>
            <a:off x="7298158" y="2528320"/>
            <a:ext cx="171675" cy="17167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51" name="Text Box 124"/>
          <p:cNvSpPr txBox="1">
            <a:spLocks noChangeArrowheads="1"/>
          </p:cNvSpPr>
          <p:nvPr/>
        </p:nvSpPr>
        <p:spPr bwMode="auto">
          <a:xfrm>
            <a:off x="853423" y="6036239"/>
            <a:ext cx="4781402" cy="215444"/>
          </a:xfrm>
          <a:prstGeom prst="rect">
            <a:avLst/>
          </a:prstGeom>
          <a:noFill/>
          <a:ln w="9525" algn="ctr">
            <a:noFill/>
            <a:miter lim="800000"/>
            <a:headEnd/>
            <a:tailEnd/>
          </a:ln>
        </p:spPr>
        <p:txBody>
          <a:bodyPr wrap="square" lIns="0" tIns="0" rIns="0" bIns="0" anchor="b">
            <a:spAutoFit/>
          </a:bodyPr>
          <a:lstStyle/>
          <a:p>
            <a:pPr marL="273050" indent="-273050"/>
            <a:r>
              <a:rPr lang="en-US" sz="700" dirty="0" smtClean="0"/>
              <a:t>Note: 	(a) With regard to the organization and performance a competitive analysis corresponds to a market analysis.</a:t>
            </a:r>
          </a:p>
          <a:p>
            <a:pPr marL="273050" indent="-273050"/>
            <a:r>
              <a:rPr lang="en-US" sz="700" dirty="0" smtClean="0"/>
              <a:t>	Generally a customer analysis is performed in connection with a market analysis</a:t>
            </a:r>
            <a:endParaRPr lang="en-US" sz="700" dirty="0"/>
          </a:p>
        </p:txBody>
      </p:sp>
      <p:sp>
        <p:nvSpPr>
          <p:cNvPr id="36" name="Text Placeholder 7"/>
          <p:cNvSpPr txBox="1">
            <a:spLocks/>
          </p:cNvSpPr>
          <p:nvPr/>
        </p:nvSpPr>
        <p:spPr>
          <a:xfrm>
            <a:off x="6172508" y="6038283"/>
            <a:ext cx="3240360" cy="200678"/>
          </a:xfrm>
          <a:prstGeom prst="rect">
            <a:avLst/>
          </a:prstGeom>
          <a:solidFill>
            <a:schemeClr val="bg1"/>
          </a:solidFill>
          <a:ln w="6350">
            <a:solidFill>
              <a:srgbClr val="BC204B"/>
            </a:solidFill>
            <a:prstDash val="dash"/>
          </a:ln>
        </p:spPr>
        <p:txBody>
          <a:bodyPr wrap="square" lIns="72009" tIns="72009" rIns="72000" bIns="72009" anchor="ctr">
            <a:noAutofit/>
          </a:bodyPr>
          <a:lstStyle/>
          <a:p>
            <a:pPr marL="0" lvl="1">
              <a:spcBef>
                <a:spcPts val="300"/>
              </a:spcBef>
              <a:spcAft>
                <a:spcPts val="300"/>
              </a:spcAft>
              <a:buClr>
                <a:srgbClr val="97989A"/>
              </a:buClr>
              <a:defRPr/>
            </a:pPr>
            <a:r>
              <a:rPr lang="en-US" sz="700" dirty="0" smtClean="0">
                <a:cs typeface="Arial" pitchFamily="34" charset="0"/>
              </a:rPr>
              <a:t>Relevant for comprehensive competitive analysis only</a:t>
            </a:r>
            <a:endParaRPr lang="en-US" sz="700" dirty="0">
              <a:cs typeface="Arial" pitchFamily="34" charset="0"/>
            </a:endParaRPr>
          </a:p>
        </p:txBody>
      </p:sp>
      <p:sp>
        <p:nvSpPr>
          <p:cNvPr id="37" name="Text Placeholder 9"/>
          <p:cNvSpPr>
            <a:spLocks noGrp="1"/>
          </p:cNvSpPr>
          <p:nvPr>
            <p:ph type="body" sz="quarter" idx="4294967295"/>
          </p:nvPr>
        </p:nvSpPr>
        <p:spPr>
          <a:xfrm>
            <a:off x="5846580" y="6076834"/>
            <a:ext cx="816089" cy="216024"/>
          </a:xfrm>
          <a:prstGeom prst="rect">
            <a:avLst/>
          </a:prstGeom>
        </p:spPr>
        <p:txBody>
          <a:bodyPr vert="horz" lIns="0" tIns="0" rIns="0" bIns="0" rtlCol="0" anchor="t">
            <a:noAutofit/>
          </a:bodyPr>
          <a:lstStyle/>
          <a:p>
            <a:pPr marL="88900" lvl="2" indent="0">
              <a:spcBef>
                <a:spcPts val="300"/>
              </a:spcBef>
              <a:buFont typeface="Arial" pitchFamily="34" charset="0"/>
              <a:buNone/>
              <a:tabLst>
                <a:tab pos="1257300" algn="l"/>
              </a:tabLst>
              <a:defRPr/>
            </a:pPr>
            <a:r>
              <a:rPr lang="en-US" sz="700" dirty="0" smtClean="0"/>
              <a:t>Key: </a:t>
            </a:r>
            <a:endParaRPr lang="en-US" sz="700" dirty="0"/>
          </a:p>
        </p:txBody>
      </p:sp>
      <p:sp>
        <p:nvSpPr>
          <p:cNvPr id="39" name="Rechteck 38"/>
          <p:cNvSpPr/>
          <p:nvPr/>
        </p:nvSpPr>
        <p:spPr>
          <a:xfrm>
            <a:off x="861645" y="2822331"/>
            <a:ext cx="8528539" cy="3182815"/>
          </a:xfrm>
          <a:prstGeom prst="rect">
            <a:avLst/>
          </a:prstGeom>
          <a:noFill/>
          <a:ln w="1270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3419949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eck 39"/>
          <p:cNvSpPr>
            <a:spLocks/>
          </p:cNvSpPr>
          <p:nvPr/>
        </p:nvSpPr>
        <p:spPr>
          <a:xfrm>
            <a:off x="2452845" y="2162720"/>
            <a:ext cx="1706290" cy="2090705"/>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Market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Broker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Annual reports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Company websites </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Press articles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Public statistics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Databases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Publications from research institutions</a:t>
            </a:r>
          </a:p>
          <a:p>
            <a:pPr marL="216000" lvl="1" indent="-216000">
              <a:buClr>
                <a:schemeClr val="bg1"/>
              </a:buClr>
              <a:buSzPct val="100000"/>
              <a:buFont typeface="Univers for KPMG Light" panose="020B0403020202020204" pitchFamily="34" charset="0"/>
              <a:buChar char="—"/>
              <a:defRPr/>
            </a:pPr>
            <a:r>
              <a:rPr lang="en-US" sz="900" dirty="0" smtClean="0">
                <a:solidFill>
                  <a:schemeClr val="bg1"/>
                </a:solidFill>
                <a:cs typeface="Arial" pitchFamily="34" charset="0"/>
              </a:rPr>
              <a:t>Secondary sources frequently incur costs</a:t>
            </a:r>
          </a:p>
          <a:p>
            <a:pPr>
              <a:buClr>
                <a:srgbClr val="97989A"/>
              </a:buClr>
              <a:buSzPct val="100000"/>
              <a:defRPr/>
            </a:pPr>
            <a:endParaRPr lang="en-US" sz="900" b="1" dirty="0" smtClean="0">
              <a:solidFill>
                <a:srgbClr val="000000"/>
              </a:solidFill>
            </a:endParaRPr>
          </a:p>
          <a:p>
            <a:pPr marL="177800" lvl="1" indent="-177800">
              <a:buClr>
                <a:srgbClr val="97989A"/>
              </a:buClr>
              <a:buSzPct val="100000"/>
              <a:buFont typeface="Arial" pitchFamily="34" charset="0"/>
              <a:buChar char="■"/>
              <a:defRPr/>
            </a:pPr>
            <a:endParaRPr lang="en-US" sz="900" dirty="0" smtClean="0">
              <a:solidFill>
                <a:srgbClr val="000000"/>
              </a:solidFill>
            </a:endParaRPr>
          </a:p>
        </p:txBody>
      </p:sp>
      <p:sp>
        <p:nvSpPr>
          <p:cNvPr id="11" name="Freihandform 10"/>
          <p:cNvSpPr/>
          <p:nvPr/>
        </p:nvSpPr>
        <p:spPr>
          <a:xfrm>
            <a:off x="2444751" y="4086225"/>
            <a:ext cx="6981824" cy="1943100"/>
          </a:xfrm>
          <a:custGeom>
            <a:avLst/>
            <a:gdLst>
              <a:gd name="connsiteX0" fmla="*/ 1714500 w 6991350"/>
              <a:gd name="connsiteY0" fmla="*/ 38100 h 1943100"/>
              <a:gd name="connsiteX1" fmla="*/ 6981825 w 6991350"/>
              <a:gd name="connsiteY1" fmla="*/ 209550 h 1943100"/>
              <a:gd name="connsiteX2" fmla="*/ 6991350 w 6991350"/>
              <a:gd name="connsiteY2" fmla="*/ 1933575 h 1943100"/>
              <a:gd name="connsiteX3" fmla="*/ 0 w 6991350"/>
              <a:gd name="connsiteY3" fmla="*/ 1943100 h 1943100"/>
              <a:gd name="connsiteX4" fmla="*/ 9525 w 6991350"/>
              <a:gd name="connsiteY4" fmla="*/ 0 h 1943100"/>
              <a:gd name="connsiteX5" fmla="*/ 1714500 w 6991350"/>
              <a:gd name="connsiteY5" fmla="*/ 3810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1350" h="1943100">
                <a:moveTo>
                  <a:pt x="1714500" y="38100"/>
                </a:moveTo>
                <a:lnTo>
                  <a:pt x="6981825" y="209550"/>
                </a:lnTo>
                <a:lnTo>
                  <a:pt x="6991350" y="1933575"/>
                </a:lnTo>
                <a:lnTo>
                  <a:pt x="0" y="1943100"/>
                </a:lnTo>
                <a:lnTo>
                  <a:pt x="9525" y="0"/>
                </a:lnTo>
                <a:lnTo>
                  <a:pt x="1714500" y="38100"/>
                </a:lnTo>
                <a:close/>
              </a:path>
            </a:pathLst>
          </a:cu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r>
              <a:rPr lang="en-US" dirty="0"/>
              <a:t>With market analyses in the magnitude of the short version, the cooperation with KGS offers an efficient research, drafting and graphic presentation according to the DA “Golden Rules“, especially with a tight deadline and cost pressure</a:t>
            </a:r>
          </a:p>
          <a:p>
            <a:r>
              <a:rPr lang="en-US" dirty="0"/>
              <a:t>The cooperation with KGS not only frees up from the own investigation of the market, but it allows results to be validated</a:t>
            </a:r>
          </a:p>
          <a:p>
            <a:r>
              <a:rPr lang="en-US" dirty="0"/>
              <a:t>Exemplary KGS slides are marked in the following pages with the disclaimer ”Short version“ </a:t>
            </a:r>
          </a:p>
        </p:txBody>
      </p:sp>
      <p:sp>
        <p:nvSpPr>
          <p:cNvPr id="4" name="Titel 3"/>
          <p:cNvSpPr>
            <a:spLocks noGrp="1"/>
          </p:cNvSpPr>
          <p:nvPr>
            <p:ph type="title"/>
          </p:nvPr>
        </p:nvSpPr>
        <p:spPr/>
        <p:txBody>
          <a:bodyPr/>
          <a:lstStyle/>
          <a:p>
            <a:r>
              <a:rPr lang="en-US" dirty="0" smtClean="0"/>
              <a:t>Overview (6/6) – Sources of information for market, competitive and customer analysis</a:t>
            </a:r>
            <a:endParaRPr lang="en-US" dirty="0"/>
          </a:p>
        </p:txBody>
      </p:sp>
      <p:sp>
        <p:nvSpPr>
          <p:cNvPr id="5" name="Textplatzhalter 4"/>
          <p:cNvSpPr>
            <a:spLocks noGrp="1"/>
          </p:cNvSpPr>
          <p:nvPr>
            <p:ph type="body" sz="quarter" idx="12"/>
          </p:nvPr>
        </p:nvSpPr>
        <p:spPr/>
        <p:txBody>
          <a:bodyPr/>
          <a:lstStyle/>
          <a:p>
            <a:r>
              <a:rPr lang="en-US" dirty="0" smtClean="0"/>
              <a:t>Competitive Analysis</a:t>
            </a:r>
            <a:endParaRPr lang="en-US" dirty="0"/>
          </a:p>
        </p:txBody>
      </p:sp>
      <p:sp>
        <p:nvSpPr>
          <p:cNvPr id="40" name="Rechteck 39"/>
          <p:cNvSpPr>
            <a:spLocks/>
          </p:cNvSpPr>
          <p:nvPr/>
        </p:nvSpPr>
        <p:spPr>
          <a:xfrm>
            <a:off x="4195426" y="2162720"/>
            <a:ext cx="1706290"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Expertise from previous projects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Internal experts from the sectors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databases and publications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Research Team (Markets)</a:t>
            </a:r>
          </a:p>
          <a:p>
            <a:pPr marL="165100" lvl="2" indent="-165100">
              <a:buClr>
                <a:srgbClr val="97989A"/>
              </a:buClr>
              <a:buFont typeface="Arial" pitchFamily="34" charset="0"/>
              <a:buChar char="■"/>
              <a:defRPr/>
            </a:pPr>
            <a:endParaRPr lang="en-US" sz="900" dirty="0" smtClean="0">
              <a:solidFill>
                <a:srgbClr val="000000"/>
              </a:solidFill>
              <a:cs typeface="Arial" pitchFamily="34" charset="0"/>
            </a:endParaRPr>
          </a:p>
          <a:p>
            <a:pPr marL="165100" lvl="2" indent="-165100">
              <a:buClr>
                <a:srgbClr val="97989A"/>
              </a:buClr>
              <a:buFont typeface="Arial" pitchFamily="34" charset="0"/>
              <a:buChar char="■"/>
              <a:defRPr/>
            </a:pPr>
            <a:endParaRPr lang="en-US" sz="900" dirty="0">
              <a:solidFill>
                <a:srgbClr val="000000"/>
              </a:solidFill>
              <a:cs typeface="Arial" pitchFamily="34" charset="0"/>
            </a:endParaRPr>
          </a:p>
        </p:txBody>
      </p:sp>
      <p:sp>
        <p:nvSpPr>
          <p:cNvPr id="41" name="Rechteck 39"/>
          <p:cNvSpPr>
            <a:spLocks/>
          </p:cNvSpPr>
          <p:nvPr/>
        </p:nvSpPr>
        <p:spPr>
          <a:xfrm>
            <a:off x="5938008" y="2162720"/>
            <a:ext cx="1706290"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Management presentations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Information memorandum</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Data room documents and data room Q&amp;A</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Management interviews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Internal documents for selected markets</a:t>
            </a:r>
          </a:p>
          <a:p>
            <a:pPr marL="216000" lvl="1" indent="-216000">
              <a:buClr>
                <a:schemeClr val="tx2"/>
              </a:buClr>
              <a:buFont typeface="Univers for KPMG Light" panose="020B0403020202020204" pitchFamily="34" charset="0"/>
              <a:buChar char="—"/>
              <a:defRPr/>
            </a:pPr>
            <a:endParaRPr lang="en-US" sz="900" dirty="0">
              <a:solidFill>
                <a:schemeClr val="tx1"/>
              </a:solidFill>
              <a:cs typeface="Arial" pitchFamily="34" charset="0"/>
            </a:endParaRPr>
          </a:p>
        </p:txBody>
      </p:sp>
      <p:sp>
        <p:nvSpPr>
          <p:cNvPr id="52" name="Rectangle 38"/>
          <p:cNvSpPr/>
          <p:nvPr/>
        </p:nvSpPr>
        <p:spPr>
          <a:xfrm>
            <a:off x="2452845" y="1863763"/>
            <a:ext cx="1706290"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spcBef>
                <a:spcPts val="300"/>
              </a:spcBef>
            </a:pPr>
            <a:r>
              <a:rPr lang="en-US" sz="900" b="1" dirty="0" smtClean="0"/>
              <a:t>Secondary sources</a:t>
            </a:r>
          </a:p>
        </p:txBody>
      </p:sp>
      <p:sp>
        <p:nvSpPr>
          <p:cNvPr id="53" name="Rectangle 46"/>
          <p:cNvSpPr/>
          <p:nvPr/>
        </p:nvSpPr>
        <p:spPr>
          <a:xfrm>
            <a:off x="4195426"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KPMG internal expertise</a:t>
            </a:r>
            <a:endParaRPr lang="en-US" sz="900" b="1" dirty="0">
              <a:solidFill>
                <a:srgbClr val="FFFFFF"/>
              </a:solidFill>
            </a:endParaRPr>
          </a:p>
        </p:txBody>
      </p:sp>
      <p:sp>
        <p:nvSpPr>
          <p:cNvPr id="54" name="Rectangle 48"/>
          <p:cNvSpPr/>
          <p:nvPr/>
        </p:nvSpPr>
        <p:spPr>
          <a:xfrm>
            <a:off x="5938008"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Management information</a:t>
            </a:r>
            <a:endParaRPr lang="en-US" sz="900" b="1" dirty="0">
              <a:solidFill>
                <a:srgbClr val="FFFFFF"/>
              </a:solidFill>
            </a:endParaRPr>
          </a:p>
        </p:txBody>
      </p:sp>
      <p:sp>
        <p:nvSpPr>
          <p:cNvPr id="55" name="Rectangle 50"/>
          <p:cNvSpPr/>
          <p:nvPr/>
        </p:nvSpPr>
        <p:spPr>
          <a:xfrm>
            <a:off x="7680590" y="1863763"/>
            <a:ext cx="1706290" cy="26580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spcBef>
                <a:spcPts val="300"/>
              </a:spcBef>
            </a:pPr>
            <a:r>
              <a:rPr lang="en-US" sz="900" b="1" dirty="0" smtClean="0">
                <a:solidFill>
                  <a:srgbClr val="FFFFFF"/>
                </a:solidFill>
              </a:rPr>
              <a:t>Primary sources</a:t>
            </a:r>
            <a:endParaRPr lang="en-US" sz="900" b="1" dirty="0">
              <a:solidFill>
                <a:srgbClr val="FFFFFF"/>
              </a:solidFill>
            </a:endParaRPr>
          </a:p>
        </p:txBody>
      </p:sp>
      <p:sp>
        <p:nvSpPr>
          <p:cNvPr id="56" name="Rechteck 39"/>
          <p:cNvSpPr>
            <a:spLocks/>
          </p:cNvSpPr>
          <p:nvPr/>
        </p:nvSpPr>
        <p:spPr>
          <a:xfrm>
            <a:off x="7680590" y="2162720"/>
            <a:ext cx="1705092" cy="1894930"/>
          </a:xfrm>
          <a:prstGeom prst="rect">
            <a:avLst/>
          </a:prstGeom>
          <a:solidFill>
            <a:schemeClr val="bg2">
              <a:lumMod val="20000"/>
              <a:lumOff val="8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Competitors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Customers/Potential customers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Traders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Suppliers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Industry associations and trade fairs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Research institutions and universities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Authorities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KPMG network</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Interview fees may be incurred</a:t>
            </a:r>
          </a:p>
          <a:p>
            <a:pPr marL="177800" indent="-177800">
              <a:buClr>
                <a:srgbClr val="97989A"/>
              </a:buClr>
              <a:buSzPct val="100000"/>
              <a:buFont typeface="Arial"/>
              <a:buChar char="■"/>
              <a:defRPr/>
            </a:pPr>
            <a:endParaRPr lang="en-US" sz="900" dirty="0" smtClean="0">
              <a:solidFill>
                <a:srgbClr val="000000"/>
              </a:solidFill>
            </a:endParaRPr>
          </a:p>
          <a:p>
            <a:pPr marL="165100" lvl="2" indent="-165100">
              <a:buClr>
                <a:srgbClr val="97989A"/>
              </a:buClr>
              <a:buFont typeface="Arial" pitchFamily="34" charset="0"/>
              <a:buChar char="■"/>
              <a:defRPr/>
            </a:pPr>
            <a:endParaRPr lang="en-US" sz="900" dirty="0" smtClean="0">
              <a:solidFill>
                <a:srgbClr val="000000"/>
              </a:solidFill>
              <a:cs typeface="Arial" pitchFamily="34" charset="0"/>
            </a:endParaRPr>
          </a:p>
          <a:p>
            <a:pPr marL="165100" lvl="2" indent="-165100">
              <a:buClr>
                <a:srgbClr val="97989A"/>
              </a:buClr>
              <a:buFont typeface="Arial" pitchFamily="34" charset="0"/>
              <a:buChar char="■"/>
              <a:defRPr/>
            </a:pPr>
            <a:endParaRPr lang="en-US" sz="900" dirty="0">
              <a:solidFill>
                <a:srgbClr val="000000"/>
              </a:solidFill>
              <a:cs typeface="Arial" pitchFamily="34" charset="0"/>
            </a:endParaRPr>
          </a:p>
        </p:txBody>
      </p:sp>
      <p:sp>
        <p:nvSpPr>
          <p:cNvPr id="57" name="Rectangle 57"/>
          <p:cNvSpPr/>
          <p:nvPr/>
        </p:nvSpPr>
        <p:spPr>
          <a:xfrm>
            <a:off x="2452845" y="4338000"/>
            <a:ext cx="6932837"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Cooperation with KPMG Global Services in India (KGS)</a:t>
            </a:r>
            <a:endParaRPr lang="en-US" sz="900" b="1" dirty="0">
              <a:solidFill>
                <a:srgbClr val="FFFFFF"/>
              </a:solidFill>
            </a:endParaRPr>
          </a:p>
        </p:txBody>
      </p:sp>
      <p:sp>
        <p:nvSpPr>
          <p:cNvPr id="58" name="Rectangle 59"/>
          <p:cNvSpPr/>
          <p:nvPr/>
        </p:nvSpPr>
        <p:spPr>
          <a:xfrm>
            <a:off x="2452845" y="4646452"/>
            <a:ext cx="3448871"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Service spectrum of commercial analysis </a:t>
            </a:r>
          </a:p>
        </p:txBody>
      </p:sp>
      <p:sp>
        <p:nvSpPr>
          <p:cNvPr id="59" name="Rechteck 39"/>
          <p:cNvSpPr>
            <a:spLocks/>
          </p:cNvSpPr>
          <p:nvPr/>
        </p:nvSpPr>
        <p:spPr>
          <a:xfrm>
            <a:off x="2466975" y="4949764"/>
            <a:ext cx="3434741"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Research for support or independent performance of market and competitive analysis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Information procurement from electronic databases</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Graphic support under consideration of the DA Golden Rules and standardized graphs, tables and sources, legends, footnotes</a:t>
            </a:r>
          </a:p>
          <a:p>
            <a:pPr marL="177800" lvl="1" indent="-177800">
              <a:buClr>
                <a:srgbClr val="97989A"/>
              </a:buClr>
              <a:buSzPct val="100000"/>
              <a:defRPr/>
            </a:pPr>
            <a:endParaRPr lang="en-US" sz="900" dirty="0" smtClean="0">
              <a:solidFill>
                <a:srgbClr val="000000"/>
              </a:solidFill>
            </a:endParaRPr>
          </a:p>
        </p:txBody>
      </p:sp>
      <p:sp>
        <p:nvSpPr>
          <p:cNvPr id="60" name="Rectangle 79"/>
          <p:cNvSpPr/>
          <p:nvPr/>
        </p:nvSpPr>
        <p:spPr>
          <a:xfrm>
            <a:off x="5938008" y="4646452"/>
            <a:ext cx="1705092"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Pitfalls</a:t>
            </a:r>
          </a:p>
        </p:txBody>
      </p:sp>
      <p:sp>
        <p:nvSpPr>
          <p:cNvPr id="61" name="Rechteck 39"/>
          <p:cNvSpPr>
            <a:spLocks/>
          </p:cNvSpPr>
          <p:nvPr/>
        </p:nvSpPr>
        <p:spPr>
          <a:xfrm>
            <a:off x="5938008" y="4949764"/>
            <a:ext cx="1705092"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rPr>
              <a:t>Evaluated data sources and output in English language</a:t>
            </a:r>
          </a:p>
          <a:p>
            <a:pPr marL="216000" lvl="1" indent="-216000">
              <a:buClr>
                <a:schemeClr val="tx2"/>
              </a:buClr>
              <a:buSzPct val="100000"/>
              <a:buFont typeface="Univers for KPMG Light" panose="020B0403020202020204" pitchFamily="34" charset="0"/>
              <a:buChar char="—"/>
              <a:defRPr/>
            </a:pPr>
            <a:r>
              <a:rPr lang="en-US" sz="900" dirty="0" smtClean="0">
                <a:solidFill>
                  <a:schemeClr val="tx1"/>
                </a:solidFill>
                <a:cs typeface="Arial" pitchFamily="34" charset="0"/>
                <a:sym typeface="Wingdings" pitchFamily="2" charset="2"/>
              </a:rPr>
              <a:t>Risk that relevant information cannot be evaluated (e.g. in medium-sized niche markets)</a:t>
            </a:r>
            <a:endParaRPr lang="en-US" sz="900" dirty="0">
              <a:solidFill>
                <a:schemeClr val="tx1"/>
              </a:solidFill>
              <a:cs typeface="Arial" pitchFamily="34" charset="0"/>
            </a:endParaRPr>
          </a:p>
        </p:txBody>
      </p:sp>
      <p:sp>
        <p:nvSpPr>
          <p:cNvPr id="62" name="Rectangle 99"/>
          <p:cNvSpPr/>
          <p:nvPr/>
        </p:nvSpPr>
        <p:spPr>
          <a:xfrm>
            <a:off x="7680590" y="4646452"/>
            <a:ext cx="1705092" cy="2658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ctr"/>
          <a:lstStyle/>
          <a:p>
            <a:pPr marL="228600" indent="-228600" algn="ctr"/>
            <a:r>
              <a:rPr lang="en-US" sz="900" b="1" dirty="0" smtClean="0"/>
              <a:t>Contact and </a:t>
            </a:r>
            <a:br>
              <a:rPr lang="en-US" sz="900" b="1" dirty="0" smtClean="0"/>
            </a:br>
            <a:r>
              <a:rPr lang="en-US" sz="900" b="1" dirty="0" smtClean="0"/>
              <a:t>additional information</a:t>
            </a:r>
          </a:p>
        </p:txBody>
      </p:sp>
      <p:sp>
        <p:nvSpPr>
          <p:cNvPr id="64" name="Right Arrow 61"/>
          <p:cNvSpPr/>
          <p:nvPr/>
        </p:nvSpPr>
        <p:spPr>
          <a:xfrm>
            <a:off x="5989869" y="5432752"/>
            <a:ext cx="136150" cy="99676"/>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66" name="Group 45"/>
          <p:cNvGrpSpPr/>
          <p:nvPr/>
        </p:nvGrpSpPr>
        <p:grpSpPr>
          <a:xfrm>
            <a:off x="2443844" y="1504809"/>
            <a:ext cx="5190252" cy="2"/>
            <a:chOff x="2292004" y="1412777"/>
            <a:chExt cx="5490107" cy="2"/>
          </a:xfrm>
        </p:grpSpPr>
        <p:cxnSp>
          <p:nvCxnSpPr>
            <p:cNvPr id="67" name="Elbow Connector 378"/>
            <p:cNvCxnSpPr/>
            <p:nvPr/>
          </p:nvCxnSpPr>
          <p:spPr>
            <a:xfrm rot="10800000" flipV="1">
              <a:off x="2292004" y="1412777"/>
              <a:ext cx="3648119" cy="2"/>
            </a:xfrm>
            <a:prstGeom prst="bentConnector3">
              <a:avLst>
                <a:gd name="adj1" fmla="val 50000"/>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378"/>
            <p:cNvCxnSpPr/>
            <p:nvPr/>
          </p:nvCxnSpPr>
          <p:spPr>
            <a:xfrm>
              <a:off x="5940122" y="1412777"/>
              <a:ext cx="1841989" cy="0"/>
            </a:xfrm>
            <a:prstGeom prst="bentConnector3">
              <a:avLst>
                <a:gd name="adj1" fmla="val 50000"/>
              </a:avLst>
            </a:prstGeom>
            <a:ln w="19050">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69" name="Group 52"/>
          <p:cNvGrpSpPr/>
          <p:nvPr/>
        </p:nvGrpSpPr>
        <p:grpSpPr>
          <a:xfrm>
            <a:off x="2443876" y="1724596"/>
            <a:ext cx="6963318" cy="2"/>
            <a:chOff x="2282513" y="1595657"/>
            <a:chExt cx="7365608" cy="2"/>
          </a:xfrm>
        </p:grpSpPr>
        <p:cxnSp>
          <p:nvCxnSpPr>
            <p:cNvPr id="70" name="Elbow Connector 378"/>
            <p:cNvCxnSpPr/>
            <p:nvPr/>
          </p:nvCxnSpPr>
          <p:spPr>
            <a:xfrm rot="10800000" flipV="1">
              <a:off x="2282513" y="1595657"/>
              <a:ext cx="3648119" cy="2"/>
            </a:xfrm>
            <a:prstGeom prst="bentConnector3">
              <a:avLst>
                <a:gd name="adj1" fmla="val 50000"/>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378"/>
            <p:cNvCxnSpPr/>
            <p:nvPr/>
          </p:nvCxnSpPr>
          <p:spPr>
            <a:xfrm>
              <a:off x="5940121" y="1595657"/>
              <a:ext cx="3708000" cy="0"/>
            </a:xfrm>
            <a:prstGeom prst="bentConnector3">
              <a:avLst>
                <a:gd name="adj1" fmla="val 50000"/>
              </a:avLst>
            </a:prstGeom>
            <a:ln w="1905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72" name="Rectangle 44"/>
          <p:cNvSpPr/>
          <p:nvPr/>
        </p:nvSpPr>
        <p:spPr>
          <a:xfrm>
            <a:off x="4900433" y="1650616"/>
            <a:ext cx="2195472" cy="138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228600" indent="-228600" algn="ctr"/>
            <a:r>
              <a:rPr lang="en-US" sz="900" b="1" dirty="0" smtClean="0">
                <a:solidFill>
                  <a:schemeClr val="accent1"/>
                </a:solidFill>
              </a:rPr>
              <a:t>Comprehensive market analysis</a:t>
            </a:r>
            <a:endParaRPr lang="en-US" sz="900" b="1" dirty="0">
              <a:solidFill>
                <a:schemeClr val="accent1"/>
              </a:solidFill>
            </a:endParaRPr>
          </a:p>
        </p:txBody>
      </p:sp>
      <p:sp>
        <p:nvSpPr>
          <p:cNvPr id="73" name="Rectangle 53"/>
          <p:cNvSpPr/>
          <p:nvPr/>
        </p:nvSpPr>
        <p:spPr>
          <a:xfrm>
            <a:off x="3849466" y="1420745"/>
            <a:ext cx="1361351" cy="138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228600" indent="-228600" algn="ctr"/>
            <a:r>
              <a:rPr lang="en-US" sz="900" b="1" dirty="0" smtClean="0">
                <a:solidFill>
                  <a:schemeClr val="accent1"/>
                </a:solidFill>
              </a:rPr>
              <a:t>Short version</a:t>
            </a:r>
            <a:endParaRPr lang="en-US" sz="900" b="1" dirty="0">
              <a:solidFill>
                <a:schemeClr val="accent1"/>
              </a:solidFill>
            </a:endParaRPr>
          </a:p>
        </p:txBody>
      </p:sp>
      <p:sp>
        <p:nvSpPr>
          <p:cNvPr id="76" name="Rechteck 39"/>
          <p:cNvSpPr>
            <a:spLocks/>
          </p:cNvSpPr>
          <p:nvPr/>
        </p:nvSpPr>
        <p:spPr>
          <a:xfrm>
            <a:off x="7680590" y="4949764"/>
            <a:ext cx="1705092" cy="10632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bIns="54864" rtlCol="0" anchor="t"/>
          <a:lstStyle/>
          <a:p>
            <a:pPr marL="177800" lvl="1" indent="-177800" algn="ctr">
              <a:spcBef>
                <a:spcPts val="200"/>
              </a:spcBef>
              <a:buClr>
                <a:srgbClr val="97989A"/>
              </a:buClr>
              <a:buSzPct val="100000"/>
              <a:defRPr/>
            </a:pPr>
            <a:endParaRPr lang="en-US" sz="900" b="1" dirty="0" smtClean="0">
              <a:solidFill>
                <a:schemeClr val="bg1"/>
              </a:solidFill>
            </a:endParaRPr>
          </a:p>
          <a:p>
            <a:pPr marL="177800" lvl="1" indent="-177800" algn="ctr">
              <a:spcBef>
                <a:spcPts val="200"/>
              </a:spcBef>
              <a:buClr>
                <a:srgbClr val="97989A"/>
              </a:buClr>
              <a:buSzPct val="100000"/>
              <a:defRPr/>
            </a:pPr>
            <a:endParaRPr lang="en-US" sz="900" b="1" dirty="0" smtClean="0">
              <a:solidFill>
                <a:schemeClr val="bg1"/>
              </a:solidFill>
            </a:endParaRPr>
          </a:p>
          <a:p>
            <a:pPr marL="177800" lvl="1" indent="-177800" algn="ctr">
              <a:spcBef>
                <a:spcPts val="200"/>
              </a:spcBef>
              <a:buClr>
                <a:srgbClr val="97989A"/>
              </a:buClr>
              <a:buSzPct val="100000"/>
              <a:defRPr/>
            </a:pPr>
            <a:r>
              <a:rPr lang="en-US" sz="900" b="1" dirty="0" smtClean="0">
                <a:solidFill>
                  <a:schemeClr val="bg1"/>
                </a:solidFill>
                <a:hlinkClick r:id="rId4"/>
              </a:rPr>
              <a:t>Link to KGS </a:t>
            </a:r>
          </a:p>
          <a:p>
            <a:pPr marL="177800" lvl="1" indent="-177800" algn="ctr">
              <a:spcBef>
                <a:spcPts val="200"/>
              </a:spcBef>
              <a:buClr>
                <a:srgbClr val="97989A"/>
              </a:buClr>
              <a:buSzPct val="100000"/>
              <a:defRPr/>
            </a:pPr>
            <a:r>
              <a:rPr lang="en-US" sz="900" b="1" dirty="0" smtClean="0">
                <a:solidFill>
                  <a:schemeClr val="bg1"/>
                </a:solidFill>
                <a:hlinkClick r:id="rId4"/>
              </a:rPr>
              <a:t>DA DE Portal</a:t>
            </a:r>
            <a:endParaRPr lang="en-US" sz="900" b="1" dirty="0" smtClean="0">
              <a:solidFill>
                <a:schemeClr val="bg1"/>
              </a:solidFill>
            </a:endParaRPr>
          </a:p>
        </p:txBody>
      </p:sp>
      <p:sp>
        <p:nvSpPr>
          <p:cNvPr id="78" name="Textfeld 77"/>
          <p:cNvSpPr txBox="1"/>
          <p:nvPr/>
        </p:nvSpPr>
        <p:spPr>
          <a:xfrm>
            <a:off x="2462369" y="3976426"/>
            <a:ext cx="1692000" cy="276999"/>
          </a:xfrm>
          <a:prstGeom prst="rect">
            <a:avLst/>
          </a:prstGeom>
          <a:solidFill>
            <a:schemeClr val="accent4"/>
          </a:solidFill>
        </p:spPr>
        <p:txBody>
          <a:bodyPr wrap="square" lIns="0" tIns="0" rIns="0" bIns="0" rtlCol="0">
            <a:spAutoFit/>
          </a:bodyPr>
          <a:lstStyle/>
          <a:p>
            <a:pPr lvl="0" algn="ctr">
              <a:spcBef>
                <a:spcPts val="300"/>
              </a:spcBef>
              <a:buClr>
                <a:srgbClr val="97989A"/>
              </a:buClr>
              <a:buSzPct val="100000"/>
              <a:defRPr/>
            </a:pPr>
            <a:r>
              <a:rPr lang="en-US" sz="900" b="1" dirty="0" smtClean="0">
                <a:hlinkClick r:id="rId5"/>
              </a:rPr>
              <a:t>Link to KPMG </a:t>
            </a:r>
            <a:br>
              <a:rPr lang="en-US" sz="900" b="1" dirty="0" smtClean="0">
                <a:hlinkClick r:id="rId5"/>
              </a:rPr>
            </a:br>
            <a:r>
              <a:rPr lang="en-US" sz="900" b="1" dirty="0" smtClean="0">
                <a:hlinkClick r:id="rId5"/>
              </a:rPr>
              <a:t>database portal</a:t>
            </a:r>
            <a:endParaRPr lang="en-US" sz="900" dirty="0" smtClean="0"/>
          </a:p>
        </p:txBody>
      </p:sp>
      <p:sp>
        <p:nvSpPr>
          <p:cNvPr id="31" name="Textfeld 30"/>
          <p:cNvSpPr txBox="1"/>
          <p:nvPr/>
        </p:nvSpPr>
        <p:spPr>
          <a:xfrm>
            <a:off x="2798618" y="3983264"/>
            <a:ext cx="1005058" cy="276999"/>
          </a:xfrm>
          <a:prstGeom prst="rect">
            <a:avLst/>
          </a:prstGeom>
          <a:solidFill>
            <a:schemeClr val="bg1"/>
          </a:solidFill>
        </p:spPr>
        <p:txBody>
          <a:bodyPr wrap="square" lIns="0" tIns="0" rIns="0" bIns="0" rtlCol="0">
            <a:spAutoFit/>
          </a:bodyPr>
          <a:lstStyle/>
          <a:p>
            <a:pPr lvl="0" algn="ctr">
              <a:spcBef>
                <a:spcPts val="300"/>
              </a:spcBef>
              <a:buClr>
                <a:srgbClr val="97989A"/>
              </a:buClr>
              <a:buSzPct val="100000"/>
              <a:defRPr/>
            </a:pPr>
            <a:r>
              <a:rPr lang="en-US" sz="900" b="1" dirty="0" smtClean="0">
                <a:hlinkClick r:id="rId6"/>
              </a:rPr>
              <a:t>Link to </a:t>
            </a:r>
            <a:r>
              <a:rPr lang="en-US" sz="900" b="1" dirty="0" smtClean="0">
                <a:solidFill>
                  <a:schemeClr val="bg1"/>
                </a:solidFill>
                <a:hlinkClick r:id="rId6"/>
              </a:rPr>
              <a:t>KPMG</a:t>
            </a:r>
            <a:r>
              <a:rPr lang="en-US" sz="900" b="1" dirty="0" smtClean="0">
                <a:hlinkClick r:id="rId6"/>
              </a:rPr>
              <a:t> </a:t>
            </a:r>
            <a:br>
              <a:rPr lang="en-US" sz="900" b="1" dirty="0" smtClean="0">
                <a:hlinkClick r:id="rId6"/>
              </a:rPr>
            </a:br>
            <a:r>
              <a:rPr lang="en-US" sz="900" b="1" dirty="0" smtClean="0">
                <a:hlinkClick r:id="rId6"/>
              </a:rPr>
              <a:t>database portal</a:t>
            </a:r>
            <a:endParaRPr lang="en-US" sz="900" dirty="0" smtClean="0"/>
          </a:p>
        </p:txBody>
      </p:sp>
      <p:sp>
        <p:nvSpPr>
          <p:cNvPr id="32" name="Rectangle 4"/>
          <p:cNvSpPr>
            <a:spLocks noChangeArrowheads="1"/>
          </p:cNvSpPr>
          <p:nvPr>
            <p:custDataLst>
              <p:tags r:id="rId1"/>
            </p:custDataLst>
          </p:nvPr>
        </p:nvSpPr>
        <p:spPr bwMode="auto">
          <a:xfrm>
            <a:off x="7768275" y="922484"/>
            <a:ext cx="1490025" cy="472477"/>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u="sng" dirty="0" smtClean="0">
                <a:solidFill>
                  <a:schemeClr val="lt1"/>
                </a:solidFill>
                <a:hlinkClick r:id="rId7"/>
              </a:rPr>
              <a:t>Link to KGS Global Portal</a:t>
            </a:r>
            <a:endParaRPr lang="en-US" sz="900" u="sng" dirty="0">
              <a:solidFill>
                <a:schemeClr val="lt1"/>
              </a:solidFill>
            </a:endParaRPr>
          </a:p>
        </p:txBody>
      </p:sp>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a:t>The top 3 competitors are 1, 2 and 3</a:t>
            </a:r>
          </a:p>
          <a:p>
            <a:pPr lvl="0"/>
            <a:r>
              <a:rPr lang="en-US" dirty="0"/>
              <a:t>Company 1 is especially price competitive, while Company 2 has a USP with patented production processes</a:t>
            </a:r>
          </a:p>
          <a:p>
            <a:endParaRPr lang="en-US" dirty="0"/>
          </a:p>
        </p:txBody>
      </p:sp>
      <p:sp>
        <p:nvSpPr>
          <p:cNvPr id="5" name="Titel 4"/>
          <p:cNvSpPr>
            <a:spLocks noGrp="1"/>
          </p:cNvSpPr>
          <p:nvPr>
            <p:ph type="title"/>
          </p:nvPr>
        </p:nvSpPr>
        <p:spPr/>
        <p:txBody>
          <a:bodyPr/>
          <a:lstStyle/>
          <a:p>
            <a:r>
              <a:rPr lang="en-US" dirty="0"/>
              <a:t>1. Who are the competitors? (</a:t>
            </a:r>
            <a:r>
              <a:rPr lang="en-US" dirty="0" smtClean="0"/>
              <a:t>1/4)</a:t>
            </a:r>
            <a:endParaRPr lang="en-US" dirty="0"/>
          </a:p>
        </p:txBody>
      </p:sp>
      <p:sp>
        <p:nvSpPr>
          <p:cNvPr id="9" name="Textplatzhalter 8"/>
          <p:cNvSpPr>
            <a:spLocks noGrp="1"/>
          </p:cNvSpPr>
          <p:nvPr>
            <p:ph type="body" sz="quarter" idx="13"/>
          </p:nvPr>
        </p:nvSpPr>
        <p:spPr/>
        <p:txBody>
          <a:bodyPr/>
          <a:lstStyle/>
          <a:p>
            <a:r>
              <a:rPr lang="en-US" dirty="0" smtClean="0"/>
              <a:t>Competitive Analysis</a:t>
            </a:r>
            <a:endParaRPr lang="en-US" dirty="0"/>
          </a:p>
        </p:txBody>
      </p:sp>
      <p:grpSp>
        <p:nvGrpSpPr>
          <p:cNvPr id="379" name="Gruppieren 378"/>
          <p:cNvGrpSpPr/>
          <p:nvPr/>
        </p:nvGrpSpPr>
        <p:grpSpPr>
          <a:xfrm>
            <a:off x="6976193" y="211707"/>
            <a:ext cx="2431001"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Comprehensive Competitive Analysis</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80" name="Text Placeholder 12"/>
          <p:cNvSpPr txBox="1">
            <a:spLocks/>
          </p:cNvSpPr>
          <p:nvPr>
            <p:custDataLst>
              <p:tags r:id="rId1"/>
            </p:custDataLst>
          </p:nvPr>
        </p:nvSpPr>
        <p:spPr>
          <a:xfrm>
            <a:off x="2447922" y="1422400"/>
            <a:ext cx="6969128" cy="178265"/>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ABC and material competitors in the Segment ABC services in Germany</a:t>
            </a:r>
          </a:p>
        </p:txBody>
      </p:sp>
      <p:graphicFrame>
        <p:nvGraphicFramePr>
          <p:cNvPr id="157" name="Group 309"/>
          <p:cNvGraphicFramePr>
            <a:graphicFrameLocks noGrp="1"/>
          </p:cNvGraphicFramePr>
          <p:nvPr>
            <p:custDataLst>
              <p:tags r:id="rId2"/>
            </p:custDataLst>
            <p:extLst>
              <p:ext uri="{D42A27DB-BD31-4B8C-83A1-F6EECF244321}">
                <p14:modId xmlns:p14="http://schemas.microsoft.com/office/powerpoint/2010/main" val="3473890969"/>
              </p:ext>
            </p:extLst>
          </p:nvPr>
        </p:nvGraphicFramePr>
        <p:xfrm>
          <a:off x="2447440" y="1585861"/>
          <a:ext cx="6959752" cy="4320000"/>
        </p:xfrm>
        <a:graphic>
          <a:graphicData uri="http://schemas.openxmlformats.org/drawingml/2006/table">
            <a:tbl>
              <a:tblPr/>
              <a:tblGrid>
                <a:gridCol w="1176060"/>
                <a:gridCol w="1247438"/>
                <a:gridCol w="800100"/>
                <a:gridCol w="1380393"/>
                <a:gridCol w="2355761"/>
              </a:tblGrid>
              <a:tr h="288000">
                <a:tc>
                  <a:txBody>
                    <a:bodyPr/>
                    <a:lstStyle/>
                    <a:p>
                      <a:pPr algn="l"/>
                      <a:r>
                        <a:rPr lang="en-US" sz="900" b="1" noProof="0" dirty="0" smtClean="0">
                          <a:solidFill>
                            <a:schemeClr val="bg1"/>
                          </a:solidFill>
                        </a:rPr>
                        <a:t>Company</a:t>
                      </a:r>
                      <a:endParaRPr lang="en-US" sz="900" b="1" noProof="0" dirty="0">
                        <a:solidFill>
                          <a:schemeClr val="bg1"/>
                        </a:solidFill>
                      </a:endParaRPr>
                    </a:p>
                  </a:txBody>
                  <a:tcPr marL="54000" marR="54000" marT="36000" marB="36000" anchor="ctr">
                    <a:lnL w="9525"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900" b="1" noProof="0" dirty="0" smtClean="0">
                          <a:solidFill>
                            <a:schemeClr val="bg1"/>
                          </a:solidFill>
                        </a:rPr>
                        <a:t>Sales</a:t>
                      </a:r>
                      <a:r>
                        <a:rPr lang="en-US" sz="900" b="1" baseline="0" noProof="0" dirty="0" smtClean="0">
                          <a:solidFill>
                            <a:schemeClr val="bg1"/>
                          </a:solidFill>
                        </a:rPr>
                        <a:t> (€m)</a:t>
                      </a:r>
                      <a:endParaRPr lang="en-US" sz="900" b="1" noProof="0" dirty="0" smtClean="0">
                        <a:solidFill>
                          <a:schemeClr val="bg1"/>
                        </a:solidFill>
                      </a:endParaRPr>
                    </a:p>
                  </a:txBody>
                  <a:tcPr marL="54000" marR="54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algn="l"/>
                      <a:r>
                        <a:rPr lang="en-US" sz="900" b="1" noProof="0" dirty="0" smtClean="0">
                          <a:solidFill>
                            <a:schemeClr val="bg1"/>
                          </a:solidFill>
                        </a:rPr>
                        <a:t>Employees</a:t>
                      </a:r>
                    </a:p>
                  </a:txBody>
                  <a:tcPr marL="54000" marR="54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ts val="900"/>
                        </a:lnSpc>
                        <a:spcBef>
                          <a:spcPts val="0"/>
                        </a:spcBef>
                        <a:spcAft>
                          <a:spcPct val="0"/>
                        </a:spcAft>
                        <a:buClr>
                          <a:srgbClr val="97989A"/>
                        </a:buClr>
                        <a:buSzPct val="100000"/>
                        <a:buFont typeface="Arial" pitchFamily="34" charset="0"/>
                        <a:buNone/>
                        <a:tabLst/>
                      </a:pPr>
                      <a:r>
                        <a:rPr lang="en-US" sz="900" b="1" kern="1200" noProof="0" dirty="0" smtClean="0">
                          <a:solidFill>
                            <a:schemeClr val="bg1"/>
                          </a:solidFill>
                          <a:latin typeface="+mn-lt"/>
                          <a:ea typeface="+mn-ea"/>
                          <a:cs typeface="+mn-cs"/>
                        </a:rPr>
                        <a:t>Earnings per employee</a:t>
                      </a:r>
                    </a:p>
                  </a:txBody>
                  <a:tcPr marL="54000" marR="5400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ts val="900"/>
                        </a:lnSpc>
                        <a:spcBef>
                          <a:spcPts val="0"/>
                        </a:spcBef>
                        <a:spcAft>
                          <a:spcPct val="0"/>
                        </a:spcAft>
                        <a:buClr>
                          <a:srgbClr val="97989A"/>
                        </a:buClr>
                        <a:buSzPct val="100000"/>
                        <a:buFont typeface="Arial" pitchFamily="34" charset="0"/>
                        <a:buNone/>
                        <a:tabLst/>
                      </a:pPr>
                      <a:r>
                        <a:rPr lang="en-US" sz="900" b="1" kern="1200" noProof="0" dirty="0" smtClean="0">
                          <a:solidFill>
                            <a:schemeClr val="bg1"/>
                          </a:solidFill>
                          <a:latin typeface="+mn-lt"/>
                          <a:ea typeface="+mn-ea"/>
                          <a:cs typeface="+mn-cs"/>
                        </a:rPr>
                        <a:t>Products/positioning</a:t>
                      </a:r>
                    </a:p>
                  </a:txBody>
                  <a:tcPr marL="54000" marR="54000" marT="36000" marB="36000" anchor="ctr" horzOverflow="overflow">
                    <a:lnL w="12700"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accent3"/>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1</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2" indent="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None/>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rowSpan="7">
                  <a:txBody>
                    <a:bodyPr/>
                    <a:lstStyle/>
                    <a:p>
                      <a:pPr marL="0" marR="0" lvl="2" indent="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None/>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2</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vMerge="1">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GB" sz="9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3</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vMerge="1">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GB" sz="9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client</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vMerge="1">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GB" sz="9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4</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vMerge="1">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GB" sz="9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5</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vMerge="1">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GB" sz="9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r h="5760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900" b="1" i="0" u="none" strike="noStrike" kern="1200" cap="none" normalizeH="0" baseline="0" noProof="0" dirty="0" smtClean="0">
                          <a:ln>
                            <a:noFill/>
                          </a:ln>
                          <a:solidFill>
                            <a:schemeClr val="accent3"/>
                          </a:solidFill>
                          <a:effectLst/>
                          <a:latin typeface="+mn-lt"/>
                          <a:ea typeface="+mn-ea"/>
                          <a:cs typeface="+mn-cs"/>
                        </a:rPr>
                        <a:t>[Logo] </a:t>
                      </a:r>
                      <a:br>
                        <a:rPr kumimoji="0" lang="en-US" sz="900" b="1" i="0" u="none" strike="noStrike" kern="1200" cap="none" normalizeH="0" baseline="0" noProof="0" dirty="0" smtClean="0">
                          <a:ln>
                            <a:noFill/>
                          </a:ln>
                          <a:solidFill>
                            <a:schemeClr val="accent3"/>
                          </a:solidFill>
                          <a:effectLst/>
                          <a:latin typeface="+mn-lt"/>
                          <a:ea typeface="+mn-ea"/>
                          <a:cs typeface="+mn-cs"/>
                        </a:rPr>
                      </a:br>
                      <a:r>
                        <a:rPr kumimoji="0" lang="en-US" sz="900" b="1" i="0" u="none" strike="noStrike" kern="1200" cap="none" normalizeH="0" baseline="0" noProof="0" dirty="0" smtClean="0">
                          <a:ln>
                            <a:noFill/>
                          </a:ln>
                          <a:solidFill>
                            <a:schemeClr val="accent3"/>
                          </a:solidFill>
                          <a:effectLst/>
                          <a:latin typeface="+mn-lt"/>
                          <a:ea typeface="+mn-ea"/>
                          <a:cs typeface="+mn-cs"/>
                        </a:rPr>
                        <a:t>competitor 6</a:t>
                      </a:r>
                      <a:endParaRPr kumimoji="0" lang="en-US" sz="900" b="1" i="0" u="none" strike="noStrike" kern="1200" cap="none" normalizeH="0" baseline="0" noProof="0" dirty="0">
                        <a:ln>
                          <a:noFill/>
                        </a:ln>
                        <a:solidFill>
                          <a:schemeClr val="accent3"/>
                        </a:solidFill>
                        <a:effectLst/>
                        <a:latin typeface="+mn-lt"/>
                        <a:ea typeface="+mn-ea"/>
                        <a:cs typeface="+mn-cs"/>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20X1: xx</a:t>
                      </a:r>
                    </a:p>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20X0: xx</a:t>
                      </a:r>
                      <a:endParaRPr lang="en-US" sz="900" kern="1200" noProof="0" dirty="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US" sz="900" kern="1200" noProof="0" dirty="0" smtClean="0">
                        <a:solidFill>
                          <a:schemeClr val="tx1"/>
                        </a:solidFill>
                        <a:latin typeface="+mn-lt"/>
                        <a:ea typeface="+mn-ea"/>
                        <a:cs typeface="+mn-cs"/>
                        <a:sym typeface="Wingdings" pitchFamily="2" charset="2"/>
                      </a:endParaRPr>
                    </a:p>
                  </a:txBody>
                  <a:tcPr marL="54000" marR="54000" marT="36000" marB="36000">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vMerge="1">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endParaRPr lang="en-GB" sz="900" kern="1200" noProof="0" dirty="0" smtClean="0">
                        <a:solidFill>
                          <a:schemeClr val="tx1"/>
                        </a:solidFill>
                        <a:latin typeface="+mn-lt"/>
                        <a:ea typeface="+mn-ea"/>
                        <a:cs typeface="+mn-cs"/>
                        <a:sym typeface="Wingdings" pitchFamily="2" charset="2"/>
                      </a:endParaRPr>
                    </a:p>
                  </a:txBody>
                  <a:tcPr marL="36000" marR="36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80000" marR="0" lvl="2" indent="-180000" algn="l" defTabSz="914400" rtl="0" eaLnBrk="1" fontAlgn="base" latinLnBrk="0" hangingPunct="1">
                        <a:lnSpc>
                          <a:spcPct val="100000"/>
                        </a:lnSpc>
                        <a:spcBef>
                          <a:spcPts val="200"/>
                        </a:spcBef>
                        <a:spcAft>
                          <a:spcPct val="0"/>
                        </a:spcAft>
                        <a:buClr>
                          <a:schemeClr val="tx2"/>
                        </a:buClr>
                        <a:buSzPct val="100000"/>
                        <a:buFont typeface="Univers for KPMG Light" panose="020B0403020202020204" pitchFamily="34" charset="0"/>
                        <a:buChar char="—"/>
                        <a:tabLst/>
                        <a:defRPr/>
                      </a:pPr>
                      <a:r>
                        <a:rPr lang="en-US" sz="900" kern="1200" noProof="0" dirty="0" smtClean="0">
                          <a:solidFill>
                            <a:schemeClr val="tx1"/>
                          </a:solidFill>
                          <a:latin typeface="+mn-lt"/>
                          <a:ea typeface="+mn-ea"/>
                          <a:cs typeface="+mn-cs"/>
                          <a:sym typeface="Wingdings" pitchFamily="2" charset="2"/>
                        </a:rPr>
                        <a:t>[xxx]</a:t>
                      </a:r>
                    </a:p>
                  </a:txBody>
                  <a:tcPr marL="54000" marR="54000" marT="36000" marB="36000" horzOverflow="overflow">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58" name="Ellipse 112"/>
          <p:cNvSpPr/>
          <p:nvPr/>
        </p:nvSpPr>
        <p:spPr>
          <a:xfrm>
            <a:off x="5021342" y="4901575"/>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3,400</a:t>
            </a:r>
            <a:endParaRPr lang="en-US" sz="900" dirty="0">
              <a:solidFill>
                <a:schemeClr val="bg1"/>
              </a:solidFill>
            </a:endParaRPr>
          </a:p>
        </p:txBody>
      </p:sp>
      <p:sp>
        <p:nvSpPr>
          <p:cNvPr id="159" name="Ellipse 113"/>
          <p:cNvSpPr/>
          <p:nvPr/>
        </p:nvSpPr>
        <p:spPr>
          <a:xfrm>
            <a:off x="5021342" y="4323762"/>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3,418</a:t>
            </a:r>
            <a:endParaRPr lang="en-US" sz="900" dirty="0">
              <a:solidFill>
                <a:schemeClr val="bg1"/>
              </a:solidFill>
            </a:endParaRPr>
          </a:p>
        </p:txBody>
      </p:sp>
      <p:sp>
        <p:nvSpPr>
          <p:cNvPr id="161" name="Ellipse 115"/>
          <p:cNvSpPr/>
          <p:nvPr/>
        </p:nvSpPr>
        <p:spPr>
          <a:xfrm>
            <a:off x="5021342" y="3745949"/>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4,778</a:t>
            </a:r>
            <a:endParaRPr lang="en-US" sz="900" dirty="0">
              <a:solidFill>
                <a:schemeClr val="bg1"/>
              </a:solidFill>
            </a:endParaRPr>
          </a:p>
        </p:txBody>
      </p:sp>
      <p:sp>
        <p:nvSpPr>
          <p:cNvPr id="162" name="Ellipse 116"/>
          <p:cNvSpPr/>
          <p:nvPr/>
        </p:nvSpPr>
        <p:spPr>
          <a:xfrm>
            <a:off x="5021342" y="3168136"/>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5,100</a:t>
            </a:r>
            <a:endParaRPr lang="en-US" sz="900" dirty="0">
              <a:solidFill>
                <a:schemeClr val="bg1"/>
              </a:solidFill>
            </a:endParaRPr>
          </a:p>
        </p:txBody>
      </p:sp>
      <p:sp>
        <p:nvSpPr>
          <p:cNvPr id="163" name="Ellipse 117"/>
          <p:cNvSpPr/>
          <p:nvPr/>
        </p:nvSpPr>
        <p:spPr>
          <a:xfrm>
            <a:off x="5021342" y="2590323"/>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9,200</a:t>
            </a:r>
            <a:endParaRPr lang="en-US" sz="900" dirty="0">
              <a:solidFill>
                <a:schemeClr val="bg1"/>
              </a:solidFill>
            </a:endParaRPr>
          </a:p>
        </p:txBody>
      </p:sp>
      <p:sp>
        <p:nvSpPr>
          <p:cNvPr id="164" name="Ellipse 119"/>
          <p:cNvSpPr/>
          <p:nvPr/>
        </p:nvSpPr>
        <p:spPr>
          <a:xfrm>
            <a:off x="5021342" y="2012510"/>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19,200</a:t>
            </a:r>
            <a:endParaRPr lang="en-US" sz="900" dirty="0">
              <a:solidFill>
                <a:schemeClr val="bg1"/>
              </a:solidFill>
            </a:endParaRPr>
          </a:p>
        </p:txBody>
      </p:sp>
      <p:sp>
        <p:nvSpPr>
          <p:cNvPr id="165" name="Ellipse 120"/>
          <p:cNvSpPr/>
          <p:nvPr/>
        </p:nvSpPr>
        <p:spPr>
          <a:xfrm>
            <a:off x="5021342" y="5479387"/>
            <a:ext cx="517811"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bg1"/>
                </a:solidFill>
              </a:rPr>
              <a:t>2,595</a:t>
            </a:r>
            <a:endParaRPr lang="en-US" sz="900" dirty="0">
              <a:solidFill>
                <a:schemeClr val="bg1"/>
              </a:solidFill>
            </a:endParaRPr>
          </a:p>
        </p:txBody>
      </p:sp>
      <p:sp>
        <p:nvSpPr>
          <p:cNvPr id="166" name="Text Placeholder 6"/>
          <p:cNvSpPr>
            <a:spLocks noGrp="1"/>
          </p:cNvSpPr>
          <p:nvPr>
            <p:ph type="body" sz="quarter" idx="4294967295"/>
          </p:nvPr>
        </p:nvSpPr>
        <p:spPr>
          <a:xfrm>
            <a:off x="6100523" y="2066510"/>
            <a:ext cx="475482" cy="144000"/>
          </a:xfrm>
          <a:prstGeom prst="rect">
            <a:avLst/>
          </a:prstGeom>
          <a:noFill/>
        </p:spPr>
        <p:txBody>
          <a:bodyPr lIns="0" tIns="0" rIns="0">
            <a:noAutofit/>
          </a:bodyPr>
          <a:lstStyle/>
          <a:p>
            <a:pPr lvl="2" indent="-146050" algn="ctr">
              <a:buNone/>
            </a:pPr>
            <a:r>
              <a:rPr lang="en-US" sz="800" dirty="0" smtClean="0">
                <a:latin typeface="+mn-lt"/>
              </a:rPr>
              <a:t>31,250</a:t>
            </a:r>
            <a:endParaRPr lang="en-US" sz="800" dirty="0">
              <a:latin typeface="+mn-lt"/>
            </a:endParaRPr>
          </a:p>
        </p:txBody>
      </p:sp>
      <p:sp>
        <p:nvSpPr>
          <p:cNvPr id="167" name="Text Placeholder 6"/>
          <p:cNvSpPr>
            <a:spLocks noGrp="1"/>
          </p:cNvSpPr>
          <p:nvPr>
            <p:ph type="body" sz="quarter" idx="4294967295"/>
          </p:nvPr>
        </p:nvSpPr>
        <p:spPr>
          <a:xfrm>
            <a:off x="6061843" y="2643620"/>
            <a:ext cx="475482" cy="144000"/>
          </a:xfrm>
          <a:prstGeom prst="rect">
            <a:avLst/>
          </a:prstGeom>
          <a:noFill/>
        </p:spPr>
        <p:txBody>
          <a:bodyPr lIns="0" tIns="0" rIns="0">
            <a:noAutofit/>
          </a:bodyPr>
          <a:lstStyle/>
          <a:p>
            <a:pPr lvl="2" indent="-146050" algn="ctr">
              <a:buNone/>
            </a:pPr>
            <a:r>
              <a:rPr lang="en-US" sz="800" dirty="0" smtClean="0">
                <a:latin typeface="+mn-lt"/>
              </a:rPr>
              <a:t>30,978</a:t>
            </a:r>
            <a:endParaRPr lang="en-US" sz="800" dirty="0">
              <a:latin typeface="+mn-lt"/>
            </a:endParaRPr>
          </a:p>
        </p:txBody>
      </p:sp>
      <p:sp>
        <p:nvSpPr>
          <p:cNvPr id="168" name="Text Placeholder 6"/>
          <p:cNvSpPr>
            <a:spLocks noGrp="1"/>
          </p:cNvSpPr>
          <p:nvPr>
            <p:ph type="body" sz="quarter" idx="4294967295"/>
          </p:nvPr>
        </p:nvSpPr>
        <p:spPr>
          <a:xfrm>
            <a:off x="6500711" y="3220730"/>
            <a:ext cx="475482" cy="144000"/>
          </a:xfrm>
          <a:prstGeom prst="rect">
            <a:avLst/>
          </a:prstGeom>
          <a:noFill/>
        </p:spPr>
        <p:txBody>
          <a:bodyPr lIns="0" tIns="0" rIns="0">
            <a:noAutofit/>
          </a:bodyPr>
          <a:lstStyle/>
          <a:p>
            <a:pPr lvl="2" indent="-146050" algn="ctr">
              <a:buNone/>
            </a:pPr>
            <a:r>
              <a:rPr lang="en-US" sz="800" dirty="0" smtClean="0">
                <a:latin typeface="+mn-lt"/>
              </a:rPr>
              <a:t>35,294</a:t>
            </a:r>
            <a:endParaRPr lang="en-US" sz="800" dirty="0">
              <a:latin typeface="+mn-lt"/>
            </a:endParaRPr>
          </a:p>
        </p:txBody>
      </p:sp>
      <p:sp>
        <p:nvSpPr>
          <p:cNvPr id="169" name="Text Placeholder 6"/>
          <p:cNvSpPr>
            <a:spLocks noGrp="1"/>
          </p:cNvSpPr>
          <p:nvPr>
            <p:ph type="body" sz="quarter" idx="4294967295"/>
          </p:nvPr>
        </p:nvSpPr>
        <p:spPr>
          <a:xfrm>
            <a:off x="6025229" y="3797840"/>
            <a:ext cx="475482" cy="144000"/>
          </a:xfrm>
          <a:prstGeom prst="rect">
            <a:avLst/>
          </a:prstGeom>
          <a:noFill/>
        </p:spPr>
        <p:txBody>
          <a:bodyPr lIns="0" tIns="0" rIns="0">
            <a:noAutofit/>
          </a:bodyPr>
          <a:lstStyle/>
          <a:p>
            <a:pPr lvl="2" indent="-146050" algn="ctr">
              <a:buNone/>
            </a:pPr>
            <a:r>
              <a:rPr lang="en-US" sz="800" dirty="0" smtClean="0">
                <a:latin typeface="+mn-lt"/>
              </a:rPr>
              <a:t>30,138</a:t>
            </a:r>
            <a:endParaRPr lang="en-US" sz="800" dirty="0">
              <a:latin typeface="+mn-lt"/>
            </a:endParaRPr>
          </a:p>
        </p:txBody>
      </p:sp>
      <p:sp>
        <p:nvSpPr>
          <p:cNvPr id="171" name="Text Placeholder 6"/>
          <p:cNvSpPr>
            <a:spLocks noGrp="1"/>
          </p:cNvSpPr>
          <p:nvPr>
            <p:ph type="body" sz="quarter" idx="4294967295"/>
          </p:nvPr>
        </p:nvSpPr>
        <p:spPr>
          <a:xfrm>
            <a:off x="5850794" y="4374950"/>
            <a:ext cx="475482" cy="144000"/>
          </a:xfrm>
          <a:prstGeom prst="rect">
            <a:avLst/>
          </a:prstGeom>
          <a:noFill/>
        </p:spPr>
        <p:txBody>
          <a:bodyPr lIns="0" tIns="0" rIns="0">
            <a:noAutofit/>
          </a:bodyPr>
          <a:lstStyle/>
          <a:p>
            <a:pPr lvl="2" indent="-146050" algn="ctr">
              <a:buNone/>
            </a:pPr>
            <a:r>
              <a:rPr lang="en-US" sz="800" dirty="0" smtClean="0">
                <a:latin typeface="+mn-lt"/>
              </a:rPr>
              <a:t>26,331</a:t>
            </a:r>
            <a:endParaRPr lang="en-US" sz="800" dirty="0">
              <a:latin typeface="+mn-lt"/>
            </a:endParaRPr>
          </a:p>
        </p:txBody>
      </p:sp>
      <p:sp>
        <p:nvSpPr>
          <p:cNvPr id="172" name="Text Placeholder 6"/>
          <p:cNvSpPr>
            <a:spLocks noGrp="1"/>
          </p:cNvSpPr>
          <p:nvPr>
            <p:ph type="body" sz="quarter" idx="4294967295"/>
          </p:nvPr>
        </p:nvSpPr>
        <p:spPr>
          <a:xfrm>
            <a:off x="5825862" y="4952060"/>
            <a:ext cx="475482" cy="144000"/>
          </a:xfrm>
          <a:prstGeom prst="rect">
            <a:avLst/>
          </a:prstGeom>
          <a:noFill/>
        </p:spPr>
        <p:txBody>
          <a:bodyPr lIns="0" tIns="0" rIns="0">
            <a:noAutofit/>
          </a:bodyPr>
          <a:lstStyle/>
          <a:p>
            <a:pPr lvl="2" indent="-146050" algn="ctr">
              <a:buNone/>
            </a:pPr>
            <a:r>
              <a:rPr lang="en-US" sz="800" dirty="0" smtClean="0">
                <a:latin typeface="+mn-lt"/>
              </a:rPr>
              <a:t>24,706</a:t>
            </a:r>
            <a:endParaRPr lang="en-US" sz="800" dirty="0">
              <a:latin typeface="+mn-lt"/>
            </a:endParaRPr>
          </a:p>
        </p:txBody>
      </p:sp>
      <p:sp>
        <p:nvSpPr>
          <p:cNvPr id="173" name="Text Placeholder 6"/>
          <p:cNvSpPr>
            <a:spLocks noGrp="1"/>
          </p:cNvSpPr>
          <p:nvPr>
            <p:ph type="body" sz="quarter" idx="4294967295"/>
          </p:nvPr>
        </p:nvSpPr>
        <p:spPr>
          <a:xfrm>
            <a:off x="5886803" y="5529171"/>
            <a:ext cx="475482" cy="144000"/>
          </a:xfrm>
          <a:prstGeom prst="rect">
            <a:avLst/>
          </a:prstGeom>
          <a:noFill/>
        </p:spPr>
        <p:txBody>
          <a:bodyPr lIns="0" tIns="0" rIns="0">
            <a:noAutofit/>
          </a:bodyPr>
          <a:lstStyle/>
          <a:p>
            <a:pPr lvl="2" indent="-146050" algn="ctr">
              <a:buNone/>
            </a:pPr>
            <a:r>
              <a:rPr lang="en-US" sz="800" dirty="0" smtClean="0">
                <a:latin typeface="+mn-lt"/>
              </a:rPr>
              <a:t>29,480</a:t>
            </a:r>
            <a:endParaRPr lang="en-US" sz="800" dirty="0">
              <a:latin typeface="+mn-lt"/>
            </a:endParaRPr>
          </a:p>
        </p:txBody>
      </p:sp>
      <p:cxnSp>
        <p:nvCxnSpPr>
          <p:cNvPr id="174" name="Gerade Verbindung 133"/>
          <p:cNvCxnSpPr/>
          <p:nvPr/>
        </p:nvCxnSpPr>
        <p:spPr>
          <a:xfrm>
            <a:off x="6375455" y="1870830"/>
            <a:ext cx="0" cy="4068000"/>
          </a:xfrm>
          <a:prstGeom prst="line">
            <a:avLst/>
          </a:prstGeom>
          <a:ln>
            <a:solidFill>
              <a:srgbClr val="BC204B"/>
            </a:solidFill>
            <a:prstDash val="dash"/>
          </a:ln>
        </p:spPr>
        <p:style>
          <a:lnRef idx="1">
            <a:schemeClr val="accent1"/>
          </a:lnRef>
          <a:fillRef idx="0">
            <a:schemeClr val="accent1"/>
          </a:fillRef>
          <a:effectRef idx="0">
            <a:schemeClr val="accent1"/>
          </a:effectRef>
          <a:fontRef idx="minor">
            <a:schemeClr val="tx1"/>
          </a:fontRef>
        </p:style>
      </p:cxnSp>
      <p:sp>
        <p:nvSpPr>
          <p:cNvPr id="175" name="Text Placeholder 6"/>
          <p:cNvSpPr>
            <a:spLocks noGrp="1"/>
          </p:cNvSpPr>
          <p:nvPr>
            <p:ph type="body" sz="quarter" idx="4294967295"/>
          </p:nvPr>
        </p:nvSpPr>
        <p:spPr>
          <a:xfrm>
            <a:off x="6083026" y="5929559"/>
            <a:ext cx="629023" cy="115883"/>
          </a:xfrm>
          <a:prstGeom prst="rect">
            <a:avLst/>
          </a:prstGeom>
          <a:noFill/>
        </p:spPr>
        <p:txBody>
          <a:bodyPr lIns="0" tIns="0" rIns="0">
            <a:noAutofit/>
          </a:bodyPr>
          <a:lstStyle/>
          <a:p>
            <a:pPr lvl="2" indent="-146050" algn="ctr">
              <a:buNone/>
            </a:pPr>
            <a:r>
              <a:rPr lang="en-US" sz="800" dirty="0" smtClean="0">
                <a:solidFill>
                  <a:srgbClr val="BC204B"/>
                </a:solidFill>
                <a:latin typeface="+mn-lt"/>
              </a:rPr>
              <a:t>Ø 31,441</a:t>
            </a:r>
            <a:endParaRPr lang="en-US" sz="800" dirty="0">
              <a:solidFill>
                <a:srgbClr val="BC204B"/>
              </a:solidFill>
              <a:latin typeface="+mn-lt"/>
            </a:endParaRPr>
          </a:p>
        </p:txBody>
      </p:sp>
    </p:spTree>
    <p:extLst>
      <p:ext uri="{BB962C8B-B14F-4D97-AF65-F5344CB8AC3E}">
        <p14:creationId xmlns:p14="http://schemas.microsoft.com/office/powerpoint/2010/main" val="193592525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14CQ6GiaBU6CiGztEu92D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RlYSi1ASv0eR.Fq_hzxMcw"/>
</p:tagLst>
</file>

<file path=ppt/tags/tag12.xml><?xml version="1.0" encoding="utf-8"?>
<p:tagLst xmlns:a="http://schemas.openxmlformats.org/drawingml/2006/main" xmlns:r="http://schemas.openxmlformats.org/officeDocument/2006/relationships" xmlns:p="http://schemas.openxmlformats.org/presentationml/2006/main">
  <p:tag name="ADV_TOP" val="304"/>
  <p:tag name="ADV_LEFT" val="123.5"/>
  <p:tag name="ADV_HEIGHT" val="149"/>
  <p:tag name="ADV_WIDTH" val="317.5"/>
</p:tagLst>
</file>

<file path=ppt/tags/tag13.xml><?xml version="1.0" encoding="utf-8"?>
<p:tagLst xmlns:a="http://schemas.openxmlformats.org/drawingml/2006/main" xmlns:r="http://schemas.openxmlformats.org/officeDocument/2006/relationships" xmlns:p="http://schemas.openxmlformats.org/presentationml/2006/main">
  <p:tag name="ADV_TOP" val="304"/>
  <p:tag name="ADV_LEFT" val="123.5"/>
  <p:tag name="ADV_HEIGHT" val="149"/>
  <p:tag name="ADV_WIDTH" val="317.5"/>
</p:tagLst>
</file>

<file path=ppt/tags/tag1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etition.xlsx]Market shares!Market shares Diagramm1"/>
  <p:tag name="WASTB" val="TRUE"/>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etition.xlsx]Market shares!Market shares Diagramm2"/>
  <p:tag name="WASTB"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etition.xlsx]Market shares!Market shares Diagramm3"/>
  <p:tag name="WASTB" val="TRUE"/>
</p:tagLst>
</file>

<file path=ppt/tags/tag2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tOjZYjkVFUe5FLKleO7b3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ievsnmd6wkigHLKUDS0c4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66PIrH3.0OufasNipblt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nUImmBw.EKI95u7BHoz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VHPUP9SxaE679jQilIb.7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mC9v8TuSGkOgXYV9RlomaQ"/>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OnMjOTnDDkemjEqF09kH6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mSwrhvyFEmRdTZMZBaOj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D0PsilSB80mpyxhxmtcGs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zX1JNkrHo0qMulaL_lsy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QNGzdR92DUKtcdj3hb3sl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r.LmRkTndkGzOoS5UkTUe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y2EuE4PBFkui3mzC2Pd5W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00HHgHSKaUWKvUjdJAq9t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UmftHnpv.kyUKAmvp9EXr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NkI59qbxdkWtbAIyeHbCTg"/>
</p:tagLst>
</file>

<file path=ppt/tags/tag4.xml><?xml version="1.0" encoding="utf-8"?>
<p:tagLst xmlns:a="http://schemas.openxmlformats.org/drawingml/2006/main" xmlns:r="http://schemas.openxmlformats.org/officeDocument/2006/relationships" xmlns:p="http://schemas.openxmlformats.org/presentationml/2006/main">
  <p:tag name="FASFONT" val="Univers5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P2uK1vEKI06EshFrIou2o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FMMUQcVeEKr0GMyuEvLX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wgbbNJauUSe2fQNq.R3d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6oY.Mk_T_kKyJIQkZqYEa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8AClSNEQ_Uyw8oNS9Wxgu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VUK4v4G.D0uDnXNYiamaDQ"/>
</p:tagLst>
</file>

<file path=ppt/tags/tag4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9.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etition.xlsx]Profitability comparison!Profitability comparison Diagramm1"/>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etition.xlsx]Profitability comparison!Profitability comparison Diagramm1"/>
  <p:tag name="WASTB" val="TRUE"/>
</p:tagLst>
</file>

<file path=ppt/tags/tag5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jnP7gnXL1kydyD5500a8D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ROgr7pfAES4_OL00lWpW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RZZvN6.MWEeCftt4Ir74H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Y3sIYd.P0SnhVBwGzfHl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dywEcTvxOU2CVMskjR6d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4CQ6GiaBU6CiGztEu92D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m4mH6q5OxEaISrskazUj8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5G2j4zykPkqya7fixiLm8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aL_5swgNkUiG6bAdHMTFU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qQBplGCmESvsxZ5ReppPw"/>
</p:tagLst>
</file>

<file path=ppt/tags/tag64.xml><?xml version="1.0" encoding="utf-8"?>
<p:tagLst xmlns:a="http://schemas.openxmlformats.org/drawingml/2006/main" xmlns:r="http://schemas.openxmlformats.org/officeDocument/2006/relationships" xmlns:p="http://schemas.openxmlformats.org/presentationml/2006/main">
  <p:tag name="COPYRIGHT1" val="TRUE"/>
</p:tagLst>
</file>

<file path=ppt/tags/tag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14CQ6GiaBU6CiGztEu92DA"/>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E9FA5E6-4736-41FC-9146-E062CCC495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3D812D-FE5C-4EF7-84C2-DD568A812F53}">
  <ds:schemaRefs>
    <ds:schemaRef ds:uri="http://schemas.microsoft.com/sharepoint/v3/contenttype/forms"/>
  </ds:schemaRefs>
</ds:datastoreItem>
</file>

<file path=customXml/itemProps3.xml><?xml version="1.0" encoding="utf-8"?>
<ds:datastoreItem xmlns:ds="http://schemas.openxmlformats.org/officeDocument/2006/customXml" ds:itemID="{C6477F13-E829-4589-BD2B-B8C5799C30CE}">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9</TotalTime>
  <Words>5384</Words>
  <Application>Microsoft Office PowerPoint</Application>
  <PresentationFormat>A4 Paper (210x297 mm)</PresentationFormat>
  <Paragraphs>1061</Paragraphs>
  <Slides>23</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23</vt:i4>
      </vt:variant>
    </vt:vector>
  </HeadingPairs>
  <TitlesOfParts>
    <vt:vector size="32" baseType="lpstr">
      <vt:lpstr>Arial</vt:lpstr>
      <vt:lpstr>Calibri</vt:lpstr>
      <vt:lpstr>KPMG Extralight</vt:lpstr>
      <vt:lpstr>KPMG Light</vt:lpstr>
      <vt:lpstr>Univers for KPMG Light</vt:lpstr>
      <vt:lpstr>Wingdings</vt:lpstr>
      <vt:lpstr>KPMG_Report_4x3_050216_2016</vt:lpstr>
      <vt:lpstr>Microsoft Excel Worksheet</vt:lpstr>
      <vt:lpstr>Arbeitsblatt</vt:lpstr>
      <vt:lpstr>Workbook Competition</vt:lpstr>
      <vt:lpstr>Disclaimer</vt:lpstr>
      <vt:lpstr>Overview (1/6) – Mission statement</vt:lpstr>
      <vt:lpstr>Overview (2/6) – Pitfalls</vt:lpstr>
      <vt:lpstr>Overview (3/6) – Core issues</vt:lpstr>
      <vt:lpstr>Overview (4/6) – Methodology (1/2)</vt:lpstr>
      <vt:lpstr>Overview (5/6) – Methodology (2/2)</vt:lpstr>
      <vt:lpstr>Overview (6/6) – Sources of information for market, competitive and customer analysis</vt:lpstr>
      <vt:lpstr>1. Who are the competitors? (1/4)</vt:lpstr>
      <vt:lpstr>1. Who are the competitors? (2/4)</vt:lpstr>
      <vt:lpstr>1. Who are the competitors? (3/4)</vt:lpstr>
      <vt:lpstr>1. Who are the competitors? (4/4) </vt:lpstr>
      <vt:lpstr>2. How is the peer group formed? (1/2)</vt:lpstr>
      <vt:lpstr>2. How is the peer group formed? (2/2)</vt:lpstr>
      <vt:lpstr>3. How is the target company positioned? (1/3)</vt:lpstr>
      <vt:lpstr>3. How is the target company positioned? (2/3)</vt:lpstr>
      <vt:lpstr>3. How is the target company positioned? (3/3)</vt:lpstr>
      <vt:lpstr>4. Analysis of the historical sector profitability and trends, analysis of the market shares (1/3)</vt:lpstr>
      <vt:lpstr>4. Analysis of the historical sector profitability and trends, analysis of the market shares (2/3)</vt:lpstr>
      <vt:lpstr>4. Analysis of the historical sector profitability and trends, analysis of the market shares (3/3)</vt:lpstr>
      <vt:lpstr>5. Market entries &amp; exists. Industry consolidation</vt:lpstr>
      <vt:lpstr>5. Market entry barriers</vt:lpstr>
      <vt:lpstr>PowerPoint Presentation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Karien Jansen</cp:lastModifiedBy>
  <cp:revision>321</cp:revision>
  <dcterms:created xsi:type="dcterms:W3CDTF">2016-06-20T11:42:26Z</dcterms:created>
  <dcterms:modified xsi:type="dcterms:W3CDTF">2017-05-22T22:05:15Z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